
<file path=[Content_Types].xml><?xml version="1.0" encoding="utf-8"?>
<Types xmlns="http://schemas.openxmlformats.org/package/2006/content-types">
  <Default Extension="bin" ContentType="application/vnd.openxmlformats-officedocument.oleObject"/>
  <Default Extension="emf" ContentType="image/x-emf"/>
  <Default Extension="jpeg" ContentType="image/jpeg"/>
  <Default Extension="png" ContentType="image/png"/>
  <Default Extension="rels" ContentType="application/vnd.openxmlformats-package.relationships+xml"/>
  <Default Extension="wmf" ContentType="image/x-wmf"/>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slides/slide107.xml" ContentType="application/vnd.openxmlformats-officedocument.presentationml.slide+xml"/>
  <Override PartName="/ppt/slides/slide108.xml" ContentType="application/vnd.openxmlformats-officedocument.presentationml.slide+xml"/>
  <Override PartName="/ppt/slides/slide109.xml" ContentType="application/vnd.openxmlformats-officedocument.presentationml.slide+xml"/>
  <Override PartName="/ppt/slides/slide110.xml" ContentType="application/vnd.openxmlformats-officedocument.presentationml.slide+xml"/>
  <Override PartName="/ppt/slides/slide111.xml" ContentType="application/vnd.openxmlformats-officedocument.presentationml.slide+xml"/>
  <Override PartName="/ppt/slides/slide112.xml" ContentType="application/vnd.openxmlformats-officedocument.presentationml.slide+xml"/>
  <Override PartName="/ppt/slides/slide113.xml" ContentType="application/vnd.openxmlformats-officedocument.presentationml.slide+xml"/>
  <Override PartName="/ppt/slides/slide114.xml" ContentType="application/vnd.openxmlformats-officedocument.presentationml.slide+xml"/>
  <Override PartName="/ppt/slides/slide115.xml" ContentType="application/vnd.openxmlformats-officedocument.presentationml.slide+xml"/>
  <Override PartName="/ppt/slides/slide116.xml" ContentType="application/vnd.openxmlformats-officedocument.presentationml.slide+xml"/>
  <Override PartName="/ppt/slides/slide117.xml" ContentType="application/vnd.openxmlformats-officedocument.presentationml.slide+xml"/>
  <Override PartName="/ppt/slides/slide118.xml" ContentType="application/vnd.openxmlformats-officedocument.presentationml.slide+xml"/>
  <Override PartName="/ppt/slides/slide119.xml" ContentType="application/vnd.openxmlformats-officedocument.presentationml.slide+xml"/>
  <Override PartName="/ppt/slides/slide120.xml" ContentType="application/vnd.openxmlformats-officedocument.presentationml.slide+xml"/>
  <Override PartName="/ppt/slides/slide121.xml" ContentType="application/vnd.openxmlformats-officedocument.presentationml.slide+xml"/>
  <Override PartName="/ppt/slides/slide122.xml" ContentType="application/vnd.openxmlformats-officedocument.presentationml.slide+xml"/>
  <Override PartName="/ppt/slides/slide123.xml" ContentType="application/vnd.openxmlformats-officedocument.presentationml.slide+xml"/>
  <Override PartName="/ppt/slides/slide124.xml" ContentType="application/vnd.openxmlformats-officedocument.presentationml.slide+xml"/>
  <Override PartName="/ppt/slides/slide125.xml" ContentType="application/vnd.openxmlformats-officedocument.presentationml.slide+xml"/>
  <Override PartName="/ppt/slides/slide126.xml" ContentType="application/vnd.openxmlformats-officedocument.presentationml.slide+xml"/>
  <Override PartName="/ppt/slides/slide127.xml" ContentType="application/vnd.openxmlformats-officedocument.presentationml.slide+xml"/>
  <Override PartName="/ppt/slides/slide128.xml" ContentType="application/vnd.openxmlformats-officedocument.presentationml.slide+xml"/>
  <Override PartName="/ppt/slides/slide129.xml" ContentType="application/vnd.openxmlformats-officedocument.presentationml.slide+xml"/>
  <Override PartName="/ppt/slides/slide130.xml" ContentType="application/vnd.openxmlformats-officedocument.presentationml.slide+xml"/>
  <Override PartName="/ppt/slides/slide131.xml" ContentType="application/vnd.openxmlformats-officedocument.presentationml.slide+xml"/>
  <Override PartName="/ppt/slides/slide132.xml" ContentType="application/vnd.openxmlformats-officedocument.presentationml.slide+xml"/>
  <Override PartName="/ppt/slides/slide133.xml" ContentType="application/vnd.openxmlformats-officedocument.presentationml.slide+xml"/>
  <Override PartName="/ppt/slides/slide134.xml" ContentType="application/vnd.openxmlformats-officedocument.presentationml.slide+xml"/>
  <Override PartName="/ppt/slides/slide135.xml" ContentType="application/vnd.openxmlformats-officedocument.presentationml.slide+xml"/>
  <Override PartName="/ppt/slides/slide136.xml" ContentType="application/vnd.openxmlformats-officedocument.presentationml.slide+xml"/>
  <Override PartName="/ppt/slides/slide137.xml" ContentType="application/vnd.openxmlformats-officedocument.presentationml.slide+xml"/>
  <Override PartName="/ppt/slides/slide138.xml" ContentType="application/vnd.openxmlformats-officedocument.presentationml.slide+xml"/>
  <Override PartName="/ppt/slides/slide139.xml" ContentType="application/vnd.openxmlformats-officedocument.presentationml.slide+xml"/>
  <Override PartName="/ppt/slides/slide140.xml" ContentType="application/vnd.openxmlformats-officedocument.presentationml.slide+xml"/>
  <Override PartName="/ppt/slides/slide141.xml" ContentType="application/vnd.openxmlformats-officedocument.presentationml.slide+xml"/>
  <Override PartName="/ppt/slides/slide142.xml" ContentType="application/vnd.openxmlformats-officedocument.presentationml.slide+xml"/>
  <Override PartName="/ppt/slides/slide143.xml" ContentType="application/vnd.openxmlformats-officedocument.presentationml.slide+xml"/>
  <Override PartName="/ppt/slides/slide144.xml" ContentType="application/vnd.openxmlformats-officedocument.presentationml.slide+xml"/>
  <Override PartName="/ppt/slides/slide145.xml" ContentType="application/vnd.openxmlformats-officedocument.presentationml.slide+xml"/>
  <Override PartName="/ppt/slides/slide146.xml" ContentType="application/vnd.openxmlformats-officedocument.presentationml.slide+xml"/>
  <Override PartName="/ppt/slides/slide147.xml" ContentType="application/vnd.openxmlformats-officedocument.presentationml.slide+xml"/>
  <Override PartName="/ppt/slides/slide148.xml" ContentType="application/vnd.openxmlformats-officedocument.presentationml.slide+xml"/>
  <Override PartName="/ppt/slides/slide149.xml" ContentType="application/vnd.openxmlformats-officedocument.presentationml.slide+xml"/>
  <Override PartName="/ppt/slides/slide150.xml" ContentType="application/vnd.openxmlformats-officedocument.presentationml.slide+xml"/>
  <Override PartName="/ppt/slides/slide151.xml" ContentType="application/vnd.openxmlformats-officedocument.presentationml.slide+xml"/>
  <Override PartName="/ppt/slides/slide152.xml" ContentType="application/vnd.openxmlformats-officedocument.presentationml.slide+xml"/>
  <Override PartName="/ppt/slides/slide153.xml" ContentType="application/vnd.openxmlformats-officedocument.presentationml.slide+xml"/>
  <Override PartName="/ppt/slides/slide154.xml" ContentType="application/vnd.openxmlformats-officedocument.presentationml.slide+xml"/>
  <Override PartName="/ppt/slides/slide155.xml" ContentType="application/vnd.openxmlformats-officedocument.presentationml.slide+xml"/>
  <Override PartName="/ppt/slides/slide156.xml" ContentType="application/vnd.openxmlformats-officedocument.presentationml.slide+xml"/>
  <Override PartName="/ppt/slides/slide157.xml" ContentType="application/vnd.openxmlformats-officedocument.presentationml.slide+xml"/>
  <Override PartName="/ppt/slides/slide158.xml" ContentType="application/vnd.openxmlformats-officedocument.presentationml.slide+xml"/>
  <Override PartName="/ppt/slides/slide159.xml" ContentType="application/vnd.openxmlformats-officedocument.presentationml.slide+xml"/>
  <Override PartName="/ppt/slides/slide160.xml" ContentType="application/vnd.openxmlformats-officedocument.presentationml.slide+xml"/>
  <Override PartName="/ppt/slides/slide161.xml" ContentType="application/vnd.openxmlformats-officedocument.presentationml.slide+xml"/>
  <Override PartName="/ppt/slides/slide162.xml" ContentType="application/vnd.openxmlformats-officedocument.presentationml.slide+xml"/>
  <Override PartName="/ppt/slides/slide163.xml" ContentType="application/vnd.openxmlformats-officedocument.presentationml.slide+xml"/>
  <Override PartName="/ppt/slides/slide164.xml" ContentType="application/vnd.openxmlformats-officedocument.presentationml.slide+xml"/>
  <Override PartName="/ppt/slides/slide165.xml" ContentType="application/vnd.openxmlformats-officedocument.presentationml.slide+xml"/>
  <Override PartName="/ppt/slides/slide166.xml" ContentType="application/vnd.openxmlformats-officedocument.presentationml.slide+xml"/>
  <Override PartName="/ppt/slides/slide167.xml" ContentType="application/vnd.openxmlformats-officedocument.presentationml.slide+xml"/>
  <Override PartName="/ppt/slides/slide168.xml" ContentType="application/vnd.openxmlformats-officedocument.presentationml.slide+xml"/>
  <Override PartName="/ppt/slides/slide169.xml" ContentType="application/vnd.openxmlformats-officedocument.presentationml.slide+xml"/>
  <Override PartName="/ppt/slides/slide170.xml" ContentType="application/vnd.openxmlformats-officedocument.presentationml.slide+xml"/>
  <Override PartName="/ppt/slides/slide171.xml" ContentType="application/vnd.openxmlformats-officedocument.presentationml.slide+xml"/>
  <Override PartName="/ppt/slides/slide172.xml" ContentType="application/vnd.openxmlformats-officedocument.presentationml.slide+xml"/>
  <Override PartName="/ppt/slides/slide173.xml" ContentType="application/vnd.openxmlformats-officedocument.presentationml.slide+xml"/>
  <Override PartName="/ppt/slides/slide174.xml" ContentType="application/vnd.openxmlformats-officedocument.presentationml.slide+xml"/>
  <Override PartName="/ppt/slides/slide175.xml" ContentType="application/vnd.openxmlformats-officedocument.presentationml.slide+xml"/>
  <Override PartName="/ppt/slides/slide176.xml" ContentType="application/vnd.openxmlformats-officedocument.presentationml.slide+xml"/>
  <Override PartName="/ppt/slides/slide177.xml" ContentType="application/vnd.openxmlformats-officedocument.presentationml.slide+xml"/>
  <Override PartName="/ppt/slides/slide178.xml" ContentType="application/vnd.openxmlformats-officedocument.presentationml.slide+xml"/>
  <Override PartName="/ppt/slides/slide179.xml" ContentType="application/vnd.openxmlformats-officedocument.presentationml.slide+xml"/>
  <Override PartName="/ppt/slides/slide180.xml" ContentType="application/vnd.openxmlformats-officedocument.presentationml.slide+xml"/>
  <Override PartName="/ppt/slides/slide181.xml" ContentType="application/vnd.openxmlformats-officedocument.presentationml.slide+xml"/>
  <Override PartName="/ppt/slides/slide182.xml" ContentType="application/vnd.openxmlformats-officedocument.presentationml.slide+xml"/>
  <Override PartName="/ppt/slides/slide183.xml" ContentType="application/vnd.openxmlformats-officedocument.presentationml.slide+xml"/>
  <Override PartName="/ppt/slides/slide184.xml" ContentType="application/vnd.openxmlformats-officedocument.presentationml.slide+xml"/>
  <Override PartName="/ppt/slides/slide185.xml" ContentType="application/vnd.openxmlformats-officedocument.presentationml.slide+xml"/>
  <Override PartName="/ppt/slides/slide186.xml" ContentType="application/vnd.openxmlformats-officedocument.presentationml.slide+xml"/>
  <Override PartName="/ppt/slides/slide187.xml" ContentType="application/vnd.openxmlformats-officedocument.presentationml.slide+xml"/>
  <Override PartName="/ppt/slides/slide188.xml" ContentType="application/vnd.openxmlformats-officedocument.presentationml.slide+xml"/>
  <Override PartName="/ppt/slides/slide189.xml" ContentType="application/vnd.openxmlformats-officedocument.presentationml.slide+xml"/>
  <Override PartName="/ppt/slides/slide190.xml" ContentType="application/vnd.openxmlformats-officedocument.presentationml.slide+xml"/>
  <Override PartName="/ppt/slides/slide191.xml" ContentType="application/vnd.openxmlformats-officedocument.presentationml.slide+xml"/>
  <Override PartName="/ppt/slides/slide192.xml" ContentType="application/vnd.openxmlformats-officedocument.presentationml.slide+xml"/>
  <Override PartName="/ppt/slides/slide193.xml" ContentType="application/vnd.openxmlformats-officedocument.presentationml.slide+xml"/>
  <Override PartName="/ppt/slides/slide194.xml" ContentType="application/vnd.openxmlformats-officedocument.presentationml.slide+xml"/>
  <Override PartName="/ppt/slides/slide195.xml" ContentType="application/vnd.openxmlformats-officedocument.presentationml.slide+xml"/>
  <Override PartName="/ppt/slides/slide196.xml" ContentType="application/vnd.openxmlformats-officedocument.presentationml.slide+xml"/>
  <Override PartName="/ppt/slides/slide197.xml" ContentType="application/vnd.openxmlformats-officedocument.presentationml.slide+xml"/>
  <Override PartName="/ppt/slides/slide198.xml" ContentType="application/vnd.openxmlformats-officedocument.presentationml.slide+xml"/>
  <Override PartName="/ppt/slides/slide199.xml" ContentType="application/vnd.openxmlformats-officedocument.presentationml.slide+xml"/>
  <Override PartName="/ppt/slides/slide200.xml" ContentType="application/vnd.openxmlformats-officedocument.presentationml.slide+xml"/>
  <Override PartName="/ppt/slides/slide201.xml" ContentType="application/vnd.openxmlformats-officedocument.presentationml.slide+xml"/>
  <Override PartName="/ppt/slides/slide202.xml" ContentType="application/vnd.openxmlformats-officedocument.presentationml.slide+xml"/>
  <Override PartName="/ppt/slides/slide203.xml" ContentType="application/vnd.openxmlformats-officedocument.presentationml.slide+xml"/>
  <Override PartName="/ppt/slides/slide204.xml" ContentType="application/vnd.openxmlformats-officedocument.presentationml.slide+xml"/>
  <Override PartName="/ppt/slides/slide205.xml" ContentType="application/vnd.openxmlformats-officedocument.presentationml.slide+xml"/>
  <Override PartName="/ppt/slides/slide206.xml" ContentType="application/vnd.openxmlformats-officedocument.presentationml.slide+xml"/>
  <Override PartName="/ppt/slides/slide207.xml" ContentType="application/vnd.openxmlformats-officedocument.presentationml.slide+xml"/>
  <Override PartName="/ppt/slides/slide208.xml" ContentType="application/vnd.openxmlformats-officedocument.presentationml.slide+xml"/>
  <Override PartName="/ppt/slides/slide209.xml" ContentType="application/vnd.openxmlformats-officedocument.presentationml.slide+xml"/>
  <Override PartName="/ppt/slides/slide210.xml" ContentType="application/vnd.openxmlformats-officedocument.presentationml.slide+xml"/>
  <Override PartName="/ppt/slides/slide211.xml" ContentType="application/vnd.openxmlformats-officedocument.presentationml.slide+xml"/>
  <Override PartName="/ppt/slides/slide212.xml" ContentType="application/vnd.openxmlformats-officedocument.presentationml.slide+xml"/>
  <Override PartName="/ppt/slides/slide213.xml" ContentType="application/vnd.openxmlformats-officedocument.presentationml.slide+xml"/>
  <Override PartName="/ppt/slides/slide214.xml" ContentType="application/vnd.openxmlformats-officedocument.presentationml.slide+xml"/>
  <Override PartName="/ppt/slides/slide215.xml" ContentType="application/vnd.openxmlformats-officedocument.presentationml.slide+xml"/>
  <Override PartName="/ppt/slides/slide216.xml" ContentType="application/vnd.openxmlformats-officedocument.presentationml.slide+xml"/>
  <Override PartName="/ppt/slides/slide217.xml" ContentType="application/vnd.openxmlformats-officedocument.presentationml.slide+xml"/>
  <Override PartName="/ppt/slides/slide218.xml" ContentType="application/vnd.openxmlformats-officedocument.presentationml.slide+xml"/>
  <Override PartName="/ppt/slides/slide219.xml" ContentType="application/vnd.openxmlformats-officedocument.presentationml.slide+xml"/>
  <Override PartName="/ppt/slides/slide220.xml" ContentType="application/vnd.openxmlformats-officedocument.presentationml.slide+xml"/>
  <Override PartName="/ppt/slides/slide221.xml" ContentType="application/vnd.openxmlformats-officedocument.presentationml.slide+xml"/>
  <Override PartName="/ppt/slides/slide222.xml" ContentType="application/vnd.openxmlformats-officedocument.presentationml.slide+xml"/>
  <Override PartName="/ppt/slides/slide223.xml" ContentType="application/vnd.openxmlformats-officedocument.presentationml.slide+xml"/>
  <Override PartName="/ppt/slides/slide224.xml" ContentType="application/vnd.openxmlformats-officedocument.presentationml.slide+xml"/>
  <Override PartName="/ppt/slides/slide225.xml" ContentType="application/vnd.openxmlformats-officedocument.presentationml.slide+xml"/>
  <Override PartName="/ppt/slides/slide226.xml" ContentType="application/vnd.openxmlformats-officedocument.presentationml.slide+xml"/>
  <Override PartName="/ppt/slides/slide227.xml" ContentType="application/vnd.openxmlformats-officedocument.presentationml.slide+xml"/>
  <Override PartName="/ppt/slides/slide228.xml" ContentType="application/vnd.openxmlformats-officedocument.presentationml.slide+xml"/>
  <Override PartName="/ppt/slides/slide229.xml" ContentType="application/vnd.openxmlformats-officedocument.presentationml.slide+xml"/>
  <Override PartName="/ppt/slides/slide230.xml" ContentType="application/vnd.openxmlformats-officedocument.presentationml.slide+xml"/>
  <Override PartName="/ppt/slides/slide231.xml" ContentType="application/vnd.openxmlformats-officedocument.presentationml.slide+xml"/>
  <Override PartName="/ppt/slides/slide232.xml" ContentType="application/vnd.openxmlformats-officedocument.presentationml.slide+xml"/>
  <Override PartName="/ppt/slides/slide233.xml" ContentType="application/vnd.openxmlformats-officedocument.presentationml.slide+xml"/>
  <Override PartName="/ppt/slides/slide234.xml" ContentType="application/vnd.openxmlformats-officedocument.presentationml.slide+xml"/>
  <Override PartName="/ppt/slides/slide235.xml" ContentType="application/vnd.openxmlformats-officedocument.presentationml.slide+xml"/>
  <Override PartName="/ppt/slides/slide236.xml" ContentType="application/vnd.openxmlformats-officedocument.presentationml.slide+xml"/>
  <Override PartName="/ppt/slides/slide237.xml" ContentType="application/vnd.openxmlformats-officedocument.presentationml.slide+xml"/>
  <Override PartName="/ppt/slides/slide238.xml" ContentType="application/vnd.openxmlformats-officedocument.presentationml.slide+xml"/>
  <Override PartName="/ppt/slides/slide239.xml" ContentType="application/vnd.openxmlformats-officedocument.presentationml.slide+xml"/>
  <Override PartName="/ppt/slides/slide240.xml" ContentType="application/vnd.openxmlformats-officedocument.presentationml.slide+xml"/>
  <Override PartName="/ppt/slides/slide241.xml" ContentType="application/vnd.openxmlformats-officedocument.presentationml.slide+xml"/>
  <Override PartName="/ppt/slides/slide242.xml" ContentType="application/vnd.openxmlformats-officedocument.presentationml.slide+xml"/>
  <Override PartName="/ppt/slides/slide243.xml" ContentType="application/vnd.openxmlformats-officedocument.presentationml.slide+xml"/>
  <Override PartName="/ppt/slides/slide244.xml" ContentType="application/vnd.openxmlformats-officedocument.presentationml.slide+xml"/>
  <Override PartName="/ppt/slides/slide245.xml" ContentType="application/vnd.openxmlformats-officedocument.presentationml.slide+xml"/>
  <Override PartName="/ppt/slides/slide246.xml" ContentType="application/vnd.openxmlformats-officedocument.presentationml.slide+xml"/>
  <Override PartName="/ppt/slides/slide247.xml" ContentType="application/vnd.openxmlformats-officedocument.presentationml.slide+xml"/>
  <Override PartName="/ppt/slides/slide248.xml" ContentType="application/vnd.openxmlformats-officedocument.presentationml.slide+xml"/>
  <Override PartName="/ppt/slides/slide249.xml" ContentType="application/vnd.openxmlformats-officedocument.presentationml.slide+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sldIdLst>
    <p:sldId id="256" r:id="rId2"/>
    <p:sldId id="257" r:id="rId3"/>
    <p:sldId id="258" r:id="rId4"/>
    <p:sldId id="259" r:id="rId5"/>
    <p:sldId id="260" r:id="rId6"/>
    <p:sldId id="261" r:id="rId7"/>
    <p:sldId id="489" r:id="rId8"/>
    <p:sldId id="262" r:id="rId9"/>
    <p:sldId id="263" r:id="rId10"/>
    <p:sldId id="265" r:id="rId11"/>
    <p:sldId id="266" r:id="rId12"/>
    <p:sldId id="267" r:id="rId13"/>
    <p:sldId id="268" r:id="rId14"/>
    <p:sldId id="264" r:id="rId15"/>
    <p:sldId id="274" r:id="rId16"/>
    <p:sldId id="275" r:id="rId17"/>
    <p:sldId id="276" r:id="rId18"/>
    <p:sldId id="281" r:id="rId19"/>
    <p:sldId id="496" r:id="rId20"/>
    <p:sldId id="497" r:id="rId21"/>
    <p:sldId id="500" r:id="rId22"/>
    <p:sldId id="501" r:id="rId23"/>
    <p:sldId id="502" r:id="rId24"/>
    <p:sldId id="503" r:id="rId25"/>
    <p:sldId id="505" r:id="rId26"/>
    <p:sldId id="507" r:id="rId27"/>
    <p:sldId id="508" r:id="rId28"/>
    <p:sldId id="509" r:id="rId29"/>
    <p:sldId id="510" r:id="rId30"/>
    <p:sldId id="280" r:id="rId31"/>
    <p:sldId id="512" r:id="rId32"/>
    <p:sldId id="513" r:id="rId33"/>
    <p:sldId id="514" r:id="rId34"/>
    <p:sldId id="515" r:id="rId35"/>
    <p:sldId id="517" r:id="rId36"/>
    <p:sldId id="518" r:id="rId37"/>
    <p:sldId id="520" r:id="rId38"/>
    <p:sldId id="490" r:id="rId39"/>
    <p:sldId id="278" r:id="rId40"/>
    <p:sldId id="279" r:id="rId41"/>
    <p:sldId id="270" r:id="rId42"/>
    <p:sldId id="271" r:id="rId43"/>
    <p:sldId id="272" r:id="rId44"/>
    <p:sldId id="273" r:id="rId45"/>
    <p:sldId id="521" r:id="rId46"/>
    <p:sldId id="522" r:id="rId47"/>
    <p:sldId id="523" r:id="rId48"/>
    <p:sldId id="524" r:id="rId49"/>
    <p:sldId id="525" r:id="rId50"/>
    <p:sldId id="269" r:id="rId51"/>
    <p:sldId id="434" r:id="rId52"/>
    <p:sldId id="435" r:id="rId53"/>
    <p:sldId id="436" r:id="rId54"/>
    <p:sldId id="437" r:id="rId55"/>
    <p:sldId id="438" r:id="rId56"/>
    <p:sldId id="439" r:id="rId57"/>
    <p:sldId id="440" r:id="rId58"/>
    <p:sldId id="441" r:id="rId59"/>
    <p:sldId id="442" r:id="rId60"/>
    <p:sldId id="282" r:id="rId61"/>
    <p:sldId id="283" r:id="rId62"/>
    <p:sldId id="284" r:id="rId63"/>
    <p:sldId id="285" r:id="rId64"/>
    <p:sldId id="286" r:id="rId65"/>
    <p:sldId id="486" r:id="rId66"/>
    <p:sldId id="487" r:id="rId67"/>
    <p:sldId id="488" r:id="rId68"/>
    <p:sldId id="446" r:id="rId69"/>
    <p:sldId id="447" r:id="rId70"/>
    <p:sldId id="448" r:id="rId71"/>
    <p:sldId id="449" r:id="rId72"/>
    <p:sldId id="450" r:id="rId73"/>
    <p:sldId id="451" r:id="rId74"/>
    <p:sldId id="452" r:id="rId75"/>
    <p:sldId id="453" r:id="rId76"/>
    <p:sldId id="454" r:id="rId77"/>
    <p:sldId id="455" r:id="rId78"/>
    <p:sldId id="456" r:id="rId79"/>
    <p:sldId id="287" r:id="rId80"/>
    <p:sldId id="288" r:id="rId81"/>
    <p:sldId id="345" r:id="rId82"/>
    <p:sldId id="289" r:id="rId83"/>
    <p:sldId id="290" r:id="rId84"/>
    <p:sldId id="291" r:id="rId85"/>
    <p:sldId id="292" r:id="rId86"/>
    <p:sldId id="293" r:id="rId87"/>
    <p:sldId id="294" r:id="rId88"/>
    <p:sldId id="295" r:id="rId89"/>
    <p:sldId id="296" r:id="rId90"/>
    <p:sldId id="297" r:id="rId91"/>
    <p:sldId id="301" r:id="rId92"/>
    <p:sldId id="302" r:id="rId93"/>
    <p:sldId id="303" r:id="rId94"/>
    <p:sldId id="304" r:id="rId95"/>
    <p:sldId id="305" r:id="rId96"/>
    <p:sldId id="299" r:id="rId97"/>
    <p:sldId id="298" r:id="rId98"/>
    <p:sldId id="300" r:id="rId99"/>
    <p:sldId id="420" r:id="rId100"/>
    <p:sldId id="421" r:id="rId101"/>
    <p:sldId id="422" r:id="rId102"/>
    <p:sldId id="423" r:id="rId103"/>
    <p:sldId id="424" r:id="rId104"/>
    <p:sldId id="425" r:id="rId105"/>
    <p:sldId id="426" r:id="rId106"/>
    <p:sldId id="427" r:id="rId107"/>
    <p:sldId id="428" r:id="rId108"/>
    <p:sldId id="429" r:id="rId109"/>
    <p:sldId id="430" r:id="rId110"/>
    <p:sldId id="431" r:id="rId111"/>
    <p:sldId id="432" r:id="rId112"/>
    <p:sldId id="433" r:id="rId113"/>
    <p:sldId id="457" r:id="rId114"/>
    <p:sldId id="492" r:id="rId115"/>
    <p:sldId id="458" r:id="rId116"/>
    <p:sldId id="459" r:id="rId117"/>
    <p:sldId id="460" r:id="rId118"/>
    <p:sldId id="461" r:id="rId119"/>
    <p:sldId id="526" r:id="rId120"/>
    <p:sldId id="527" r:id="rId121"/>
    <p:sldId id="528" r:id="rId122"/>
    <p:sldId id="470" r:id="rId123"/>
    <p:sldId id="471" r:id="rId124"/>
    <p:sldId id="472" r:id="rId125"/>
    <p:sldId id="473" r:id="rId126"/>
    <p:sldId id="474" r:id="rId127"/>
    <p:sldId id="475" r:id="rId128"/>
    <p:sldId id="476" r:id="rId129"/>
    <p:sldId id="477" r:id="rId130"/>
    <p:sldId id="478" r:id="rId131"/>
    <p:sldId id="479" r:id="rId132"/>
    <p:sldId id="480" r:id="rId133"/>
    <p:sldId id="481" r:id="rId134"/>
    <p:sldId id="482" r:id="rId135"/>
    <p:sldId id="483" r:id="rId136"/>
    <p:sldId id="484" r:id="rId137"/>
    <p:sldId id="485" r:id="rId138"/>
    <p:sldId id="491" r:id="rId139"/>
    <p:sldId id="306" r:id="rId140"/>
    <p:sldId id="307" r:id="rId141"/>
    <p:sldId id="308" r:id="rId142"/>
    <p:sldId id="309" r:id="rId143"/>
    <p:sldId id="310" r:id="rId144"/>
    <p:sldId id="311" r:id="rId145"/>
    <p:sldId id="312" r:id="rId146"/>
    <p:sldId id="313" r:id="rId147"/>
    <p:sldId id="346" r:id="rId148"/>
    <p:sldId id="347" r:id="rId149"/>
    <p:sldId id="348" r:id="rId150"/>
    <p:sldId id="349" r:id="rId151"/>
    <p:sldId id="350" r:id="rId152"/>
    <p:sldId id="351" r:id="rId153"/>
    <p:sldId id="352" r:id="rId154"/>
    <p:sldId id="353" r:id="rId155"/>
    <p:sldId id="354" r:id="rId156"/>
    <p:sldId id="355" r:id="rId157"/>
    <p:sldId id="356" r:id="rId158"/>
    <p:sldId id="357" r:id="rId159"/>
    <p:sldId id="358" r:id="rId160"/>
    <p:sldId id="359" r:id="rId161"/>
    <p:sldId id="360" r:id="rId162"/>
    <p:sldId id="361" r:id="rId163"/>
    <p:sldId id="362" r:id="rId164"/>
    <p:sldId id="365" r:id="rId165"/>
    <p:sldId id="364" r:id="rId166"/>
    <p:sldId id="363" r:id="rId167"/>
    <p:sldId id="366" r:id="rId168"/>
    <p:sldId id="367" r:id="rId169"/>
    <p:sldId id="368" r:id="rId170"/>
    <p:sldId id="369" r:id="rId171"/>
    <p:sldId id="370" r:id="rId172"/>
    <p:sldId id="372" r:id="rId173"/>
    <p:sldId id="371" r:id="rId174"/>
    <p:sldId id="373" r:id="rId175"/>
    <p:sldId id="374" r:id="rId176"/>
    <p:sldId id="375" r:id="rId177"/>
    <p:sldId id="376" r:id="rId178"/>
    <p:sldId id="377" r:id="rId179"/>
    <p:sldId id="378" r:id="rId180"/>
    <p:sldId id="379" r:id="rId181"/>
    <p:sldId id="380" r:id="rId182"/>
    <p:sldId id="381" r:id="rId183"/>
    <p:sldId id="382" r:id="rId184"/>
    <p:sldId id="383" r:id="rId185"/>
    <p:sldId id="384" r:id="rId186"/>
    <p:sldId id="385" r:id="rId187"/>
    <p:sldId id="386" r:id="rId188"/>
    <p:sldId id="387" r:id="rId189"/>
    <p:sldId id="388" r:id="rId190"/>
    <p:sldId id="389" r:id="rId191"/>
    <p:sldId id="390" r:id="rId192"/>
    <p:sldId id="391" r:id="rId193"/>
    <p:sldId id="392" r:id="rId194"/>
    <p:sldId id="393" r:id="rId195"/>
    <p:sldId id="394" r:id="rId196"/>
    <p:sldId id="396" r:id="rId197"/>
    <p:sldId id="397" r:id="rId198"/>
    <p:sldId id="398" r:id="rId199"/>
    <p:sldId id="399" r:id="rId200"/>
    <p:sldId id="400" r:id="rId201"/>
    <p:sldId id="401" r:id="rId202"/>
    <p:sldId id="402" r:id="rId203"/>
    <p:sldId id="403" r:id="rId204"/>
    <p:sldId id="404" r:id="rId205"/>
    <p:sldId id="405" r:id="rId206"/>
    <p:sldId id="406" r:id="rId207"/>
    <p:sldId id="407" r:id="rId208"/>
    <p:sldId id="408" r:id="rId209"/>
    <p:sldId id="409" r:id="rId210"/>
    <p:sldId id="410" r:id="rId211"/>
    <p:sldId id="411" r:id="rId212"/>
    <p:sldId id="412" r:id="rId213"/>
    <p:sldId id="413" r:id="rId214"/>
    <p:sldId id="414" r:id="rId215"/>
    <p:sldId id="415" r:id="rId216"/>
    <p:sldId id="416" r:id="rId217"/>
    <p:sldId id="417" r:id="rId218"/>
    <p:sldId id="418" r:id="rId219"/>
    <p:sldId id="419" r:id="rId220"/>
    <p:sldId id="314" r:id="rId221"/>
    <p:sldId id="328" r:id="rId222"/>
    <p:sldId id="329" r:id="rId223"/>
    <p:sldId id="330" r:id="rId224"/>
    <p:sldId id="331" r:id="rId225"/>
    <p:sldId id="332" r:id="rId226"/>
    <p:sldId id="333" r:id="rId227"/>
    <p:sldId id="334" r:id="rId228"/>
    <p:sldId id="335" r:id="rId229"/>
    <p:sldId id="336" r:id="rId230"/>
    <p:sldId id="337" r:id="rId231"/>
    <p:sldId id="338" r:id="rId232"/>
    <p:sldId id="339" r:id="rId233"/>
    <p:sldId id="340" r:id="rId234"/>
    <p:sldId id="341" r:id="rId235"/>
    <p:sldId id="342" r:id="rId236"/>
    <p:sldId id="343" r:id="rId237"/>
    <p:sldId id="344" r:id="rId238"/>
    <p:sldId id="315" r:id="rId239"/>
    <p:sldId id="316" r:id="rId240"/>
    <p:sldId id="317" r:id="rId241"/>
    <p:sldId id="319" r:id="rId242"/>
    <p:sldId id="326" r:id="rId243"/>
    <p:sldId id="320" r:id="rId244"/>
    <p:sldId id="321" r:id="rId245"/>
    <p:sldId id="322" r:id="rId246"/>
    <p:sldId id="323" r:id="rId247"/>
    <p:sldId id="324" r:id="rId248"/>
    <p:sldId id="325" r:id="rId249"/>
    <p:sldId id="327" r:id="rId250"/>
  </p:sldIdLst>
  <p:sldSz cx="12192000" cy="6858000"/>
  <p:notesSz cx="7099300" cy="10234613"/>
  <p:defaultText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Rickmann, Niklas (BSW/DN1-ST)" initials="RN(" lastIdx="0" clrIdx="0">
    <p:extLst>
      <p:ext uri="{19B8F6BF-5375-455C-9EA6-DF929625EA0E}">
        <p15:presenceInfo xmlns:p15="http://schemas.microsoft.com/office/powerpoint/2012/main" userId="S-1-5-21-1292428093-1972579041-839522115-210671"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ittlere Formatvorlage 2 - Akz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8913" autoAdjust="0"/>
    <p:restoredTop sz="94660"/>
  </p:normalViewPr>
  <p:slideViewPr>
    <p:cSldViewPr snapToGrid="0">
      <p:cViewPr varScale="1">
        <p:scale>
          <a:sx n="111" d="100"/>
          <a:sy n="111" d="100"/>
        </p:scale>
        <p:origin x="366" y="96"/>
      </p:cViewPr>
      <p:guideLst/>
    </p:cSldViewPr>
  </p:slideViewPr>
  <p:notesTextViewPr>
    <p:cViewPr>
      <p:scale>
        <a:sx n="1" d="1"/>
        <a:sy n="1" d="1"/>
      </p:scale>
      <p:origin x="0" y="0"/>
    </p:cViewPr>
  </p:notesTextViewPr>
  <p:sorterViewPr>
    <p:cViewPr>
      <p:scale>
        <a:sx n="100" d="100"/>
        <a:sy n="100" d="100"/>
      </p:scale>
      <p:origin x="0" y="-98744"/>
    </p:cViewPr>
  </p:sorterViewPr>
  <p:gridSpacing cx="72008" cy="72008"/>
</p:viewPr>
</file>

<file path=ppt/_rels/presentation.xml.rels><?xml version="1.0" encoding="UTF-8" standalone="yes"?>
<Relationships xmlns="http://schemas.openxmlformats.org/package/2006/relationships"><Relationship Id="rId117" Type="http://schemas.openxmlformats.org/officeDocument/2006/relationships/slide" Target="slides/slide116.xml"/><Relationship Id="rId21" Type="http://schemas.openxmlformats.org/officeDocument/2006/relationships/slide" Target="slides/slide20.xml"/><Relationship Id="rId42" Type="http://schemas.openxmlformats.org/officeDocument/2006/relationships/slide" Target="slides/slide41.xml"/><Relationship Id="rId63" Type="http://schemas.openxmlformats.org/officeDocument/2006/relationships/slide" Target="slides/slide62.xml"/><Relationship Id="rId84" Type="http://schemas.openxmlformats.org/officeDocument/2006/relationships/slide" Target="slides/slide83.xml"/><Relationship Id="rId138" Type="http://schemas.openxmlformats.org/officeDocument/2006/relationships/slide" Target="slides/slide137.xml"/><Relationship Id="rId159" Type="http://schemas.openxmlformats.org/officeDocument/2006/relationships/slide" Target="slides/slide158.xml"/><Relationship Id="rId170" Type="http://schemas.openxmlformats.org/officeDocument/2006/relationships/slide" Target="slides/slide169.xml"/><Relationship Id="rId191" Type="http://schemas.openxmlformats.org/officeDocument/2006/relationships/slide" Target="slides/slide190.xml"/><Relationship Id="rId205" Type="http://schemas.openxmlformats.org/officeDocument/2006/relationships/slide" Target="slides/slide204.xml"/><Relationship Id="rId226" Type="http://schemas.openxmlformats.org/officeDocument/2006/relationships/slide" Target="slides/slide225.xml"/><Relationship Id="rId247" Type="http://schemas.openxmlformats.org/officeDocument/2006/relationships/slide" Target="slides/slide246.xml"/><Relationship Id="rId107" Type="http://schemas.openxmlformats.org/officeDocument/2006/relationships/slide" Target="slides/slide106.xml"/><Relationship Id="rId11" Type="http://schemas.openxmlformats.org/officeDocument/2006/relationships/slide" Target="slides/slide10.xml"/><Relationship Id="rId32" Type="http://schemas.openxmlformats.org/officeDocument/2006/relationships/slide" Target="slides/slide31.xml"/><Relationship Id="rId53" Type="http://schemas.openxmlformats.org/officeDocument/2006/relationships/slide" Target="slides/slide52.xml"/><Relationship Id="rId74" Type="http://schemas.openxmlformats.org/officeDocument/2006/relationships/slide" Target="slides/slide73.xml"/><Relationship Id="rId128" Type="http://schemas.openxmlformats.org/officeDocument/2006/relationships/slide" Target="slides/slide127.xml"/><Relationship Id="rId149" Type="http://schemas.openxmlformats.org/officeDocument/2006/relationships/slide" Target="slides/slide148.xml"/><Relationship Id="rId5" Type="http://schemas.openxmlformats.org/officeDocument/2006/relationships/slide" Target="slides/slide4.xml"/><Relationship Id="rId95" Type="http://schemas.openxmlformats.org/officeDocument/2006/relationships/slide" Target="slides/slide94.xml"/><Relationship Id="rId160" Type="http://schemas.openxmlformats.org/officeDocument/2006/relationships/slide" Target="slides/slide159.xml"/><Relationship Id="rId181" Type="http://schemas.openxmlformats.org/officeDocument/2006/relationships/slide" Target="slides/slide180.xml"/><Relationship Id="rId216" Type="http://schemas.openxmlformats.org/officeDocument/2006/relationships/slide" Target="slides/slide215.xml"/><Relationship Id="rId237" Type="http://schemas.openxmlformats.org/officeDocument/2006/relationships/slide" Target="slides/slide236.xml"/><Relationship Id="rId22" Type="http://schemas.openxmlformats.org/officeDocument/2006/relationships/slide" Target="slides/slide21.xml"/><Relationship Id="rId43" Type="http://schemas.openxmlformats.org/officeDocument/2006/relationships/slide" Target="slides/slide42.xml"/><Relationship Id="rId64" Type="http://schemas.openxmlformats.org/officeDocument/2006/relationships/slide" Target="slides/slide63.xml"/><Relationship Id="rId118" Type="http://schemas.openxmlformats.org/officeDocument/2006/relationships/slide" Target="slides/slide117.xml"/><Relationship Id="rId139" Type="http://schemas.openxmlformats.org/officeDocument/2006/relationships/slide" Target="slides/slide138.xml"/><Relationship Id="rId85" Type="http://schemas.openxmlformats.org/officeDocument/2006/relationships/slide" Target="slides/slide84.xml"/><Relationship Id="rId150" Type="http://schemas.openxmlformats.org/officeDocument/2006/relationships/slide" Target="slides/slide149.xml"/><Relationship Id="rId171" Type="http://schemas.openxmlformats.org/officeDocument/2006/relationships/slide" Target="slides/slide170.xml"/><Relationship Id="rId192" Type="http://schemas.openxmlformats.org/officeDocument/2006/relationships/slide" Target="slides/slide191.xml"/><Relationship Id="rId206" Type="http://schemas.openxmlformats.org/officeDocument/2006/relationships/slide" Target="slides/slide205.xml"/><Relationship Id="rId227" Type="http://schemas.openxmlformats.org/officeDocument/2006/relationships/slide" Target="slides/slide226.xml"/><Relationship Id="rId248" Type="http://schemas.openxmlformats.org/officeDocument/2006/relationships/slide" Target="slides/slide247.xml"/><Relationship Id="rId12" Type="http://schemas.openxmlformats.org/officeDocument/2006/relationships/slide" Target="slides/slide11.xml"/><Relationship Id="rId33" Type="http://schemas.openxmlformats.org/officeDocument/2006/relationships/slide" Target="slides/slide32.xml"/><Relationship Id="rId108" Type="http://schemas.openxmlformats.org/officeDocument/2006/relationships/slide" Target="slides/slide107.xml"/><Relationship Id="rId129" Type="http://schemas.openxmlformats.org/officeDocument/2006/relationships/slide" Target="slides/slide128.xml"/><Relationship Id="rId54" Type="http://schemas.openxmlformats.org/officeDocument/2006/relationships/slide" Target="slides/slide53.xml"/><Relationship Id="rId75" Type="http://schemas.openxmlformats.org/officeDocument/2006/relationships/slide" Target="slides/slide74.xml"/><Relationship Id="rId96" Type="http://schemas.openxmlformats.org/officeDocument/2006/relationships/slide" Target="slides/slide95.xml"/><Relationship Id="rId140" Type="http://schemas.openxmlformats.org/officeDocument/2006/relationships/slide" Target="slides/slide139.xml"/><Relationship Id="rId161" Type="http://schemas.openxmlformats.org/officeDocument/2006/relationships/slide" Target="slides/slide160.xml"/><Relationship Id="rId182" Type="http://schemas.openxmlformats.org/officeDocument/2006/relationships/slide" Target="slides/slide181.xml"/><Relationship Id="rId217" Type="http://schemas.openxmlformats.org/officeDocument/2006/relationships/slide" Target="slides/slide216.xml"/><Relationship Id="rId6" Type="http://schemas.openxmlformats.org/officeDocument/2006/relationships/slide" Target="slides/slide5.xml"/><Relationship Id="rId238" Type="http://schemas.openxmlformats.org/officeDocument/2006/relationships/slide" Target="slides/slide237.xml"/><Relationship Id="rId23" Type="http://schemas.openxmlformats.org/officeDocument/2006/relationships/slide" Target="slides/slide22.xml"/><Relationship Id="rId119" Type="http://schemas.openxmlformats.org/officeDocument/2006/relationships/slide" Target="slides/slide118.xml"/><Relationship Id="rId44" Type="http://schemas.openxmlformats.org/officeDocument/2006/relationships/slide" Target="slides/slide43.xml"/><Relationship Id="rId65" Type="http://schemas.openxmlformats.org/officeDocument/2006/relationships/slide" Target="slides/slide64.xml"/><Relationship Id="rId86" Type="http://schemas.openxmlformats.org/officeDocument/2006/relationships/slide" Target="slides/slide85.xml"/><Relationship Id="rId130" Type="http://schemas.openxmlformats.org/officeDocument/2006/relationships/slide" Target="slides/slide129.xml"/><Relationship Id="rId151" Type="http://schemas.openxmlformats.org/officeDocument/2006/relationships/slide" Target="slides/slide150.xml"/><Relationship Id="rId172" Type="http://schemas.openxmlformats.org/officeDocument/2006/relationships/slide" Target="slides/slide171.xml"/><Relationship Id="rId193" Type="http://schemas.openxmlformats.org/officeDocument/2006/relationships/slide" Target="slides/slide192.xml"/><Relationship Id="rId207" Type="http://schemas.openxmlformats.org/officeDocument/2006/relationships/slide" Target="slides/slide206.xml"/><Relationship Id="rId228" Type="http://schemas.openxmlformats.org/officeDocument/2006/relationships/slide" Target="slides/slide227.xml"/><Relationship Id="rId249" Type="http://schemas.openxmlformats.org/officeDocument/2006/relationships/slide" Target="slides/slide248.xml"/><Relationship Id="rId13" Type="http://schemas.openxmlformats.org/officeDocument/2006/relationships/slide" Target="slides/slide12.xml"/><Relationship Id="rId109" Type="http://schemas.openxmlformats.org/officeDocument/2006/relationships/slide" Target="slides/slide108.xml"/><Relationship Id="rId34" Type="http://schemas.openxmlformats.org/officeDocument/2006/relationships/slide" Target="slides/slide33.xml"/><Relationship Id="rId55" Type="http://schemas.openxmlformats.org/officeDocument/2006/relationships/slide" Target="slides/slide54.xml"/><Relationship Id="rId76" Type="http://schemas.openxmlformats.org/officeDocument/2006/relationships/slide" Target="slides/slide75.xml"/><Relationship Id="rId97" Type="http://schemas.openxmlformats.org/officeDocument/2006/relationships/slide" Target="slides/slide96.xml"/><Relationship Id="rId120" Type="http://schemas.openxmlformats.org/officeDocument/2006/relationships/slide" Target="slides/slide119.xml"/><Relationship Id="rId141" Type="http://schemas.openxmlformats.org/officeDocument/2006/relationships/slide" Target="slides/slide140.xml"/><Relationship Id="rId7" Type="http://schemas.openxmlformats.org/officeDocument/2006/relationships/slide" Target="slides/slide6.xml"/><Relationship Id="rId162" Type="http://schemas.openxmlformats.org/officeDocument/2006/relationships/slide" Target="slides/slide161.xml"/><Relationship Id="rId183" Type="http://schemas.openxmlformats.org/officeDocument/2006/relationships/slide" Target="slides/slide182.xml"/><Relationship Id="rId218" Type="http://schemas.openxmlformats.org/officeDocument/2006/relationships/slide" Target="slides/slide217.xml"/><Relationship Id="rId239" Type="http://schemas.openxmlformats.org/officeDocument/2006/relationships/slide" Target="slides/slide238.xml"/><Relationship Id="rId250" Type="http://schemas.openxmlformats.org/officeDocument/2006/relationships/slide" Target="slides/slide249.xml"/><Relationship Id="rId24" Type="http://schemas.openxmlformats.org/officeDocument/2006/relationships/slide" Target="slides/slide23.xml"/><Relationship Id="rId45" Type="http://schemas.openxmlformats.org/officeDocument/2006/relationships/slide" Target="slides/slide44.xml"/><Relationship Id="rId66" Type="http://schemas.openxmlformats.org/officeDocument/2006/relationships/slide" Target="slides/slide65.xml"/><Relationship Id="rId87" Type="http://schemas.openxmlformats.org/officeDocument/2006/relationships/slide" Target="slides/slide86.xml"/><Relationship Id="rId110" Type="http://schemas.openxmlformats.org/officeDocument/2006/relationships/slide" Target="slides/slide109.xml"/><Relationship Id="rId131" Type="http://schemas.openxmlformats.org/officeDocument/2006/relationships/slide" Target="slides/slide130.xml"/><Relationship Id="rId152" Type="http://schemas.openxmlformats.org/officeDocument/2006/relationships/slide" Target="slides/slide151.xml"/><Relationship Id="rId173" Type="http://schemas.openxmlformats.org/officeDocument/2006/relationships/slide" Target="slides/slide172.xml"/><Relationship Id="rId194" Type="http://schemas.openxmlformats.org/officeDocument/2006/relationships/slide" Target="slides/slide193.xml"/><Relationship Id="rId208" Type="http://schemas.openxmlformats.org/officeDocument/2006/relationships/slide" Target="slides/slide207.xml"/><Relationship Id="rId229" Type="http://schemas.openxmlformats.org/officeDocument/2006/relationships/slide" Target="slides/slide228.xml"/><Relationship Id="rId240" Type="http://schemas.openxmlformats.org/officeDocument/2006/relationships/slide" Target="slides/slide239.xml"/><Relationship Id="rId14" Type="http://schemas.openxmlformats.org/officeDocument/2006/relationships/slide" Target="slides/slide13.xml"/><Relationship Id="rId35" Type="http://schemas.openxmlformats.org/officeDocument/2006/relationships/slide" Target="slides/slide34.xml"/><Relationship Id="rId56" Type="http://schemas.openxmlformats.org/officeDocument/2006/relationships/slide" Target="slides/slide55.xml"/><Relationship Id="rId77" Type="http://schemas.openxmlformats.org/officeDocument/2006/relationships/slide" Target="slides/slide76.xml"/><Relationship Id="rId100" Type="http://schemas.openxmlformats.org/officeDocument/2006/relationships/slide" Target="slides/slide99.xml"/><Relationship Id="rId8" Type="http://schemas.openxmlformats.org/officeDocument/2006/relationships/slide" Target="slides/slide7.xml"/><Relationship Id="rId98" Type="http://schemas.openxmlformats.org/officeDocument/2006/relationships/slide" Target="slides/slide97.xml"/><Relationship Id="rId121" Type="http://schemas.openxmlformats.org/officeDocument/2006/relationships/slide" Target="slides/slide120.xml"/><Relationship Id="rId142" Type="http://schemas.openxmlformats.org/officeDocument/2006/relationships/slide" Target="slides/slide141.xml"/><Relationship Id="rId163" Type="http://schemas.openxmlformats.org/officeDocument/2006/relationships/slide" Target="slides/slide162.xml"/><Relationship Id="rId184" Type="http://schemas.openxmlformats.org/officeDocument/2006/relationships/slide" Target="slides/slide183.xml"/><Relationship Id="rId219" Type="http://schemas.openxmlformats.org/officeDocument/2006/relationships/slide" Target="slides/slide218.xml"/><Relationship Id="rId230" Type="http://schemas.openxmlformats.org/officeDocument/2006/relationships/slide" Target="slides/slide229.xml"/><Relationship Id="rId251" Type="http://schemas.openxmlformats.org/officeDocument/2006/relationships/commentAuthors" Target="commentAuthors.xml"/><Relationship Id="rId25" Type="http://schemas.openxmlformats.org/officeDocument/2006/relationships/slide" Target="slides/slide24.xml"/><Relationship Id="rId46" Type="http://schemas.openxmlformats.org/officeDocument/2006/relationships/slide" Target="slides/slide45.xml"/><Relationship Id="rId67" Type="http://schemas.openxmlformats.org/officeDocument/2006/relationships/slide" Target="slides/slide66.xml"/><Relationship Id="rId88" Type="http://schemas.openxmlformats.org/officeDocument/2006/relationships/slide" Target="slides/slide87.xml"/><Relationship Id="rId111" Type="http://schemas.openxmlformats.org/officeDocument/2006/relationships/slide" Target="slides/slide110.xml"/><Relationship Id="rId132" Type="http://schemas.openxmlformats.org/officeDocument/2006/relationships/slide" Target="slides/slide131.xml"/><Relationship Id="rId153" Type="http://schemas.openxmlformats.org/officeDocument/2006/relationships/slide" Target="slides/slide152.xml"/><Relationship Id="rId174" Type="http://schemas.openxmlformats.org/officeDocument/2006/relationships/slide" Target="slides/slide173.xml"/><Relationship Id="rId195" Type="http://schemas.openxmlformats.org/officeDocument/2006/relationships/slide" Target="slides/slide194.xml"/><Relationship Id="rId209" Type="http://schemas.openxmlformats.org/officeDocument/2006/relationships/slide" Target="slides/slide208.xml"/><Relationship Id="rId220" Type="http://schemas.openxmlformats.org/officeDocument/2006/relationships/slide" Target="slides/slide219.xml"/><Relationship Id="rId241" Type="http://schemas.openxmlformats.org/officeDocument/2006/relationships/slide" Target="slides/slide240.xml"/><Relationship Id="rId15" Type="http://schemas.openxmlformats.org/officeDocument/2006/relationships/slide" Target="slides/slide14.xml"/><Relationship Id="rId36" Type="http://schemas.openxmlformats.org/officeDocument/2006/relationships/slide" Target="slides/slide35.xml"/><Relationship Id="rId57" Type="http://schemas.openxmlformats.org/officeDocument/2006/relationships/slide" Target="slides/slide56.xml"/><Relationship Id="rId78" Type="http://schemas.openxmlformats.org/officeDocument/2006/relationships/slide" Target="slides/slide77.xml"/><Relationship Id="rId99" Type="http://schemas.openxmlformats.org/officeDocument/2006/relationships/slide" Target="slides/slide98.xml"/><Relationship Id="rId101" Type="http://schemas.openxmlformats.org/officeDocument/2006/relationships/slide" Target="slides/slide100.xml"/><Relationship Id="rId122" Type="http://schemas.openxmlformats.org/officeDocument/2006/relationships/slide" Target="slides/slide121.xml"/><Relationship Id="rId143" Type="http://schemas.openxmlformats.org/officeDocument/2006/relationships/slide" Target="slides/slide142.xml"/><Relationship Id="rId164" Type="http://schemas.openxmlformats.org/officeDocument/2006/relationships/slide" Target="slides/slide163.xml"/><Relationship Id="rId185" Type="http://schemas.openxmlformats.org/officeDocument/2006/relationships/slide" Target="slides/slide184.xml"/><Relationship Id="rId9" Type="http://schemas.openxmlformats.org/officeDocument/2006/relationships/slide" Target="slides/slide8.xml"/><Relationship Id="rId210" Type="http://schemas.openxmlformats.org/officeDocument/2006/relationships/slide" Target="slides/slide209.xml"/><Relationship Id="rId26" Type="http://schemas.openxmlformats.org/officeDocument/2006/relationships/slide" Target="slides/slide25.xml"/><Relationship Id="rId231" Type="http://schemas.openxmlformats.org/officeDocument/2006/relationships/slide" Target="slides/slide230.xml"/><Relationship Id="rId252" Type="http://schemas.openxmlformats.org/officeDocument/2006/relationships/presProps" Target="presProps.xml"/><Relationship Id="rId47" Type="http://schemas.openxmlformats.org/officeDocument/2006/relationships/slide" Target="slides/slide46.xml"/><Relationship Id="rId68" Type="http://schemas.openxmlformats.org/officeDocument/2006/relationships/slide" Target="slides/slide67.xml"/><Relationship Id="rId89" Type="http://schemas.openxmlformats.org/officeDocument/2006/relationships/slide" Target="slides/slide88.xml"/><Relationship Id="rId112" Type="http://schemas.openxmlformats.org/officeDocument/2006/relationships/slide" Target="slides/slide111.xml"/><Relationship Id="rId133" Type="http://schemas.openxmlformats.org/officeDocument/2006/relationships/slide" Target="slides/slide132.xml"/><Relationship Id="rId154" Type="http://schemas.openxmlformats.org/officeDocument/2006/relationships/slide" Target="slides/slide153.xml"/><Relationship Id="rId175" Type="http://schemas.openxmlformats.org/officeDocument/2006/relationships/slide" Target="slides/slide174.xml"/><Relationship Id="rId196" Type="http://schemas.openxmlformats.org/officeDocument/2006/relationships/slide" Target="slides/slide195.xml"/><Relationship Id="rId200" Type="http://schemas.openxmlformats.org/officeDocument/2006/relationships/slide" Target="slides/slide199.xml"/><Relationship Id="rId16" Type="http://schemas.openxmlformats.org/officeDocument/2006/relationships/slide" Target="slides/slide15.xml"/><Relationship Id="rId221" Type="http://schemas.openxmlformats.org/officeDocument/2006/relationships/slide" Target="slides/slide220.xml"/><Relationship Id="rId242" Type="http://schemas.openxmlformats.org/officeDocument/2006/relationships/slide" Target="slides/slide241.xml"/><Relationship Id="rId37" Type="http://schemas.openxmlformats.org/officeDocument/2006/relationships/slide" Target="slides/slide36.xml"/><Relationship Id="rId58" Type="http://schemas.openxmlformats.org/officeDocument/2006/relationships/slide" Target="slides/slide57.xml"/><Relationship Id="rId79" Type="http://schemas.openxmlformats.org/officeDocument/2006/relationships/slide" Target="slides/slide78.xml"/><Relationship Id="rId102" Type="http://schemas.openxmlformats.org/officeDocument/2006/relationships/slide" Target="slides/slide101.xml"/><Relationship Id="rId123" Type="http://schemas.openxmlformats.org/officeDocument/2006/relationships/slide" Target="slides/slide122.xml"/><Relationship Id="rId144" Type="http://schemas.openxmlformats.org/officeDocument/2006/relationships/slide" Target="slides/slide143.xml"/><Relationship Id="rId90" Type="http://schemas.openxmlformats.org/officeDocument/2006/relationships/slide" Target="slides/slide89.xml"/><Relationship Id="rId165" Type="http://schemas.openxmlformats.org/officeDocument/2006/relationships/slide" Target="slides/slide164.xml"/><Relationship Id="rId186" Type="http://schemas.openxmlformats.org/officeDocument/2006/relationships/slide" Target="slides/slide185.xml"/><Relationship Id="rId211" Type="http://schemas.openxmlformats.org/officeDocument/2006/relationships/slide" Target="slides/slide210.xml"/><Relationship Id="rId232" Type="http://schemas.openxmlformats.org/officeDocument/2006/relationships/slide" Target="slides/slide231.xml"/><Relationship Id="rId253" Type="http://schemas.openxmlformats.org/officeDocument/2006/relationships/viewProps" Target="viewProps.xml"/><Relationship Id="rId27" Type="http://schemas.openxmlformats.org/officeDocument/2006/relationships/slide" Target="slides/slide26.xml"/><Relationship Id="rId48" Type="http://schemas.openxmlformats.org/officeDocument/2006/relationships/slide" Target="slides/slide47.xml"/><Relationship Id="rId69" Type="http://schemas.openxmlformats.org/officeDocument/2006/relationships/slide" Target="slides/slide68.xml"/><Relationship Id="rId113" Type="http://schemas.openxmlformats.org/officeDocument/2006/relationships/slide" Target="slides/slide112.xml"/><Relationship Id="rId134" Type="http://schemas.openxmlformats.org/officeDocument/2006/relationships/slide" Target="slides/slide133.xml"/><Relationship Id="rId80" Type="http://schemas.openxmlformats.org/officeDocument/2006/relationships/slide" Target="slides/slide79.xml"/><Relationship Id="rId155" Type="http://schemas.openxmlformats.org/officeDocument/2006/relationships/slide" Target="slides/slide154.xml"/><Relationship Id="rId176" Type="http://schemas.openxmlformats.org/officeDocument/2006/relationships/slide" Target="slides/slide175.xml"/><Relationship Id="rId197" Type="http://schemas.openxmlformats.org/officeDocument/2006/relationships/slide" Target="slides/slide196.xml"/><Relationship Id="rId201" Type="http://schemas.openxmlformats.org/officeDocument/2006/relationships/slide" Target="slides/slide200.xml"/><Relationship Id="rId222" Type="http://schemas.openxmlformats.org/officeDocument/2006/relationships/slide" Target="slides/slide221.xml"/><Relationship Id="rId243" Type="http://schemas.openxmlformats.org/officeDocument/2006/relationships/slide" Target="slides/slide242.xml"/><Relationship Id="rId17" Type="http://schemas.openxmlformats.org/officeDocument/2006/relationships/slide" Target="slides/slide16.xml"/><Relationship Id="rId38" Type="http://schemas.openxmlformats.org/officeDocument/2006/relationships/slide" Target="slides/slide37.xml"/><Relationship Id="rId59" Type="http://schemas.openxmlformats.org/officeDocument/2006/relationships/slide" Target="slides/slide58.xml"/><Relationship Id="rId103" Type="http://schemas.openxmlformats.org/officeDocument/2006/relationships/slide" Target="slides/slide102.xml"/><Relationship Id="rId124" Type="http://schemas.openxmlformats.org/officeDocument/2006/relationships/slide" Target="slides/slide123.xml"/><Relationship Id="rId70" Type="http://schemas.openxmlformats.org/officeDocument/2006/relationships/slide" Target="slides/slide69.xml"/><Relationship Id="rId91" Type="http://schemas.openxmlformats.org/officeDocument/2006/relationships/slide" Target="slides/slide90.xml"/><Relationship Id="rId145" Type="http://schemas.openxmlformats.org/officeDocument/2006/relationships/slide" Target="slides/slide144.xml"/><Relationship Id="rId166" Type="http://schemas.openxmlformats.org/officeDocument/2006/relationships/slide" Target="slides/slide165.xml"/><Relationship Id="rId187" Type="http://schemas.openxmlformats.org/officeDocument/2006/relationships/slide" Target="slides/slide186.xml"/><Relationship Id="rId1" Type="http://schemas.openxmlformats.org/officeDocument/2006/relationships/slideMaster" Target="slideMasters/slideMaster1.xml"/><Relationship Id="rId212" Type="http://schemas.openxmlformats.org/officeDocument/2006/relationships/slide" Target="slides/slide211.xml"/><Relationship Id="rId233" Type="http://schemas.openxmlformats.org/officeDocument/2006/relationships/slide" Target="slides/slide232.xml"/><Relationship Id="rId254" Type="http://schemas.openxmlformats.org/officeDocument/2006/relationships/theme" Target="theme/theme1.xml"/><Relationship Id="rId28" Type="http://schemas.openxmlformats.org/officeDocument/2006/relationships/slide" Target="slides/slide27.xml"/><Relationship Id="rId49" Type="http://schemas.openxmlformats.org/officeDocument/2006/relationships/slide" Target="slides/slide48.xml"/><Relationship Id="rId114" Type="http://schemas.openxmlformats.org/officeDocument/2006/relationships/slide" Target="slides/slide113.xml"/><Relationship Id="rId60" Type="http://schemas.openxmlformats.org/officeDocument/2006/relationships/slide" Target="slides/slide59.xml"/><Relationship Id="rId81" Type="http://schemas.openxmlformats.org/officeDocument/2006/relationships/slide" Target="slides/slide80.xml"/><Relationship Id="rId135" Type="http://schemas.openxmlformats.org/officeDocument/2006/relationships/slide" Target="slides/slide134.xml"/><Relationship Id="rId156" Type="http://schemas.openxmlformats.org/officeDocument/2006/relationships/slide" Target="slides/slide155.xml"/><Relationship Id="rId177" Type="http://schemas.openxmlformats.org/officeDocument/2006/relationships/slide" Target="slides/slide176.xml"/><Relationship Id="rId198" Type="http://schemas.openxmlformats.org/officeDocument/2006/relationships/slide" Target="slides/slide197.xml"/><Relationship Id="rId202" Type="http://schemas.openxmlformats.org/officeDocument/2006/relationships/slide" Target="slides/slide201.xml"/><Relationship Id="rId223" Type="http://schemas.openxmlformats.org/officeDocument/2006/relationships/slide" Target="slides/slide222.xml"/><Relationship Id="rId244" Type="http://schemas.openxmlformats.org/officeDocument/2006/relationships/slide" Target="slides/slide243.xml"/><Relationship Id="rId18" Type="http://schemas.openxmlformats.org/officeDocument/2006/relationships/slide" Target="slides/slide17.xml"/><Relationship Id="rId39" Type="http://schemas.openxmlformats.org/officeDocument/2006/relationships/slide" Target="slides/slide38.xml"/><Relationship Id="rId50" Type="http://schemas.openxmlformats.org/officeDocument/2006/relationships/slide" Target="slides/slide49.xml"/><Relationship Id="rId104" Type="http://schemas.openxmlformats.org/officeDocument/2006/relationships/slide" Target="slides/slide103.xml"/><Relationship Id="rId125" Type="http://schemas.openxmlformats.org/officeDocument/2006/relationships/slide" Target="slides/slide124.xml"/><Relationship Id="rId146" Type="http://schemas.openxmlformats.org/officeDocument/2006/relationships/slide" Target="slides/slide145.xml"/><Relationship Id="rId167" Type="http://schemas.openxmlformats.org/officeDocument/2006/relationships/slide" Target="slides/slide166.xml"/><Relationship Id="rId188" Type="http://schemas.openxmlformats.org/officeDocument/2006/relationships/slide" Target="slides/slide187.xml"/><Relationship Id="rId71" Type="http://schemas.openxmlformats.org/officeDocument/2006/relationships/slide" Target="slides/slide70.xml"/><Relationship Id="rId92" Type="http://schemas.openxmlformats.org/officeDocument/2006/relationships/slide" Target="slides/slide91.xml"/><Relationship Id="rId213" Type="http://schemas.openxmlformats.org/officeDocument/2006/relationships/slide" Target="slides/slide212.xml"/><Relationship Id="rId234" Type="http://schemas.openxmlformats.org/officeDocument/2006/relationships/slide" Target="slides/slide233.xml"/><Relationship Id="rId2" Type="http://schemas.openxmlformats.org/officeDocument/2006/relationships/slide" Target="slides/slide1.xml"/><Relationship Id="rId29" Type="http://schemas.openxmlformats.org/officeDocument/2006/relationships/slide" Target="slides/slide28.xml"/><Relationship Id="rId255" Type="http://schemas.openxmlformats.org/officeDocument/2006/relationships/tableStyles" Target="tableStyles.xml"/><Relationship Id="rId40" Type="http://schemas.openxmlformats.org/officeDocument/2006/relationships/slide" Target="slides/slide39.xml"/><Relationship Id="rId115" Type="http://schemas.openxmlformats.org/officeDocument/2006/relationships/slide" Target="slides/slide114.xml"/><Relationship Id="rId136" Type="http://schemas.openxmlformats.org/officeDocument/2006/relationships/slide" Target="slides/slide135.xml"/><Relationship Id="rId157" Type="http://schemas.openxmlformats.org/officeDocument/2006/relationships/slide" Target="slides/slide156.xml"/><Relationship Id="rId178" Type="http://schemas.openxmlformats.org/officeDocument/2006/relationships/slide" Target="slides/slide177.xml"/><Relationship Id="rId61" Type="http://schemas.openxmlformats.org/officeDocument/2006/relationships/slide" Target="slides/slide60.xml"/><Relationship Id="rId82" Type="http://schemas.openxmlformats.org/officeDocument/2006/relationships/slide" Target="slides/slide81.xml"/><Relationship Id="rId199" Type="http://schemas.openxmlformats.org/officeDocument/2006/relationships/slide" Target="slides/slide198.xml"/><Relationship Id="rId203" Type="http://schemas.openxmlformats.org/officeDocument/2006/relationships/slide" Target="slides/slide202.xml"/><Relationship Id="rId19" Type="http://schemas.openxmlformats.org/officeDocument/2006/relationships/slide" Target="slides/slide18.xml"/><Relationship Id="rId224" Type="http://schemas.openxmlformats.org/officeDocument/2006/relationships/slide" Target="slides/slide223.xml"/><Relationship Id="rId245" Type="http://schemas.openxmlformats.org/officeDocument/2006/relationships/slide" Target="slides/slide244.xml"/><Relationship Id="rId30" Type="http://schemas.openxmlformats.org/officeDocument/2006/relationships/slide" Target="slides/slide29.xml"/><Relationship Id="rId105" Type="http://schemas.openxmlformats.org/officeDocument/2006/relationships/slide" Target="slides/slide104.xml"/><Relationship Id="rId126" Type="http://schemas.openxmlformats.org/officeDocument/2006/relationships/slide" Target="slides/slide125.xml"/><Relationship Id="rId147" Type="http://schemas.openxmlformats.org/officeDocument/2006/relationships/slide" Target="slides/slide146.xml"/><Relationship Id="rId168" Type="http://schemas.openxmlformats.org/officeDocument/2006/relationships/slide" Target="slides/slide167.xml"/><Relationship Id="rId51" Type="http://schemas.openxmlformats.org/officeDocument/2006/relationships/slide" Target="slides/slide50.xml"/><Relationship Id="rId72" Type="http://schemas.openxmlformats.org/officeDocument/2006/relationships/slide" Target="slides/slide71.xml"/><Relationship Id="rId93" Type="http://schemas.openxmlformats.org/officeDocument/2006/relationships/slide" Target="slides/slide92.xml"/><Relationship Id="rId189" Type="http://schemas.openxmlformats.org/officeDocument/2006/relationships/slide" Target="slides/slide188.xml"/><Relationship Id="rId3" Type="http://schemas.openxmlformats.org/officeDocument/2006/relationships/slide" Target="slides/slide2.xml"/><Relationship Id="rId214" Type="http://schemas.openxmlformats.org/officeDocument/2006/relationships/slide" Target="slides/slide213.xml"/><Relationship Id="rId235" Type="http://schemas.openxmlformats.org/officeDocument/2006/relationships/slide" Target="slides/slide234.xml"/><Relationship Id="rId116" Type="http://schemas.openxmlformats.org/officeDocument/2006/relationships/slide" Target="slides/slide115.xml"/><Relationship Id="rId137" Type="http://schemas.openxmlformats.org/officeDocument/2006/relationships/slide" Target="slides/slide136.xml"/><Relationship Id="rId158" Type="http://schemas.openxmlformats.org/officeDocument/2006/relationships/slide" Target="slides/slide157.xml"/><Relationship Id="rId20" Type="http://schemas.openxmlformats.org/officeDocument/2006/relationships/slide" Target="slides/slide19.xml"/><Relationship Id="rId41" Type="http://schemas.openxmlformats.org/officeDocument/2006/relationships/slide" Target="slides/slide40.xml"/><Relationship Id="rId62" Type="http://schemas.openxmlformats.org/officeDocument/2006/relationships/slide" Target="slides/slide61.xml"/><Relationship Id="rId83" Type="http://schemas.openxmlformats.org/officeDocument/2006/relationships/slide" Target="slides/slide82.xml"/><Relationship Id="rId179" Type="http://schemas.openxmlformats.org/officeDocument/2006/relationships/slide" Target="slides/slide178.xml"/><Relationship Id="rId190" Type="http://schemas.openxmlformats.org/officeDocument/2006/relationships/slide" Target="slides/slide189.xml"/><Relationship Id="rId204" Type="http://schemas.openxmlformats.org/officeDocument/2006/relationships/slide" Target="slides/slide203.xml"/><Relationship Id="rId225" Type="http://schemas.openxmlformats.org/officeDocument/2006/relationships/slide" Target="slides/slide224.xml"/><Relationship Id="rId246" Type="http://schemas.openxmlformats.org/officeDocument/2006/relationships/slide" Target="slides/slide245.xml"/><Relationship Id="rId106" Type="http://schemas.openxmlformats.org/officeDocument/2006/relationships/slide" Target="slides/slide105.xml"/><Relationship Id="rId127" Type="http://schemas.openxmlformats.org/officeDocument/2006/relationships/slide" Target="slides/slide126.xml"/><Relationship Id="rId10" Type="http://schemas.openxmlformats.org/officeDocument/2006/relationships/slide" Target="slides/slide9.xml"/><Relationship Id="rId31" Type="http://schemas.openxmlformats.org/officeDocument/2006/relationships/slide" Target="slides/slide30.xml"/><Relationship Id="rId52" Type="http://schemas.openxmlformats.org/officeDocument/2006/relationships/slide" Target="slides/slide51.xml"/><Relationship Id="rId73" Type="http://schemas.openxmlformats.org/officeDocument/2006/relationships/slide" Target="slides/slide72.xml"/><Relationship Id="rId94" Type="http://schemas.openxmlformats.org/officeDocument/2006/relationships/slide" Target="slides/slide93.xml"/><Relationship Id="rId148" Type="http://schemas.openxmlformats.org/officeDocument/2006/relationships/slide" Target="slides/slide147.xml"/><Relationship Id="rId169" Type="http://schemas.openxmlformats.org/officeDocument/2006/relationships/slide" Target="slides/slide168.xml"/><Relationship Id="rId4" Type="http://schemas.openxmlformats.org/officeDocument/2006/relationships/slide" Target="slides/slide3.xml"/><Relationship Id="rId180" Type="http://schemas.openxmlformats.org/officeDocument/2006/relationships/slide" Target="slides/slide179.xml"/><Relationship Id="rId215" Type="http://schemas.openxmlformats.org/officeDocument/2006/relationships/slide" Target="slides/slide214.xml"/><Relationship Id="rId236" Type="http://schemas.openxmlformats.org/officeDocument/2006/relationships/slide" Target="slides/slide235.xml"/></Relationships>
</file>

<file path=ppt/slideLayouts/_rels/slideLayout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elfolie">
    <p:spTree>
      <p:nvGrpSpPr>
        <p:cNvPr id="1" name=""/>
        <p:cNvGrpSpPr/>
        <p:nvPr/>
      </p:nvGrpSpPr>
      <p:grpSpPr>
        <a:xfrm>
          <a:off x="0" y="0"/>
          <a:ext cx="0" cy="0"/>
          <a:chOff x="0" y="0"/>
          <a:chExt cx="0" cy="0"/>
        </a:xfrm>
      </p:grpSpPr>
      <p:pic>
        <p:nvPicPr>
          <p:cNvPr id="7" name="Picture 6" descr="HD-ShadowLong.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4242851"/>
            <a:ext cx="8968084" cy="275942"/>
          </a:xfrm>
          <a:prstGeom prst="rect">
            <a:avLst/>
          </a:prstGeom>
        </p:spPr>
      </p:pic>
      <p:pic>
        <p:nvPicPr>
          <p:cNvPr id="8" name="Picture 7" descr="HD-ShadowShort.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111716" y="4243845"/>
            <a:ext cx="3077108" cy="276940"/>
          </a:xfrm>
          <a:prstGeom prst="rect">
            <a:avLst/>
          </a:prstGeom>
        </p:spPr>
      </p:pic>
      <p:sp>
        <p:nvSpPr>
          <p:cNvPr id="9" name="Rectangle 8"/>
          <p:cNvSpPr/>
          <p:nvPr/>
        </p:nvSpPr>
        <p:spPr>
          <a:xfrm>
            <a:off x="0" y="2590078"/>
            <a:ext cx="8968085" cy="1660332"/>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0" name="Rectangle 9"/>
          <p:cNvSpPr/>
          <p:nvPr/>
        </p:nvSpPr>
        <p:spPr>
          <a:xfrm>
            <a:off x="9111715" y="2590078"/>
            <a:ext cx="3077109" cy="1660332"/>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ctrTitle"/>
          </p:nvPr>
        </p:nvSpPr>
        <p:spPr>
          <a:xfrm>
            <a:off x="680322" y="2733709"/>
            <a:ext cx="8144134" cy="1373070"/>
          </a:xfrm>
        </p:spPr>
        <p:txBody>
          <a:bodyPr anchor="b">
            <a:noAutofit/>
          </a:bodyPr>
          <a:lstStyle>
            <a:lvl1pPr algn="r">
              <a:defRPr sz="5400"/>
            </a:lvl1pPr>
          </a:lstStyle>
          <a:p>
            <a:r>
              <a:rPr lang="de-DE"/>
              <a:t>Titelmasterformat durch Klicken bearbeiten</a:t>
            </a:r>
            <a:endParaRPr lang="en-US" dirty="0"/>
          </a:p>
        </p:txBody>
      </p:sp>
      <p:sp>
        <p:nvSpPr>
          <p:cNvPr id="3" name="Subtitle 2"/>
          <p:cNvSpPr>
            <a:spLocks noGrp="1"/>
          </p:cNvSpPr>
          <p:nvPr>
            <p:ph type="subTitle" idx="1"/>
          </p:nvPr>
        </p:nvSpPr>
        <p:spPr>
          <a:xfrm>
            <a:off x="680322" y="4394039"/>
            <a:ext cx="8144134" cy="1117687"/>
          </a:xfrm>
        </p:spPr>
        <p:txBody>
          <a:bodyPr>
            <a:normAutofit/>
          </a:bodyPr>
          <a:lstStyle>
            <a:lvl1pPr marL="0" indent="0" algn="r">
              <a:buNone/>
              <a:defRPr sz="20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de-DE"/>
              <a:t>Formatvorlage des Untertitelmasters durch Klicken bearbeiten</a:t>
            </a:r>
            <a:endParaRPr lang="en-US" dirty="0"/>
          </a:p>
        </p:txBody>
      </p:sp>
      <p:sp>
        <p:nvSpPr>
          <p:cNvPr id="4" name="Date Placeholder 3"/>
          <p:cNvSpPr>
            <a:spLocks noGrp="1"/>
          </p:cNvSpPr>
          <p:nvPr>
            <p:ph type="dt" sz="half" idx="10"/>
          </p:nvPr>
        </p:nvSpPr>
        <p:spPr/>
        <p:txBody>
          <a:bodyPr/>
          <a:lstStyle/>
          <a:p>
            <a:fld id="{13FDC83E-AA89-48BF-A55A-410D7DED88FF}" type="datetimeFigureOut">
              <a:rPr lang="de-DE" smtClean="0"/>
              <a:t>16.09.2026</a:t>
            </a:fld>
            <a:endParaRPr lang="de-DE"/>
          </a:p>
        </p:txBody>
      </p:sp>
      <p:sp>
        <p:nvSpPr>
          <p:cNvPr id="5" name="Footer Placeholder 4"/>
          <p:cNvSpPr>
            <a:spLocks noGrp="1"/>
          </p:cNvSpPr>
          <p:nvPr>
            <p:ph type="ftr" sz="quarter" idx="11"/>
          </p:nvPr>
        </p:nvSpPr>
        <p:spPr/>
        <p:txBody>
          <a:bodyPr/>
          <a:lstStyle/>
          <a:p>
            <a:endParaRPr lang="de-DE"/>
          </a:p>
        </p:txBody>
      </p:sp>
      <p:sp>
        <p:nvSpPr>
          <p:cNvPr id="6" name="Slide Number Placeholder 5"/>
          <p:cNvSpPr>
            <a:spLocks noGrp="1"/>
          </p:cNvSpPr>
          <p:nvPr>
            <p:ph type="sldNum" sz="quarter" idx="12"/>
          </p:nvPr>
        </p:nvSpPr>
        <p:spPr>
          <a:xfrm>
            <a:off x="9255346" y="2750337"/>
            <a:ext cx="1171888" cy="1356442"/>
          </a:xfrm>
        </p:spPr>
        <p:txBody>
          <a:bodyPr/>
          <a:lstStyle/>
          <a:p>
            <a:fld id="{11D4D955-BBA3-42A3-8D82-103BE66E776B}" type="slidenum">
              <a:rPr lang="de-DE" smtClean="0"/>
              <a:t>‹Nr.›</a:t>
            </a:fld>
            <a:endParaRPr lang="de-DE"/>
          </a:p>
        </p:txBody>
      </p:sp>
    </p:spTree>
    <p:extLst>
      <p:ext uri="{BB962C8B-B14F-4D97-AF65-F5344CB8AC3E}">
        <p14:creationId xmlns:p14="http://schemas.microsoft.com/office/powerpoint/2010/main" val="381361910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pic>
        <p:nvPicPr>
          <p:cNvPr id="15" name="Picture 14" descr="HD-ShadowLong.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1970240"/>
            <a:ext cx="10437812" cy="321164"/>
          </a:xfrm>
          <a:prstGeom prst="rect">
            <a:avLst/>
          </a:prstGeom>
        </p:spPr>
      </p:pic>
      <p:pic>
        <p:nvPicPr>
          <p:cNvPr id="16" name="Picture 15" descr="HD-ShadowShort.png"/>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585826" y="1971234"/>
            <a:ext cx="1602997" cy="144270"/>
          </a:xfrm>
          <a:prstGeom prst="rect">
            <a:avLst/>
          </a:prstGeom>
        </p:spPr>
      </p:pic>
      <p:sp>
        <p:nvSpPr>
          <p:cNvPr id="17" name="Rectangle 16"/>
          <p:cNvSpPr/>
          <p:nvPr/>
        </p:nvSpPr>
        <p:spPr>
          <a:xfrm>
            <a:off x="0" y="609600"/>
            <a:ext cx="10437812"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8" name="Rectangle 17"/>
          <p:cNvSpPr/>
          <p:nvPr/>
        </p:nvSpPr>
        <p:spPr>
          <a:xfrm>
            <a:off x="10585827" y="609600"/>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p:txBody>
          <a:bodyPr/>
          <a:lstStyle/>
          <a:p>
            <a:r>
              <a:rPr lang="de-DE"/>
              <a:t>Titelmasterformat durch Klicken bearbeiten</a:t>
            </a:r>
            <a:endParaRPr lang="en-US" dirty="0"/>
          </a:p>
        </p:txBody>
      </p:sp>
      <p:sp>
        <p:nvSpPr>
          <p:cNvPr id="3" name="Content Placeholder 2"/>
          <p:cNvSpPr>
            <a:spLocks noGrp="1"/>
          </p:cNvSpPr>
          <p:nvPr>
            <p:ph idx="1"/>
          </p:nvPr>
        </p:nvSpPr>
        <p:spPr/>
        <p:txBody>
          <a:bodyPr/>
          <a:lstStyle/>
          <a:p>
            <a:pPr lvl="0"/>
            <a:r>
              <a:rPr lang="de-DE"/>
              <a:t>Textmasterformat bearbeiten</a:t>
            </a:r>
          </a:p>
          <a:p>
            <a:pPr lvl="1"/>
            <a:r>
              <a:rPr lang="de-DE"/>
              <a:t>Zweite Ebene</a:t>
            </a:r>
          </a:p>
          <a:p>
            <a:pPr lvl="2"/>
            <a:r>
              <a:rPr lang="de-DE"/>
              <a:t>Dritte Ebene</a:t>
            </a:r>
          </a:p>
          <a:p>
            <a:pPr lvl="3"/>
            <a:r>
              <a:rPr lang="de-DE"/>
              <a:t>Vierte Ebene</a:t>
            </a:r>
          </a:p>
          <a:p>
            <a:pPr lvl="4"/>
            <a:r>
              <a:rPr lang="de-DE"/>
              <a:t>Fünfte Ebene</a:t>
            </a:r>
            <a:endParaRPr lang="en-US" dirty="0"/>
          </a:p>
        </p:txBody>
      </p:sp>
      <p:sp>
        <p:nvSpPr>
          <p:cNvPr id="4" name="Date Placeholder 3"/>
          <p:cNvSpPr>
            <a:spLocks noGrp="1"/>
          </p:cNvSpPr>
          <p:nvPr>
            <p:ph type="dt" sz="half" idx="10"/>
          </p:nvPr>
        </p:nvSpPr>
        <p:spPr/>
        <p:txBody>
          <a:bodyPr/>
          <a:lstStyle/>
          <a:p>
            <a:fld id="{13FDC83E-AA89-48BF-A55A-410D7DED88FF}" type="datetimeFigureOut">
              <a:rPr lang="de-DE" smtClean="0"/>
              <a:t>16.09.2026</a:t>
            </a:fld>
            <a:endParaRPr lang="de-DE"/>
          </a:p>
        </p:txBody>
      </p:sp>
      <p:sp>
        <p:nvSpPr>
          <p:cNvPr id="5" name="Footer Placeholder 4"/>
          <p:cNvSpPr>
            <a:spLocks noGrp="1"/>
          </p:cNvSpPr>
          <p:nvPr>
            <p:ph type="ftr" sz="quarter" idx="11"/>
          </p:nvPr>
        </p:nvSpPr>
        <p:spPr/>
        <p:txBody>
          <a:bodyPr/>
          <a:lstStyle/>
          <a:p>
            <a:endParaRPr lang="de-DE"/>
          </a:p>
        </p:txBody>
      </p:sp>
      <p:sp>
        <p:nvSpPr>
          <p:cNvPr id="6" name="Slide Number Placeholder 5"/>
          <p:cNvSpPr>
            <a:spLocks noGrp="1"/>
          </p:cNvSpPr>
          <p:nvPr>
            <p:ph type="sldNum" sz="quarter" idx="12"/>
          </p:nvPr>
        </p:nvSpPr>
        <p:spPr/>
        <p:txBody>
          <a:bodyPr/>
          <a:lstStyle/>
          <a:p>
            <a:fld id="{11D4D955-BBA3-42A3-8D82-103BE66E776B}" type="slidenum">
              <a:rPr lang="de-DE" smtClean="0"/>
              <a:t>‹Nr.›</a:t>
            </a:fld>
            <a:endParaRPr lang="de-DE"/>
          </a:p>
        </p:txBody>
      </p:sp>
    </p:spTree>
    <p:extLst>
      <p:ext uri="{BB962C8B-B14F-4D97-AF65-F5344CB8AC3E}">
        <p14:creationId xmlns:p14="http://schemas.microsoft.com/office/powerpoint/2010/main" val="224141730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Abschnitts-&#10;überschrift">
    <p:spTree>
      <p:nvGrpSpPr>
        <p:cNvPr id="1" name=""/>
        <p:cNvGrpSpPr/>
        <p:nvPr/>
      </p:nvGrpSpPr>
      <p:grpSpPr>
        <a:xfrm>
          <a:off x="0" y="0"/>
          <a:ext cx="0" cy="0"/>
          <a:chOff x="0" y="0"/>
          <a:chExt cx="0" cy="0"/>
        </a:xfrm>
      </p:grpSpPr>
      <p:pic>
        <p:nvPicPr>
          <p:cNvPr id="7" name="Picture 6" descr="HD-ShadowLong.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4086907"/>
            <a:ext cx="10437812" cy="321164"/>
          </a:xfrm>
          <a:prstGeom prst="rect">
            <a:avLst/>
          </a:prstGeom>
        </p:spPr>
      </p:pic>
      <p:pic>
        <p:nvPicPr>
          <p:cNvPr id="8" name="Picture 7" descr="HD-ShadowShort.png"/>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585824" y="4087901"/>
            <a:ext cx="1602997" cy="144270"/>
          </a:xfrm>
          <a:prstGeom prst="rect">
            <a:avLst/>
          </a:prstGeom>
        </p:spPr>
      </p:pic>
      <p:sp>
        <p:nvSpPr>
          <p:cNvPr id="9" name="Rectangle 8"/>
          <p:cNvSpPr/>
          <p:nvPr/>
        </p:nvSpPr>
        <p:spPr>
          <a:xfrm>
            <a:off x="-2" y="2726267"/>
            <a:ext cx="10437812"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0" name="Rectangle 9"/>
          <p:cNvSpPr/>
          <p:nvPr/>
        </p:nvSpPr>
        <p:spPr>
          <a:xfrm>
            <a:off x="10585825" y="2726267"/>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680322" y="2869895"/>
            <a:ext cx="9613860" cy="1090788"/>
          </a:xfrm>
        </p:spPr>
        <p:txBody>
          <a:bodyPr anchor="ctr">
            <a:normAutofit/>
          </a:bodyPr>
          <a:lstStyle>
            <a:lvl1pPr algn="r">
              <a:defRPr sz="3600"/>
            </a:lvl1pPr>
          </a:lstStyle>
          <a:p>
            <a:r>
              <a:rPr lang="de-DE"/>
              <a:t>Titelmasterformat durch Klicken bearbeiten</a:t>
            </a:r>
            <a:endParaRPr lang="en-US" dirty="0"/>
          </a:p>
        </p:txBody>
      </p:sp>
      <p:sp>
        <p:nvSpPr>
          <p:cNvPr id="3" name="Text Placeholder 2"/>
          <p:cNvSpPr>
            <a:spLocks noGrp="1"/>
          </p:cNvSpPr>
          <p:nvPr>
            <p:ph type="body" idx="1"/>
          </p:nvPr>
        </p:nvSpPr>
        <p:spPr>
          <a:xfrm>
            <a:off x="680322" y="4232171"/>
            <a:ext cx="9613860" cy="1704017"/>
          </a:xfrm>
        </p:spPr>
        <p:txBody>
          <a:bodyPr>
            <a:normAutofit/>
          </a:bodyPr>
          <a:lstStyle>
            <a:lvl1pPr marL="0" indent="0" algn="r">
              <a:buNone/>
              <a:defRPr sz="20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de-DE"/>
              <a:t>Textmasterformat bearbeiten</a:t>
            </a:r>
          </a:p>
        </p:txBody>
      </p:sp>
      <p:sp>
        <p:nvSpPr>
          <p:cNvPr id="4" name="Date Placeholder 3"/>
          <p:cNvSpPr>
            <a:spLocks noGrp="1"/>
          </p:cNvSpPr>
          <p:nvPr>
            <p:ph type="dt" sz="half" idx="10"/>
          </p:nvPr>
        </p:nvSpPr>
        <p:spPr/>
        <p:txBody>
          <a:bodyPr/>
          <a:lstStyle/>
          <a:p>
            <a:fld id="{13FDC83E-AA89-48BF-A55A-410D7DED88FF}" type="datetimeFigureOut">
              <a:rPr lang="de-DE" smtClean="0"/>
              <a:t>16.09.2026</a:t>
            </a:fld>
            <a:endParaRPr lang="de-DE"/>
          </a:p>
        </p:txBody>
      </p:sp>
      <p:sp>
        <p:nvSpPr>
          <p:cNvPr id="5" name="Footer Placeholder 4"/>
          <p:cNvSpPr>
            <a:spLocks noGrp="1"/>
          </p:cNvSpPr>
          <p:nvPr>
            <p:ph type="ftr" sz="quarter" idx="11"/>
          </p:nvPr>
        </p:nvSpPr>
        <p:spPr/>
        <p:txBody>
          <a:bodyPr/>
          <a:lstStyle/>
          <a:p>
            <a:endParaRPr lang="de-DE"/>
          </a:p>
        </p:txBody>
      </p:sp>
      <p:sp>
        <p:nvSpPr>
          <p:cNvPr id="6" name="Slide Number Placeholder 5"/>
          <p:cNvSpPr>
            <a:spLocks noGrp="1"/>
          </p:cNvSpPr>
          <p:nvPr>
            <p:ph type="sldNum" sz="quarter" idx="12"/>
          </p:nvPr>
        </p:nvSpPr>
        <p:spPr>
          <a:xfrm>
            <a:off x="10729455" y="2869895"/>
            <a:ext cx="1154151" cy="1090789"/>
          </a:xfrm>
        </p:spPr>
        <p:txBody>
          <a:bodyPr/>
          <a:lstStyle/>
          <a:p>
            <a:fld id="{11D4D955-BBA3-42A3-8D82-103BE66E776B}" type="slidenum">
              <a:rPr lang="de-DE" smtClean="0"/>
              <a:t>‹Nr.›</a:t>
            </a:fld>
            <a:endParaRPr lang="de-DE"/>
          </a:p>
        </p:txBody>
      </p:sp>
    </p:spTree>
    <p:extLst>
      <p:ext uri="{BB962C8B-B14F-4D97-AF65-F5344CB8AC3E}">
        <p14:creationId xmlns:p14="http://schemas.microsoft.com/office/powerpoint/2010/main" val="50127350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pic>
        <p:nvPicPr>
          <p:cNvPr id="8" name="Picture 7" descr="HD-ShadowLong.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1970240"/>
            <a:ext cx="10437812" cy="321164"/>
          </a:xfrm>
          <a:prstGeom prst="rect">
            <a:avLst/>
          </a:prstGeom>
        </p:spPr>
      </p:pic>
      <p:pic>
        <p:nvPicPr>
          <p:cNvPr id="9" name="Picture 8" descr="HD-ShadowShort.png"/>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585826" y="1971234"/>
            <a:ext cx="1602997" cy="144270"/>
          </a:xfrm>
          <a:prstGeom prst="rect">
            <a:avLst/>
          </a:prstGeom>
        </p:spPr>
      </p:pic>
      <p:sp>
        <p:nvSpPr>
          <p:cNvPr id="10" name="Rectangle 9"/>
          <p:cNvSpPr/>
          <p:nvPr/>
        </p:nvSpPr>
        <p:spPr>
          <a:xfrm>
            <a:off x="0" y="609600"/>
            <a:ext cx="10437812"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1" name="Rectangle 10"/>
          <p:cNvSpPr/>
          <p:nvPr/>
        </p:nvSpPr>
        <p:spPr>
          <a:xfrm>
            <a:off x="10585827" y="609600"/>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p:txBody>
          <a:bodyPr/>
          <a:lstStyle/>
          <a:p>
            <a:r>
              <a:rPr lang="de-DE"/>
              <a:t>Titelmasterformat durch Klicken bearbeiten</a:t>
            </a:r>
            <a:endParaRPr lang="en-US" dirty="0"/>
          </a:p>
        </p:txBody>
      </p:sp>
      <p:sp>
        <p:nvSpPr>
          <p:cNvPr id="3" name="Content Placeholder 2"/>
          <p:cNvSpPr>
            <a:spLocks noGrp="1"/>
          </p:cNvSpPr>
          <p:nvPr>
            <p:ph sz="half" idx="1"/>
          </p:nvPr>
        </p:nvSpPr>
        <p:spPr>
          <a:xfrm>
            <a:off x="680320" y="2336873"/>
            <a:ext cx="4698358" cy="3599316"/>
          </a:xfrm>
        </p:spPr>
        <p:txBody>
          <a:bodyPr/>
          <a:lstStyle/>
          <a:p>
            <a:pPr lvl="0"/>
            <a:r>
              <a:rPr lang="de-DE"/>
              <a:t>Textmasterformat bearbeiten</a:t>
            </a:r>
          </a:p>
          <a:p>
            <a:pPr lvl="1"/>
            <a:r>
              <a:rPr lang="de-DE"/>
              <a:t>Zweite Ebene</a:t>
            </a:r>
          </a:p>
          <a:p>
            <a:pPr lvl="2"/>
            <a:r>
              <a:rPr lang="de-DE"/>
              <a:t>Dritte Ebene</a:t>
            </a:r>
          </a:p>
          <a:p>
            <a:pPr lvl="3"/>
            <a:r>
              <a:rPr lang="de-DE"/>
              <a:t>Vierte Ebene</a:t>
            </a:r>
          </a:p>
          <a:p>
            <a:pPr lvl="4"/>
            <a:r>
              <a:rPr lang="de-DE"/>
              <a:t>Fünfte Ebene</a:t>
            </a:r>
            <a:endParaRPr lang="en-US" dirty="0"/>
          </a:p>
        </p:txBody>
      </p:sp>
      <p:sp>
        <p:nvSpPr>
          <p:cNvPr id="4" name="Content Placeholder 3"/>
          <p:cNvSpPr>
            <a:spLocks noGrp="1"/>
          </p:cNvSpPr>
          <p:nvPr>
            <p:ph sz="half" idx="2"/>
          </p:nvPr>
        </p:nvSpPr>
        <p:spPr>
          <a:xfrm>
            <a:off x="5594123" y="2336873"/>
            <a:ext cx="4700058" cy="3599316"/>
          </a:xfrm>
        </p:spPr>
        <p:txBody>
          <a:bodyPr/>
          <a:lstStyle/>
          <a:p>
            <a:pPr lvl="0"/>
            <a:r>
              <a:rPr lang="de-DE"/>
              <a:t>Textmasterformat bearbeiten</a:t>
            </a:r>
          </a:p>
          <a:p>
            <a:pPr lvl="1"/>
            <a:r>
              <a:rPr lang="de-DE"/>
              <a:t>Zweite Ebene</a:t>
            </a:r>
          </a:p>
          <a:p>
            <a:pPr lvl="2"/>
            <a:r>
              <a:rPr lang="de-DE"/>
              <a:t>Dritte Ebene</a:t>
            </a:r>
          </a:p>
          <a:p>
            <a:pPr lvl="3"/>
            <a:r>
              <a:rPr lang="de-DE"/>
              <a:t>Vierte Ebene</a:t>
            </a:r>
          </a:p>
          <a:p>
            <a:pPr lvl="4"/>
            <a:r>
              <a:rPr lang="de-DE"/>
              <a:t>Fünfte Ebene</a:t>
            </a:r>
            <a:endParaRPr lang="en-US" dirty="0"/>
          </a:p>
        </p:txBody>
      </p:sp>
      <p:sp>
        <p:nvSpPr>
          <p:cNvPr id="5" name="Date Placeholder 4"/>
          <p:cNvSpPr>
            <a:spLocks noGrp="1"/>
          </p:cNvSpPr>
          <p:nvPr>
            <p:ph type="dt" sz="half" idx="10"/>
          </p:nvPr>
        </p:nvSpPr>
        <p:spPr/>
        <p:txBody>
          <a:bodyPr/>
          <a:lstStyle/>
          <a:p>
            <a:fld id="{13FDC83E-AA89-48BF-A55A-410D7DED88FF}" type="datetimeFigureOut">
              <a:rPr lang="de-DE" smtClean="0"/>
              <a:t>16.09.2026</a:t>
            </a:fld>
            <a:endParaRPr lang="de-DE"/>
          </a:p>
        </p:txBody>
      </p:sp>
      <p:sp>
        <p:nvSpPr>
          <p:cNvPr id="6" name="Footer Placeholder 5"/>
          <p:cNvSpPr>
            <a:spLocks noGrp="1"/>
          </p:cNvSpPr>
          <p:nvPr>
            <p:ph type="ftr" sz="quarter" idx="11"/>
          </p:nvPr>
        </p:nvSpPr>
        <p:spPr/>
        <p:txBody>
          <a:bodyPr/>
          <a:lstStyle/>
          <a:p>
            <a:endParaRPr lang="de-DE"/>
          </a:p>
        </p:txBody>
      </p:sp>
      <p:sp>
        <p:nvSpPr>
          <p:cNvPr id="7" name="Slide Number Placeholder 6"/>
          <p:cNvSpPr>
            <a:spLocks noGrp="1"/>
          </p:cNvSpPr>
          <p:nvPr>
            <p:ph type="sldNum" sz="quarter" idx="12"/>
          </p:nvPr>
        </p:nvSpPr>
        <p:spPr/>
        <p:txBody>
          <a:bodyPr/>
          <a:lstStyle/>
          <a:p>
            <a:fld id="{11D4D955-BBA3-42A3-8D82-103BE66E776B}" type="slidenum">
              <a:rPr lang="de-DE" smtClean="0"/>
              <a:t>‹Nr.›</a:t>
            </a:fld>
            <a:endParaRPr lang="de-DE"/>
          </a:p>
        </p:txBody>
      </p:sp>
    </p:spTree>
    <p:extLst>
      <p:ext uri="{BB962C8B-B14F-4D97-AF65-F5344CB8AC3E}">
        <p14:creationId xmlns:p14="http://schemas.microsoft.com/office/powerpoint/2010/main" val="117315008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pic>
        <p:nvPicPr>
          <p:cNvPr id="10" name="Picture 9" descr="HD-ShadowLong.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1970240"/>
            <a:ext cx="10437812" cy="321164"/>
          </a:xfrm>
          <a:prstGeom prst="rect">
            <a:avLst/>
          </a:prstGeom>
        </p:spPr>
      </p:pic>
      <p:pic>
        <p:nvPicPr>
          <p:cNvPr id="11" name="Picture 10" descr="HD-ShadowShort.png"/>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585826" y="1971234"/>
            <a:ext cx="1602997" cy="144270"/>
          </a:xfrm>
          <a:prstGeom prst="rect">
            <a:avLst/>
          </a:prstGeom>
        </p:spPr>
      </p:pic>
      <p:sp>
        <p:nvSpPr>
          <p:cNvPr id="12" name="Rectangle 11"/>
          <p:cNvSpPr/>
          <p:nvPr/>
        </p:nvSpPr>
        <p:spPr>
          <a:xfrm>
            <a:off x="0" y="609600"/>
            <a:ext cx="10437812"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3" name="Rectangle 12"/>
          <p:cNvSpPr/>
          <p:nvPr/>
        </p:nvSpPr>
        <p:spPr>
          <a:xfrm>
            <a:off x="10585827" y="609600"/>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680319" y="753229"/>
            <a:ext cx="9613863" cy="1080937"/>
          </a:xfrm>
        </p:spPr>
        <p:txBody>
          <a:bodyPr/>
          <a:lstStyle/>
          <a:p>
            <a:r>
              <a:rPr lang="de-DE"/>
              <a:t>Titelmasterformat durch Klicken bearbeiten</a:t>
            </a:r>
            <a:endParaRPr lang="en-US" dirty="0"/>
          </a:p>
        </p:txBody>
      </p:sp>
      <p:sp>
        <p:nvSpPr>
          <p:cNvPr id="3" name="Text Placeholder 2"/>
          <p:cNvSpPr>
            <a:spLocks noGrp="1"/>
          </p:cNvSpPr>
          <p:nvPr>
            <p:ph type="body" idx="1"/>
          </p:nvPr>
        </p:nvSpPr>
        <p:spPr>
          <a:xfrm>
            <a:off x="906350" y="2336873"/>
            <a:ext cx="4472327" cy="693135"/>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DE"/>
              <a:t>Textmasterformat bearbeiten</a:t>
            </a:r>
          </a:p>
        </p:txBody>
      </p:sp>
      <p:sp>
        <p:nvSpPr>
          <p:cNvPr id="4" name="Content Placeholder 3"/>
          <p:cNvSpPr>
            <a:spLocks noGrp="1"/>
          </p:cNvSpPr>
          <p:nvPr>
            <p:ph sz="half" idx="2"/>
          </p:nvPr>
        </p:nvSpPr>
        <p:spPr>
          <a:xfrm>
            <a:off x="680322" y="3030008"/>
            <a:ext cx="4698355" cy="2906179"/>
          </a:xfrm>
        </p:spPr>
        <p:txBody>
          <a:bodyPr/>
          <a:lstStyle/>
          <a:p>
            <a:pPr lvl="0"/>
            <a:r>
              <a:rPr lang="de-DE"/>
              <a:t>Textmasterformat bearbeiten</a:t>
            </a:r>
          </a:p>
          <a:p>
            <a:pPr lvl="1"/>
            <a:r>
              <a:rPr lang="de-DE"/>
              <a:t>Zweite Ebene</a:t>
            </a:r>
          </a:p>
          <a:p>
            <a:pPr lvl="2"/>
            <a:r>
              <a:rPr lang="de-DE"/>
              <a:t>Dritte Ebene</a:t>
            </a:r>
          </a:p>
          <a:p>
            <a:pPr lvl="3"/>
            <a:r>
              <a:rPr lang="de-DE"/>
              <a:t>Vierte Ebene</a:t>
            </a:r>
          </a:p>
          <a:p>
            <a:pPr lvl="4"/>
            <a:r>
              <a:rPr lang="de-DE"/>
              <a:t>Fünfte Ebene</a:t>
            </a:r>
            <a:endParaRPr lang="en-US" dirty="0"/>
          </a:p>
        </p:txBody>
      </p:sp>
      <p:sp>
        <p:nvSpPr>
          <p:cNvPr id="5" name="Text Placeholder 4"/>
          <p:cNvSpPr>
            <a:spLocks noGrp="1"/>
          </p:cNvSpPr>
          <p:nvPr>
            <p:ph type="body" sz="quarter" idx="3"/>
          </p:nvPr>
        </p:nvSpPr>
        <p:spPr>
          <a:xfrm>
            <a:off x="5820154" y="2336873"/>
            <a:ext cx="4474028" cy="692076"/>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DE"/>
              <a:t>Textmasterformat bearbeiten</a:t>
            </a:r>
          </a:p>
        </p:txBody>
      </p:sp>
      <p:sp>
        <p:nvSpPr>
          <p:cNvPr id="6" name="Content Placeholder 5"/>
          <p:cNvSpPr>
            <a:spLocks noGrp="1"/>
          </p:cNvSpPr>
          <p:nvPr>
            <p:ph sz="quarter" idx="4"/>
          </p:nvPr>
        </p:nvSpPr>
        <p:spPr>
          <a:xfrm>
            <a:off x="5594123" y="3030008"/>
            <a:ext cx="4700059" cy="2906179"/>
          </a:xfrm>
        </p:spPr>
        <p:txBody>
          <a:bodyPr/>
          <a:lstStyle/>
          <a:p>
            <a:pPr lvl="0"/>
            <a:r>
              <a:rPr lang="de-DE"/>
              <a:t>Textmasterformat bearbeiten</a:t>
            </a:r>
          </a:p>
          <a:p>
            <a:pPr lvl="1"/>
            <a:r>
              <a:rPr lang="de-DE"/>
              <a:t>Zweite Ebene</a:t>
            </a:r>
          </a:p>
          <a:p>
            <a:pPr lvl="2"/>
            <a:r>
              <a:rPr lang="de-DE"/>
              <a:t>Dritte Ebene</a:t>
            </a:r>
          </a:p>
          <a:p>
            <a:pPr lvl="3"/>
            <a:r>
              <a:rPr lang="de-DE"/>
              <a:t>Vierte Ebene</a:t>
            </a:r>
          </a:p>
          <a:p>
            <a:pPr lvl="4"/>
            <a:r>
              <a:rPr lang="de-DE"/>
              <a:t>Fünfte Ebene</a:t>
            </a:r>
            <a:endParaRPr lang="en-US" dirty="0"/>
          </a:p>
        </p:txBody>
      </p:sp>
      <p:sp>
        <p:nvSpPr>
          <p:cNvPr id="7" name="Date Placeholder 6"/>
          <p:cNvSpPr>
            <a:spLocks noGrp="1"/>
          </p:cNvSpPr>
          <p:nvPr>
            <p:ph type="dt" sz="half" idx="10"/>
          </p:nvPr>
        </p:nvSpPr>
        <p:spPr/>
        <p:txBody>
          <a:bodyPr/>
          <a:lstStyle/>
          <a:p>
            <a:fld id="{13FDC83E-AA89-48BF-A55A-410D7DED88FF}" type="datetimeFigureOut">
              <a:rPr lang="de-DE" smtClean="0"/>
              <a:t>16.09.2026</a:t>
            </a:fld>
            <a:endParaRPr lang="de-DE"/>
          </a:p>
        </p:txBody>
      </p:sp>
      <p:sp>
        <p:nvSpPr>
          <p:cNvPr id="8" name="Footer Placeholder 7"/>
          <p:cNvSpPr>
            <a:spLocks noGrp="1"/>
          </p:cNvSpPr>
          <p:nvPr>
            <p:ph type="ftr" sz="quarter" idx="11"/>
          </p:nvPr>
        </p:nvSpPr>
        <p:spPr/>
        <p:txBody>
          <a:bodyPr/>
          <a:lstStyle/>
          <a:p>
            <a:endParaRPr lang="de-DE"/>
          </a:p>
        </p:txBody>
      </p:sp>
      <p:sp>
        <p:nvSpPr>
          <p:cNvPr id="9" name="Slide Number Placeholder 8"/>
          <p:cNvSpPr>
            <a:spLocks noGrp="1"/>
          </p:cNvSpPr>
          <p:nvPr>
            <p:ph type="sldNum" sz="quarter" idx="12"/>
          </p:nvPr>
        </p:nvSpPr>
        <p:spPr/>
        <p:txBody>
          <a:bodyPr/>
          <a:lstStyle/>
          <a:p>
            <a:fld id="{11D4D955-BBA3-42A3-8D82-103BE66E776B}" type="slidenum">
              <a:rPr lang="de-DE" smtClean="0"/>
              <a:t>‹Nr.›</a:t>
            </a:fld>
            <a:endParaRPr lang="de-DE"/>
          </a:p>
        </p:txBody>
      </p:sp>
    </p:spTree>
    <p:extLst>
      <p:ext uri="{BB962C8B-B14F-4D97-AF65-F5344CB8AC3E}">
        <p14:creationId xmlns:p14="http://schemas.microsoft.com/office/powerpoint/2010/main" val="54693088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pic>
        <p:nvPicPr>
          <p:cNvPr id="6" name="Picture 5" descr="HD-ShadowLong.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1970240"/>
            <a:ext cx="10437812" cy="321164"/>
          </a:xfrm>
          <a:prstGeom prst="rect">
            <a:avLst/>
          </a:prstGeom>
        </p:spPr>
      </p:pic>
      <p:pic>
        <p:nvPicPr>
          <p:cNvPr id="7" name="Picture 6" descr="HD-ShadowShort.png"/>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585826" y="1971234"/>
            <a:ext cx="1602997" cy="144270"/>
          </a:xfrm>
          <a:prstGeom prst="rect">
            <a:avLst/>
          </a:prstGeom>
        </p:spPr>
      </p:pic>
      <p:sp>
        <p:nvSpPr>
          <p:cNvPr id="8" name="Rectangle 7"/>
          <p:cNvSpPr/>
          <p:nvPr/>
        </p:nvSpPr>
        <p:spPr>
          <a:xfrm>
            <a:off x="0" y="609600"/>
            <a:ext cx="10437812"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10585827" y="609600"/>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p:txBody>
          <a:bodyPr/>
          <a:lstStyle/>
          <a:p>
            <a:r>
              <a:rPr lang="de-DE"/>
              <a:t>Titelmasterformat durch Klicken bearbeiten</a:t>
            </a:r>
            <a:endParaRPr lang="en-US" dirty="0"/>
          </a:p>
        </p:txBody>
      </p:sp>
      <p:sp>
        <p:nvSpPr>
          <p:cNvPr id="3" name="Date Placeholder 2"/>
          <p:cNvSpPr>
            <a:spLocks noGrp="1"/>
          </p:cNvSpPr>
          <p:nvPr>
            <p:ph type="dt" sz="half" idx="10"/>
          </p:nvPr>
        </p:nvSpPr>
        <p:spPr/>
        <p:txBody>
          <a:bodyPr/>
          <a:lstStyle/>
          <a:p>
            <a:fld id="{13FDC83E-AA89-48BF-A55A-410D7DED88FF}" type="datetimeFigureOut">
              <a:rPr lang="de-DE" smtClean="0"/>
              <a:t>16.09.2026</a:t>
            </a:fld>
            <a:endParaRPr lang="de-DE"/>
          </a:p>
        </p:txBody>
      </p:sp>
      <p:sp>
        <p:nvSpPr>
          <p:cNvPr id="4" name="Footer Placeholder 3"/>
          <p:cNvSpPr>
            <a:spLocks noGrp="1"/>
          </p:cNvSpPr>
          <p:nvPr>
            <p:ph type="ftr" sz="quarter" idx="11"/>
          </p:nvPr>
        </p:nvSpPr>
        <p:spPr/>
        <p:txBody>
          <a:bodyPr/>
          <a:lstStyle/>
          <a:p>
            <a:endParaRPr lang="de-DE"/>
          </a:p>
        </p:txBody>
      </p:sp>
      <p:sp>
        <p:nvSpPr>
          <p:cNvPr id="5" name="Slide Number Placeholder 4"/>
          <p:cNvSpPr>
            <a:spLocks noGrp="1"/>
          </p:cNvSpPr>
          <p:nvPr>
            <p:ph type="sldNum" sz="quarter" idx="12"/>
          </p:nvPr>
        </p:nvSpPr>
        <p:spPr/>
        <p:txBody>
          <a:bodyPr/>
          <a:lstStyle/>
          <a:p>
            <a:fld id="{11D4D955-BBA3-42A3-8D82-103BE66E776B}" type="slidenum">
              <a:rPr lang="de-DE" smtClean="0"/>
              <a:t>‹Nr.›</a:t>
            </a:fld>
            <a:endParaRPr lang="de-DE"/>
          </a:p>
        </p:txBody>
      </p:sp>
    </p:spTree>
    <p:extLst>
      <p:ext uri="{BB962C8B-B14F-4D97-AF65-F5344CB8AC3E}">
        <p14:creationId xmlns:p14="http://schemas.microsoft.com/office/powerpoint/2010/main" val="334278114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pic>
        <p:nvPicPr>
          <p:cNvPr id="5" name="Picture 4" descr="HD-ShadowShort.png"/>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0585826" y="1971234"/>
            <a:ext cx="1602997" cy="144270"/>
          </a:xfrm>
          <a:prstGeom prst="rect">
            <a:avLst/>
          </a:prstGeom>
        </p:spPr>
      </p:pic>
      <p:sp>
        <p:nvSpPr>
          <p:cNvPr id="6" name="Rectangle 5"/>
          <p:cNvSpPr/>
          <p:nvPr/>
        </p:nvSpPr>
        <p:spPr>
          <a:xfrm>
            <a:off x="10585827" y="609600"/>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Date Placeholder 1"/>
          <p:cNvSpPr>
            <a:spLocks noGrp="1"/>
          </p:cNvSpPr>
          <p:nvPr>
            <p:ph type="dt" sz="half" idx="10"/>
          </p:nvPr>
        </p:nvSpPr>
        <p:spPr/>
        <p:txBody>
          <a:bodyPr/>
          <a:lstStyle/>
          <a:p>
            <a:fld id="{13FDC83E-AA89-48BF-A55A-410D7DED88FF}" type="datetimeFigureOut">
              <a:rPr lang="de-DE" smtClean="0"/>
              <a:t>16.09.2026</a:t>
            </a:fld>
            <a:endParaRPr lang="de-DE"/>
          </a:p>
        </p:txBody>
      </p:sp>
      <p:sp>
        <p:nvSpPr>
          <p:cNvPr id="3" name="Footer Placeholder 2"/>
          <p:cNvSpPr>
            <a:spLocks noGrp="1"/>
          </p:cNvSpPr>
          <p:nvPr>
            <p:ph type="ftr" sz="quarter" idx="11"/>
          </p:nvPr>
        </p:nvSpPr>
        <p:spPr/>
        <p:txBody>
          <a:bodyPr/>
          <a:lstStyle/>
          <a:p>
            <a:endParaRPr lang="de-DE"/>
          </a:p>
        </p:txBody>
      </p:sp>
      <p:sp>
        <p:nvSpPr>
          <p:cNvPr id="4" name="Slide Number Placeholder 3"/>
          <p:cNvSpPr>
            <a:spLocks noGrp="1"/>
          </p:cNvSpPr>
          <p:nvPr>
            <p:ph type="sldNum" sz="quarter" idx="12"/>
          </p:nvPr>
        </p:nvSpPr>
        <p:spPr/>
        <p:txBody>
          <a:bodyPr/>
          <a:lstStyle/>
          <a:p>
            <a:fld id="{11D4D955-BBA3-42A3-8D82-103BE66E776B}" type="slidenum">
              <a:rPr lang="de-DE" smtClean="0"/>
              <a:t>‹Nr.›</a:t>
            </a:fld>
            <a:endParaRPr lang="de-DE"/>
          </a:p>
        </p:txBody>
      </p:sp>
    </p:spTree>
    <p:extLst>
      <p:ext uri="{BB962C8B-B14F-4D97-AF65-F5344CB8AC3E}">
        <p14:creationId xmlns:p14="http://schemas.microsoft.com/office/powerpoint/2010/main" val="253975299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Inhalt mit Überschrift">
    <p:spTree>
      <p:nvGrpSpPr>
        <p:cNvPr id="1" name=""/>
        <p:cNvGrpSpPr/>
        <p:nvPr/>
      </p:nvGrpSpPr>
      <p:grpSpPr>
        <a:xfrm>
          <a:off x="0" y="0"/>
          <a:ext cx="0" cy="0"/>
          <a:chOff x="0" y="0"/>
          <a:chExt cx="0" cy="0"/>
        </a:xfrm>
      </p:grpSpPr>
      <p:pic>
        <p:nvPicPr>
          <p:cNvPr id="8" name="Picture 7" descr="HD-ShadowLong.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1970240"/>
            <a:ext cx="10437812" cy="321164"/>
          </a:xfrm>
          <a:prstGeom prst="rect">
            <a:avLst/>
          </a:prstGeom>
        </p:spPr>
      </p:pic>
      <p:pic>
        <p:nvPicPr>
          <p:cNvPr id="9" name="Picture 8" descr="HD-ShadowShort.png"/>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585826" y="1971234"/>
            <a:ext cx="1602997" cy="144270"/>
          </a:xfrm>
          <a:prstGeom prst="rect">
            <a:avLst/>
          </a:prstGeom>
        </p:spPr>
      </p:pic>
      <p:sp>
        <p:nvSpPr>
          <p:cNvPr id="10" name="Rectangle 9"/>
          <p:cNvSpPr/>
          <p:nvPr/>
        </p:nvSpPr>
        <p:spPr>
          <a:xfrm>
            <a:off x="0" y="609600"/>
            <a:ext cx="10437812"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1" name="Rectangle 10"/>
          <p:cNvSpPr/>
          <p:nvPr/>
        </p:nvSpPr>
        <p:spPr>
          <a:xfrm>
            <a:off x="10585827" y="609600"/>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680321" y="753227"/>
            <a:ext cx="9613859" cy="1080940"/>
          </a:xfrm>
        </p:spPr>
        <p:txBody>
          <a:bodyPr anchor="ctr">
            <a:normAutofit/>
          </a:bodyPr>
          <a:lstStyle>
            <a:lvl1pPr>
              <a:defRPr sz="3600"/>
            </a:lvl1pPr>
          </a:lstStyle>
          <a:p>
            <a:r>
              <a:rPr lang="de-DE"/>
              <a:t>Titelmasterformat durch Klicken bearbeiten</a:t>
            </a:r>
            <a:endParaRPr lang="en-US" dirty="0"/>
          </a:p>
        </p:txBody>
      </p:sp>
      <p:sp>
        <p:nvSpPr>
          <p:cNvPr id="3" name="Content Placeholder 2"/>
          <p:cNvSpPr>
            <a:spLocks noGrp="1"/>
          </p:cNvSpPr>
          <p:nvPr>
            <p:ph idx="1"/>
          </p:nvPr>
        </p:nvSpPr>
        <p:spPr>
          <a:xfrm>
            <a:off x="4685846" y="2336873"/>
            <a:ext cx="5608336" cy="3599313"/>
          </a:xfrm>
        </p:spPr>
        <p:txBody>
          <a:bodyPr/>
          <a:lstStyle/>
          <a:p>
            <a:pPr lvl="0"/>
            <a:r>
              <a:rPr lang="de-DE"/>
              <a:t>Textmasterformat bearbeiten</a:t>
            </a:r>
          </a:p>
          <a:p>
            <a:pPr lvl="1"/>
            <a:r>
              <a:rPr lang="de-DE"/>
              <a:t>Zweite Ebene</a:t>
            </a:r>
          </a:p>
          <a:p>
            <a:pPr lvl="2"/>
            <a:r>
              <a:rPr lang="de-DE"/>
              <a:t>Dritte Ebene</a:t>
            </a:r>
          </a:p>
          <a:p>
            <a:pPr lvl="3"/>
            <a:r>
              <a:rPr lang="de-DE"/>
              <a:t>Vierte Ebene</a:t>
            </a:r>
          </a:p>
          <a:p>
            <a:pPr lvl="4"/>
            <a:r>
              <a:rPr lang="de-DE"/>
              <a:t>Fünfte Ebene</a:t>
            </a:r>
            <a:endParaRPr lang="en-US" dirty="0"/>
          </a:p>
        </p:txBody>
      </p:sp>
      <p:sp>
        <p:nvSpPr>
          <p:cNvPr id="4" name="Text Placeholder 3"/>
          <p:cNvSpPr>
            <a:spLocks noGrp="1"/>
          </p:cNvSpPr>
          <p:nvPr>
            <p:ph type="body" sz="half" idx="2"/>
          </p:nvPr>
        </p:nvSpPr>
        <p:spPr>
          <a:xfrm>
            <a:off x="680322" y="2336872"/>
            <a:ext cx="3790078" cy="3599317"/>
          </a:xfrm>
        </p:spPr>
        <p:txBody>
          <a:bodyPr anchor="ct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de-DE"/>
              <a:t>Textmasterformat bearbeiten</a:t>
            </a:r>
          </a:p>
        </p:txBody>
      </p:sp>
      <p:sp>
        <p:nvSpPr>
          <p:cNvPr id="5" name="Date Placeholder 4"/>
          <p:cNvSpPr>
            <a:spLocks noGrp="1"/>
          </p:cNvSpPr>
          <p:nvPr>
            <p:ph type="dt" sz="half" idx="10"/>
          </p:nvPr>
        </p:nvSpPr>
        <p:spPr/>
        <p:txBody>
          <a:bodyPr/>
          <a:lstStyle/>
          <a:p>
            <a:fld id="{13FDC83E-AA89-48BF-A55A-410D7DED88FF}" type="datetimeFigureOut">
              <a:rPr lang="de-DE" smtClean="0"/>
              <a:t>16.09.2026</a:t>
            </a:fld>
            <a:endParaRPr lang="de-DE"/>
          </a:p>
        </p:txBody>
      </p:sp>
      <p:sp>
        <p:nvSpPr>
          <p:cNvPr id="6" name="Footer Placeholder 5"/>
          <p:cNvSpPr>
            <a:spLocks noGrp="1"/>
          </p:cNvSpPr>
          <p:nvPr>
            <p:ph type="ftr" sz="quarter" idx="11"/>
          </p:nvPr>
        </p:nvSpPr>
        <p:spPr/>
        <p:txBody>
          <a:bodyPr/>
          <a:lstStyle/>
          <a:p>
            <a:endParaRPr lang="de-DE"/>
          </a:p>
        </p:txBody>
      </p:sp>
      <p:sp>
        <p:nvSpPr>
          <p:cNvPr id="7" name="Slide Number Placeholder 6"/>
          <p:cNvSpPr>
            <a:spLocks noGrp="1"/>
          </p:cNvSpPr>
          <p:nvPr>
            <p:ph type="sldNum" sz="quarter" idx="12"/>
          </p:nvPr>
        </p:nvSpPr>
        <p:spPr/>
        <p:txBody>
          <a:bodyPr/>
          <a:lstStyle/>
          <a:p>
            <a:fld id="{11D4D955-BBA3-42A3-8D82-103BE66E776B}" type="slidenum">
              <a:rPr lang="de-DE" smtClean="0"/>
              <a:t>‹Nr.›</a:t>
            </a:fld>
            <a:endParaRPr lang="de-DE"/>
          </a:p>
        </p:txBody>
      </p:sp>
    </p:spTree>
    <p:extLst>
      <p:ext uri="{BB962C8B-B14F-4D97-AF65-F5344CB8AC3E}">
        <p14:creationId xmlns:p14="http://schemas.microsoft.com/office/powerpoint/2010/main" val="187094036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ild mit Überschrift">
    <p:spTree>
      <p:nvGrpSpPr>
        <p:cNvPr id="1" name=""/>
        <p:cNvGrpSpPr/>
        <p:nvPr/>
      </p:nvGrpSpPr>
      <p:grpSpPr>
        <a:xfrm>
          <a:off x="0" y="0"/>
          <a:ext cx="0" cy="0"/>
          <a:chOff x="0" y="0"/>
          <a:chExt cx="0" cy="0"/>
        </a:xfrm>
      </p:grpSpPr>
      <p:pic>
        <p:nvPicPr>
          <p:cNvPr id="8" name="Picture 7" descr="HD-ShadowLong.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1970240"/>
            <a:ext cx="10437812" cy="321164"/>
          </a:xfrm>
          <a:prstGeom prst="rect">
            <a:avLst/>
          </a:prstGeom>
        </p:spPr>
      </p:pic>
      <p:pic>
        <p:nvPicPr>
          <p:cNvPr id="9" name="Picture 8" descr="HD-ShadowShort.png"/>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585826" y="1971234"/>
            <a:ext cx="1602997" cy="144270"/>
          </a:xfrm>
          <a:prstGeom prst="rect">
            <a:avLst/>
          </a:prstGeom>
        </p:spPr>
      </p:pic>
      <p:sp>
        <p:nvSpPr>
          <p:cNvPr id="10" name="Rectangle 9"/>
          <p:cNvSpPr/>
          <p:nvPr/>
        </p:nvSpPr>
        <p:spPr>
          <a:xfrm>
            <a:off x="0" y="609600"/>
            <a:ext cx="10437812"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1" name="Rectangle 10"/>
          <p:cNvSpPr/>
          <p:nvPr/>
        </p:nvSpPr>
        <p:spPr>
          <a:xfrm>
            <a:off x="10585827" y="609600"/>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680323" y="753228"/>
            <a:ext cx="9613857" cy="1080938"/>
          </a:xfrm>
        </p:spPr>
        <p:txBody>
          <a:bodyPr anchor="ctr">
            <a:normAutofit/>
          </a:bodyPr>
          <a:lstStyle>
            <a:lvl1pPr>
              <a:defRPr sz="3600"/>
            </a:lvl1pPr>
          </a:lstStyle>
          <a:p>
            <a:r>
              <a:rPr lang="de-DE"/>
              <a:t>Titelmasterformat durch Klicken bearbeiten</a:t>
            </a:r>
            <a:endParaRPr lang="en-US" dirty="0"/>
          </a:p>
        </p:txBody>
      </p:sp>
      <p:sp>
        <p:nvSpPr>
          <p:cNvPr id="3" name="Picture Placeholder 2"/>
          <p:cNvSpPr>
            <a:spLocks noGrp="1" noChangeAspect="1"/>
          </p:cNvSpPr>
          <p:nvPr>
            <p:ph type="pic" idx="1"/>
          </p:nvPr>
        </p:nvSpPr>
        <p:spPr>
          <a:xfrm>
            <a:off x="4868333" y="2336874"/>
            <a:ext cx="5425849" cy="3599312"/>
          </a:xfrm>
          <a:noFill/>
          <a:ln>
            <a:noFill/>
          </a:ln>
          <a:effectLst>
            <a:outerShdw blurRad="76200" dist="63500" dir="5040000" algn="tl" rotWithShape="0">
              <a:srgbClr val="000000">
                <a:alpha val="41000"/>
              </a:srgbClr>
            </a:outerShdw>
          </a:effectLst>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de-DE"/>
              <a:t>Bild durch Klicken auf Symbol hinzufügen</a:t>
            </a:r>
            <a:endParaRPr lang="en-US" dirty="0"/>
          </a:p>
        </p:txBody>
      </p:sp>
      <p:sp>
        <p:nvSpPr>
          <p:cNvPr id="4" name="Text Placeholder 3"/>
          <p:cNvSpPr>
            <a:spLocks noGrp="1"/>
          </p:cNvSpPr>
          <p:nvPr>
            <p:ph type="body" sz="half" idx="2"/>
          </p:nvPr>
        </p:nvSpPr>
        <p:spPr>
          <a:xfrm>
            <a:off x="680323" y="2336873"/>
            <a:ext cx="3876256" cy="3599315"/>
          </a:xfrm>
        </p:spPr>
        <p:txBody>
          <a:bodyPr anchor="ct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de-DE"/>
              <a:t>Textmasterformat bearbeiten</a:t>
            </a:r>
          </a:p>
        </p:txBody>
      </p:sp>
      <p:sp>
        <p:nvSpPr>
          <p:cNvPr id="5" name="Date Placeholder 4"/>
          <p:cNvSpPr>
            <a:spLocks noGrp="1"/>
          </p:cNvSpPr>
          <p:nvPr>
            <p:ph type="dt" sz="half" idx="10"/>
          </p:nvPr>
        </p:nvSpPr>
        <p:spPr/>
        <p:txBody>
          <a:bodyPr/>
          <a:lstStyle/>
          <a:p>
            <a:fld id="{13FDC83E-AA89-48BF-A55A-410D7DED88FF}" type="datetimeFigureOut">
              <a:rPr lang="de-DE" smtClean="0"/>
              <a:t>16.09.2026</a:t>
            </a:fld>
            <a:endParaRPr lang="de-DE"/>
          </a:p>
        </p:txBody>
      </p:sp>
      <p:sp>
        <p:nvSpPr>
          <p:cNvPr id="6" name="Footer Placeholder 5"/>
          <p:cNvSpPr>
            <a:spLocks noGrp="1"/>
          </p:cNvSpPr>
          <p:nvPr>
            <p:ph type="ftr" sz="quarter" idx="11"/>
          </p:nvPr>
        </p:nvSpPr>
        <p:spPr/>
        <p:txBody>
          <a:bodyPr/>
          <a:lstStyle/>
          <a:p>
            <a:endParaRPr lang="de-DE"/>
          </a:p>
        </p:txBody>
      </p:sp>
      <p:sp>
        <p:nvSpPr>
          <p:cNvPr id="7" name="Slide Number Placeholder 6"/>
          <p:cNvSpPr>
            <a:spLocks noGrp="1"/>
          </p:cNvSpPr>
          <p:nvPr>
            <p:ph type="sldNum" sz="quarter" idx="12"/>
          </p:nvPr>
        </p:nvSpPr>
        <p:spPr/>
        <p:txBody>
          <a:bodyPr/>
          <a:lstStyle/>
          <a:p>
            <a:fld id="{11D4D955-BBA3-42A3-8D82-103BE66E776B}" type="slidenum">
              <a:rPr lang="de-DE" smtClean="0"/>
              <a:t>‹Nr.›</a:t>
            </a:fld>
            <a:endParaRPr lang="de-DE"/>
          </a:p>
        </p:txBody>
      </p:sp>
    </p:spTree>
    <p:extLst>
      <p:ext uri="{BB962C8B-B14F-4D97-AF65-F5344CB8AC3E}">
        <p14:creationId xmlns:p14="http://schemas.microsoft.com/office/powerpoint/2010/main" val="390118174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Panoramabild mit Beschriftung">
    <p:spTree>
      <p:nvGrpSpPr>
        <p:cNvPr id="1" name=""/>
        <p:cNvGrpSpPr/>
        <p:nvPr/>
      </p:nvGrpSpPr>
      <p:grpSpPr>
        <a:xfrm>
          <a:off x="0" y="0"/>
          <a:ext cx="0" cy="0"/>
          <a:chOff x="0" y="0"/>
          <a:chExt cx="0" cy="0"/>
        </a:xfrm>
      </p:grpSpPr>
      <p:pic>
        <p:nvPicPr>
          <p:cNvPr id="8" name="Picture 7" descr="HD-ShadowLong.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5928628"/>
            <a:ext cx="10437812" cy="321164"/>
          </a:xfrm>
          <a:prstGeom prst="rect">
            <a:avLst/>
          </a:prstGeom>
        </p:spPr>
      </p:pic>
      <p:pic>
        <p:nvPicPr>
          <p:cNvPr id="9" name="Picture 8" descr="HD-ShadowShort.png"/>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585826" y="5929622"/>
            <a:ext cx="1602997" cy="144270"/>
          </a:xfrm>
          <a:prstGeom prst="rect">
            <a:avLst/>
          </a:prstGeom>
        </p:spPr>
      </p:pic>
      <p:sp>
        <p:nvSpPr>
          <p:cNvPr id="10" name="Rectangle 9"/>
          <p:cNvSpPr/>
          <p:nvPr/>
        </p:nvSpPr>
        <p:spPr>
          <a:xfrm>
            <a:off x="0" y="4567988"/>
            <a:ext cx="10437812"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1" name="Rectangle 10"/>
          <p:cNvSpPr/>
          <p:nvPr/>
        </p:nvSpPr>
        <p:spPr>
          <a:xfrm>
            <a:off x="10585827" y="4567988"/>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680322" y="4711616"/>
            <a:ext cx="9613859" cy="453051"/>
          </a:xfrm>
        </p:spPr>
        <p:txBody>
          <a:bodyPr anchor="b">
            <a:normAutofit/>
          </a:bodyPr>
          <a:lstStyle>
            <a:lvl1pPr>
              <a:defRPr sz="2400"/>
            </a:lvl1pPr>
          </a:lstStyle>
          <a:p>
            <a:r>
              <a:rPr lang="de-DE"/>
              <a:t>Titelmasterformat durch Klicken bearbeiten</a:t>
            </a:r>
            <a:endParaRPr lang="en-US" dirty="0"/>
          </a:p>
        </p:txBody>
      </p:sp>
      <p:sp>
        <p:nvSpPr>
          <p:cNvPr id="3" name="Picture Placeholder 2"/>
          <p:cNvSpPr>
            <a:spLocks noGrp="1" noChangeAspect="1"/>
          </p:cNvSpPr>
          <p:nvPr>
            <p:ph type="pic" idx="1"/>
          </p:nvPr>
        </p:nvSpPr>
        <p:spPr>
          <a:xfrm>
            <a:off x="680322" y="609597"/>
            <a:ext cx="9613859" cy="3589575"/>
          </a:xfrm>
          <a:noFill/>
          <a:ln>
            <a:noFill/>
          </a:ln>
          <a:effectLst>
            <a:outerShdw blurRad="76200" dist="63500" dir="5040000" algn="tl" rotWithShape="0">
              <a:srgbClr val="000000">
                <a:alpha val="41000"/>
              </a:srgbClr>
            </a:outerShdw>
          </a:effectLst>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de-DE"/>
              <a:t>Bild durch Klicken auf Symbol hinzufügen</a:t>
            </a:r>
            <a:endParaRPr lang="en-US" dirty="0"/>
          </a:p>
        </p:txBody>
      </p:sp>
      <p:sp>
        <p:nvSpPr>
          <p:cNvPr id="4" name="Text Placeholder 3"/>
          <p:cNvSpPr>
            <a:spLocks noGrp="1"/>
          </p:cNvSpPr>
          <p:nvPr>
            <p:ph type="body" sz="half" idx="2"/>
          </p:nvPr>
        </p:nvSpPr>
        <p:spPr>
          <a:xfrm>
            <a:off x="680319" y="5169583"/>
            <a:ext cx="9613862" cy="622971"/>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de-DE"/>
              <a:t>Textmasterformat bearbeiten</a:t>
            </a:r>
          </a:p>
        </p:txBody>
      </p:sp>
      <p:sp>
        <p:nvSpPr>
          <p:cNvPr id="5" name="Date Placeholder 4"/>
          <p:cNvSpPr>
            <a:spLocks noGrp="1"/>
          </p:cNvSpPr>
          <p:nvPr>
            <p:ph type="dt" sz="half" idx="10"/>
          </p:nvPr>
        </p:nvSpPr>
        <p:spPr/>
        <p:txBody>
          <a:bodyPr/>
          <a:lstStyle/>
          <a:p>
            <a:fld id="{13FDC83E-AA89-48BF-A55A-410D7DED88FF}" type="datetimeFigureOut">
              <a:rPr lang="de-DE" smtClean="0"/>
              <a:t>16.09.2026</a:t>
            </a:fld>
            <a:endParaRPr lang="de-DE"/>
          </a:p>
        </p:txBody>
      </p:sp>
      <p:sp>
        <p:nvSpPr>
          <p:cNvPr id="6" name="Footer Placeholder 5"/>
          <p:cNvSpPr>
            <a:spLocks noGrp="1"/>
          </p:cNvSpPr>
          <p:nvPr>
            <p:ph type="ftr" sz="quarter" idx="11"/>
          </p:nvPr>
        </p:nvSpPr>
        <p:spPr/>
        <p:txBody>
          <a:bodyPr/>
          <a:lstStyle/>
          <a:p>
            <a:endParaRPr lang="de-DE"/>
          </a:p>
        </p:txBody>
      </p:sp>
      <p:sp>
        <p:nvSpPr>
          <p:cNvPr id="7" name="Slide Number Placeholder 6"/>
          <p:cNvSpPr>
            <a:spLocks noGrp="1"/>
          </p:cNvSpPr>
          <p:nvPr>
            <p:ph type="sldNum" sz="quarter" idx="12"/>
          </p:nvPr>
        </p:nvSpPr>
        <p:spPr>
          <a:xfrm>
            <a:off x="10729455" y="4711309"/>
            <a:ext cx="1154151" cy="1090789"/>
          </a:xfrm>
        </p:spPr>
        <p:txBody>
          <a:bodyPr/>
          <a:lstStyle/>
          <a:p>
            <a:fld id="{11D4D955-BBA3-42A3-8D82-103BE66E776B}" type="slidenum">
              <a:rPr lang="de-DE" smtClean="0"/>
              <a:t>‹Nr.›</a:t>
            </a:fld>
            <a:endParaRPr lang="de-DE"/>
          </a:p>
        </p:txBody>
      </p:sp>
    </p:spTree>
    <p:extLst>
      <p:ext uri="{BB962C8B-B14F-4D97-AF65-F5344CB8AC3E}">
        <p14:creationId xmlns:p14="http://schemas.microsoft.com/office/powerpoint/2010/main" val="142570623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Titel und Beschriftung">
    <p:spTree>
      <p:nvGrpSpPr>
        <p:cNvPr id="1" name=""/>
        <p:cNvGrpSpPr/>
        <p:nvPr/>
      </p:nvGrpSpPr>
      <p:grpSpPr>
        <a:xfrm>
          <a:off x="0" y="0"/>
          <a:ext cx="0" cy="0"/>
          <a:chOff x="0" y="0"/>
          <a:chExt cx="0" cy="0"/>
        </a:xfrm>
      </p:grpSpPr>
      <p:pic>
        <p:nvPicPr>
          <p:cNvPr id="8" name="Picture 7" descr="HD-ShadowLong.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5928628"/>
            <a:ext cx="10437812" cy="321164"/>
          </a:xfrm>
          <a:prstGeom prst="rect">
            <a:avLst/>
          </a:prstGeom>
        </p:spPr>
      </p:pic>
      <p:pic>
        <p:nvPicPr>
          <p:cNvPr id="9" name="Picture 8" descr="HD-ShadowShort.png"/>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585826" y="5929622"/>
            <a:ext cx="1602997" cy="144270"/>
          </a:xfrm>
          <a:prstGeom prst="rect">
            <a:avLst/>
          </a:prstGeom>
        </p:spPr>
      </p:pic>
      <p:sp>
        <p:nvSpPr>
          <p:cNvPr id="10" name="Rectangle 9"/>
          <p:cNvSpPr/>
          <p:nvPr/>
        </p:nvSpPr>
        <p:spPr>
          <a:xfrm>
            <a:off x="0" y="4567988"/>
            <a:ext cx="10437812"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1" name="Rectangle 10"/>
          <p:cNvSpPr/>
          <p:nvPr/>
        </p:nvSpPr>
        <p:spPr>
          <a:xfrm>
            <a:off x="10585827" y="4567988"/>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680322" y="609597"/>
            <a:ext cx="9613858" cy="3592750"/>
          </a:xfrm>
        </p:spPr>
        <p:txBody>
          <a:bodyPr anchor="ctr"/>
          <a:lstStyle>
            <a:lvl1pPr>
              <a:defRPr sz="3200"/>
            </a:lvl1pPr>
          </a:lstStyle>
          <a:p>
            <a:r>
              <a:rPr lang="de-DE"/>
              <a:t>Titelmasterformat durch Klicken bearbeiten</a:t>
            </a:r>
            <a:endParaRPr lang="en-US" dirty="0"/>
          </a:p>
        </p:txBody>
      </p:sp>
      <p:sp>
        <p:nvSpPr>
          <p:cNvPr id="4" name="Text Placeholder 3"/>
          <p:cNvSpPr>
            <a:spLocks noGrp="1"/>
          </p:cNvSpPr>
          <p:nvPr>
            <p:ph type="body" sz="half" idx="2"/>
          </p:nvPr>
        </p:nvSpPr>
        <p:spPr>
          <a:xfrm>
            <a:off x="680322" y="4711615"/>
            <a:ext cx="9613859" cy="1090789"/>
          </a:xfrm>
        </p:spPr>
        <p:txBody>
          <a:bodyPr anchor="ct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de-DE"/>
              <a:t>Textmasterformat bearbeiten</a:t>
            </a:r>
          </a:p>
        </p:txBody>
      </p:sp>
      <p:sp>
        <p:nvSpPr>
          <p:cNvPr id="5" name="Date Placeholder 4"/>
          <p:cNvSpPr>
            <a:spLocks noGrp="1"/>
          </p:cNvSpPr>
          <p:nvPr>
            <p:ph type="dt" sz="half" idx="10"/>
          </p:nvPr>
        </p:nvSpPr>
        <p:spPr/>
        <p:txBody>
          <a:bodyPr/>
          <a:lstStyle/>
          <a:p>
            <a:fld id="{13FDC83E-AA89-48BF-A55A-410D7DED88FF}" type="datetimeFigureOut">
              <a:rPr lang="de-DE" smtClean="0"/>
              <a:t>16.09.2026</a:t>
            </a:fld>
            <a:endParaRPr lang="de-DE"/>
          </a:p>
        </p:txBody>
      </p:sp>
      <p:sp>
        <p:nvSpPr>
          <p:cNvPr id="6" name="Footer Placeholder 5"/>
          <p:cNvSpPr>
            <a:spLocks noGrp="1"/>
          </p:cNvSpPr>
          <p:nvPr>
            <p:ph type="ftr" sz="quarter" idx="11"/>
          </p:nvPr>
        </p:nvSpPr>
        <p:spPr/>
        <p:txBody>
          <a:bodyPr/>
          <a:lstStyle/>
          <a:p>
            <a:endParaRPr lang="de-DE"/>
          </a:p>
        </p:txBody>
      </p:sp>
      <p:sp>
        <p:nvSpPr>
          <p:cNvPr id="7" name="Slide Number Placeholder 6"/>
          <p:cNvSpPr>
            <a:spLocks noGrp="1"/>
          </p:cNvSpPr>
          <p:nvPr>
            <p:ph type="sldNum" sz="quarter" idx="12"/>
          </p:nvPr>
        </p:nvSpPr>
        <p:spPr>
          <a:xfrm>
            <a:off x="10729455" y="4711615"/>
            <a:ext cx="1154151" cy="1090789"/>
          </a:xfrm>
        </p:spPr>
        <p:txBody>
          <a:bodyPr/>
          <a:lstStyle/>
          <a:p>
            <a:fld id="{11D4D955-BBA3-42A3-8D82-103BE66E776B}" type="slidenum">
              <a:rPr lang="de-DE" smtClean="0"/>
              <a:t>‹Nr.›</a:t>
            </a:fld>
            <a:endParaRPr lang="de-DE"/>
          </a:p>
        </p:txBody>
      </p:sp>
    </p:spTree>
    <p:extLst>
      <p:ext uri="{BB962C8B-B14F-4D97-AF65-F5344CB8AC3E}">
        <p14:creationId xmlns:p14="http://schemas.microsoft.com/office/powerpoint/2010/main" val="90427219"/>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Zitat mit Beschriftung">
    <p:spTree>
      <p:nvGrpSpPr>
        <p:cNvPr id="1" name=""/>
        <p:cNvGrpSpPr/>
        <p:nvPr/>
      </p:nvGrpSpPr>
      <p:grpSpPr>
        <a:xfrm>
          <a:off x="0" y="0"/>
          <a:ext cx="0" cy="0"/>
          <a:chOff x="0" y="0"/>
          <a:chExt cx="0" cy="0"/>
        </a:xfrm>
      </p:grpSpPr>
      <p:pic>
        <p:nvPicPr>
          <p:cNvPr id="11" name="Picture 10" descr="HD-ShadowLong.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5928628"/>
            <a:ext cx="10437812" cy="321164"/>
          </a:xfrm>
          <a:prstGeom prst="rect">
            <a:avLst/>
          </a:prstGeom>
        </p:spPr>
      </p:pic>
      <p:pic>
        <p:nvPicPr>
          <p:cNvPr id="13" name="Picture 12" descr="HD-ShadowShort.png"/>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585826" y="5929622"/>
            <a:ext cx="1602997" cy="144270"/>
          </a:xfrm>
          <a:prstGeom prst="rect">
            <a:avLst/>
          </a:prstGeom>
        </p:spPr>
      </p:pic>
      <p:sp>
        <p:nvSpPr>
          <p:cNvPr id="14" name="Rectangle 13"/>
          <p:cNvSpPr/>
          <p:nvPr/>
        </p:nvSpPr>
        <p:spPr>
          <a:xfrm>
            <a:off x="0" y="4567988"/>
            <a:ext cx="10437812"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5" name="Rectangle 14"/>
          <p:cNvSpPr/>
          <p:nvPr/>
        </p:nvSpPr>
        <p:spPr>
          <a:xfrm>
            <a:off x="10585827" y="4567988"/>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1127856" y="609598"/>
            <a:ext cx="8718877" cy="3036061"/>
          </a:xfrm>
        </p:spPr>
        <p:txBody>
          <a:bodyPr anchor="ctr"/>
          <a:lstStyle>
            <a:lvl1pPr>
              <a:defRPr sz="3200"/>
            </a:lvl1pPr>
          </a:lstStyle>
          <a:p>
            <a:r>
              <a:rPr lang="de-DE"/>
              <a:t>Titelmasterformat durch Klicken bearbeiten</a:t>
            </a:r>
            <a:endParaRPr lang="en-US" dirty="0"/>
          </a:p>
        </p:txBody>
      </p:sp>
      <p:sp>
        <p:nvSpPr>
          <p:cNvPr id="12" name="Text Placeholder 3"/>
          <p:cNvSpPr>
            <a:spLocks noGrp="1"/>
          </p:cNvSpPr>
          <p:nvPr>
            <p:ph type="body" sz="half" idx="13"/>
          </p:nvPr>
        </p:nvSpPr>
        <p:spPr>
          <a:xfrm>
            <a:off x="1402288" y="3653379"/>
            <a:ext cx="8156579" cy="548968"/>
          </a:xfrm>
        </p:spPr>
        <p:txBody>
          <a:bodyPr anchor="t">
            <a:normAutofit/>
          </a:bodyPr>
          <a:lstStyle>
            <a:lvl1pPr marL="0" indent="0">
              <a:buNone/>
              <a:defRPr sz="14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de-DE"/>
              <a:t>Textmasterformat bearbeiten</a:t>
            </a:r>
          </a:p>
        </p:txBody>
      </p:sp>
      <p:sp>
        <p:nvSpPr>
          <p:cNvPr id="4" name="Text Placeholder 3"/>
          <p:cNvSpPr>
            <a:spLocks noGrp="1"/>
          </p:cNvSpPr>
          <p:nvPr>
            <p:ph type="body" sz="half" idx="2"/>
          </p:nvPr>
        </p:nvSpPr>
        <p:spPr>
          <a:xfrm>
            <a:off x="680322" y="4711615"/>
            <a:ext cx="9613859" cy="1090789"/>
          </a:xfrm>
        </p:spPr>
        <p:txBody>
          <a:bodyPr anchor="ctr">
            <a:normAutofit/>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de-DE"/>
              <a:t>Textmasterformat bearbeiten</a:t>
            </a:r>
          </a:p>
        </p:txBody>
      </p:sp>
      <p:sp>
        <p:nvSpPr>
          <p:cNvPr id="5" name="Date Placeholder 4"/>
          <p:cNvSpPr>
            <a:spLocks noGrp="1"/>
          </p:cNvSpPr>
          <p:nvPr>
            <p:ph type="dt" sz="half" idx="10"/>
          </p:nvPr>
        </p:nvSpPr>
        <p:spPr/>
        <p:txBody>
          <a:bodyPr/>
          <a:lstStyle/>
          <a:p>
            <a:fld id="{13FDC83E-AA89-48BF-A55A-410D7DED88FF}" type="datetimeFigureOut">
              <a:rPr lang="de-DE" smtClean="0"/>
              <a:t>16.09.2026</a:t>
            </a:fld>
            <a:endParaRPr lang="de-DE"/>
          </a:p>
        </p:txBody>
      </p:sp>
      <p:sp>
        <p:nvSpPr>
          <p:cNvPr id="6" name="Footer Placeholder 5"/>
          <p:cNvSpPr>
            <a:spLocks noGrp="1"/>
          </p:cNvSpPr>
          <p:nvPr>
            <p:ph type="ftr" sz="quarter" idx="11"/>
          </p:nvPr>
        </p:nvSpPr>
        <p:spPr/>
        <p:txBody>
          <a:bodyPr/>
          <a:lstStyle/>
          <a:p>
            <a:endParaRPr lang="de-DE"/>
          </a:p>
        </p:txBody>
      </p:sp>
      <p:sp>
        <p:nvSpPr>
          <p:cNvPr id="7" name="Slide Number Placeholder 6"/>
          <p:cNvSpPr>
            <a:spLocks noGrp="1"/>
          </p:cNvSpPr>
          <p:nvPr>
            <p:ph type="sldNum" sz="quarter" idx="12"/>
          </p:nvPr>
        </p:nvSpPr>
        <p:spPr>
          <a:xfrm>
            <a:off x="10729455" y="4709925"/>
            <a:ext cx="1154151" cy="1090789"/>
          </a:xfrm>
        </p:spPr>
        <p:txBody>
          <a:bodyPr/>
          <a:lstStyle/>
          <a:p>
            <a:fld id="{11D4D955-BBA3-42A3-8D82-103BE66E776B}" type="slidenum">
              <a:rPr lang="de-DE" smtClean="0"/>
              <a:t>‹Nr.›</a:t>
            </a:fld>
            <a:endParaRPr lang="de-DE"/>
          </a:p>
        </p:txBody>
      </p:sp>
      <p:sp>
        <p:nvSpPr>
          <p:cNvPr id="16" name="TextBox 15"/>
          <p:cNvSpPr txBox="1"/>
          <p:nvPr/>
        </p:nvSpPr>
        <p:spPr>
          <a:xfrm>
            <a:off x="583572" y="748116"/>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r>
              <a:rPr lang="en-US" sz="7200" dirty="0">
                <a:solidFill>
                  <a:schemeClr val="tx1"/>
                </a:solidFill>
                <a:effectLst/>
              </a:rPr>
              <a:t>“</a:t>
            </a:r>
          </a:p>
        </p:txBody>
      </p:sp>
      <p:sp>
        <p:nvSpPr>
          <p:cNvPr id="17" name="TextBox 16"/>
          <p:cNvSpPr txBox="1"/>
          <p:nvPr/>
        </p:nvSpPr>
        <p:spPr>
          <a:xfrm>
            <a:off x="9662809" y="3033524"/>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7200" dirty="0">
                <a:solidFill>
                  <a:schemeClr val="tx1"/>
                </a:solidFill>
                <a:effectLst/>
              </a:rPr>
              <a:t>”</a:t>
            </a:r>
          </a:p>
        </p:txBody>
      </p:sp>
    </p:spTree>
    <p:extLst>
      <p:ext uri="{BB962C8B-B14F-4D97-AF65-F5344CB8AC3E}">
        <p14:creationId xmlns:p14="http://schemas.microsoft.com/office/powerpoint/2010/main" val="2450853039"/>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Namenskarte">
    <p:spTree>
      <p:nvGrpSpPr>
        <p:cNvPr id="1" name=""/>
        <p:cNvGrpSpPr/>
        <p:nvPr/>
      </p:nvGrpSpPr>
      <p:grpSpPr>
        <a:xfrm>
          <a:off x="0" y="0"/>
          <a:ext cx="0" cy="0"/>
          <a:chOff x="0" y="0"/>
          <a:chExt cx="0" cy="0"/>
        </a:xfrm>
      </p:grpSpPr>
      <p:pic>
        <p:nvPicPr>
          <p:cNvPr id="9" name="Picture 8" descr="HD-ShadowLong.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5928628"/>
            <a:ext cx="10437812" cy="321164"/>
          </a:xfrm>
          <a:prstGeom prst="rect">
            <a:avLst/>
          </a:prstGeom>
        </p:spPr>
      </p:pic>
      <p:pic>
        <p:nvPicPr>
          <p:cNvPr id="10" name="Picture 9" descr="HD-ShadowShort.png"/>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585826" y="5929622"/>
            <a:ext cx="1602997" cy="144270"/>
          </a:xfrm>
          <a:prstGeom prst="rect">
            <a:avLst/>
          </a:prstGeom>
        </p:spPr>
      </p:pic>
      <p:sp>
        <p:nvSpPr>
          <p:cNvPr id="11" name="Rectangle 10"/>
          <p:cNvSpPr/>
          <p:nvPr/>
        </p:nvSpPr>
        <p:spPr>
          <a:xfrm>
            <a:off x="0" y="4567988"/>
            <a:ext cx="10437812"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2" name="Rectangle 11"/>
          <p:cNvSpPr/>
          <p:nvPr/>
        </p:nvSpPr>
        <p:spPr>
          <a:xfrm>
            <a:off x="10585827" y="4567988"/>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680319" y="4711615"/>
            <a:ext cx="9613862" cy="588535"/>
          </a:xfrm>
        </p:spPr>
        <p:txBody>
          <a:bodyPr anchor="b"/>
          <a:lstStyle>
            <a:lvl1pPr>
              <a:defRPr sz="3200"/>
            </a:lvl1pPr>
          </a:lstStyle>
          <a:p>
            <a:r>
              <a:rPr lang="de-DE"/>
              <a:t>Titelmasterformat durch Klicken bearbeiten</a:t>
            </a:r>
            <a:endParaRPr lang="en-US" dirty="0"/>
          </a:p>
        </p:txBody>
      </p:sp>
      <p:sp>
        <p:nvSpPr>
          <p:cNvPr id="4" name="Text Placeholder 3"/>
          <p:cNvSpPr>
            <a:spLocks noGrp="1"/>
          </p:cNvSpPr>
          <p:nvPr>
            <p:ph type="body" sz="half" idx="2"/>
          </p:nvPr>
        </p:nvSpPr>
        <p:spPr>
          <a:xfrm>
            <a:off x="680320" y="5300149"/>
            <a:ext cx="9613862" cy="502255"/>
          </a:xfrm>
        </p:spPr>
        <p:txBody>
          <a:bodyPr anchor="t"/>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de-DE"/>
              <a:t>Textmasterformat bearbeiten</a:t>
            </a:r>
          </a:p>
        </p:txBody>
      </p:sp>
      <p:sp>
        <p:nvSpPr>
          <p:cNvPr id="5" name="Date Placeholder 4"/>
          <p:cNvSpPr>
            <a:spLocks noGrp="1"/>
          </p:cNvSpPr>
          <p:nvPr>
            <p:ph type="dt" sz="half" idx="10"/>
          </p:nvPr>
        </p:nvSpPr>
        <p:spPr/>
        <p:txBody>
          <a:bodyPr/>
          <a:lstStyle/>
          <a:p>
            <a:fld id="{13FDC83E-AA89-48BF-A55A-410D7DED88FF}" type="datetimeFigureOut">
              <a:rPr lang="de-DE" smtClean="0"/>
              <a:t>16.09.2026</a:t>
            </a:fld>
            <a:endParaRPr lang="de-DE"/>
          </a:p>
        </p:txBody>
      </p:sp>
      <p:sp>
        <p:nvSpPr>
          <p:cNvPr id="6" name="Footer Placeholder 5"/>
          <p:cNvSpPr>
            <a:spLocks noGrp="1"/>
          </p:cNvSpPr>
          <p:nvPr>
            <p:ph type="ftr" sz="quarter" idx="11"/>
          </p:nvPr>
        </p:nvSpPr>
        <p:spPr/>
        <p:txBody>
          <a:bodyPr/>
          <a:lstStyle/>
          <a:p>
            <a:endParaRPr lang="de-DE"/>
          </a:p>
        </p:txBody>
      </p:sp>
      <p:sp>
        <p:nvSpPr>
          <p:cNvPr id="7" name="Slide Number Placeholder 6"/>
          <p:cNvSpPr>
            <a:spLocks noGrp="1"/>
          </p:cNvSpPr>
          <p:nvPr>
            <p:ph type="sldNum" sz="quarter" idx="12"/>
          </p:nvPr>
        </p:nvSpPr>
        <p:spPr>
          <a:xfrm>
            <a:off x="10729455" y="4709925"/>
            <a:ext cx="1154151" cy="1090789"/>
          </a:xfrm>
        </p:spPr>
        <p:txBody>
          <a:bodyPr/>
          <a:lstStyle/>
          <a:p>
            <a:fld id="{11D4D955-BBA3-42A3-8D82-103BE66E776B}" type="slidenum">
              <a:rPr lang="de-DE" smtClean="0"/>
              <a:t>‹Nr.›</a:t>
            </a:fld>
            <a:endParaRPr lang="de-DE"/>
          </a:p>
        </p:txBody>
      </p:sp>
    </p:spTree>
    <p:extLst>
      <p:ext uri="{BB962C8B-B14F-4D97-AF65-F5344CB8AC3E}">
        <p14:creationId xmlns:p14="http://schemas.microsoft.com/office/powerpoint/2010/main" val="1355971664"/>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3 Spalte">
    <p:spTree>
      <p:nvGrpSpPr>
        <p:cNvPr id="1" name=""/>
        <p:cNvGrpSpPr/>
        <p:nvPr/>
      </p:nvGrpSpPr>
      <p:grpSpPr>
        <a:xfrm>
          <a:off x="0" y="0"/>
          <a:ext cx="0" cy="0"/>
          <a:chOff x="0" y="0"/>
          <a:chExt cx="0" cy="0"/>
        </a:xfrm>
      </p:grpSpPr>
      <p:pic>
        <p:nvPicPr>
          <p:cNvPr id="13" name="Picture 12" descr="HD-ShadowLong.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1970240"/>
            <a:ext cx="10437812" cy="321164"/>
          </a:xfrm>
          <a:prstGeom prst="rect">
            <a:avLst/>
          </a:prstGeom>
        </p:spPr>
      </p:pic>
      <p:pic>
        <p:nvPicPr>
          <p:cNvPr id="14" name="Picture 13" descr="HD-ShadowShort.png"/>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585826" y="1971234"/>
            <a:ext cx="1602997" cy="144270"/>
          </a:xfrm>
          <a:prstGeom prst="rect">
            <a:avLst/>
          </a:prstGeom>
        </p:spPr>
      </p:pic>
      <p:sp>
        <p:nvSpPr>
          <p:cNvPr id="16" name="Rectangle 15"/>
          <p:cNvSpPr/>
          <p:nvPr/>
        </p:nvSpPr>
        <p:spPr>
          <a:xfrm>
            <a:off x="0" y="609600"/>
            <a:ext cx="10437812"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7" name="Rectangle 16"/>
          <p:cNvSpPr/>
          <p:nvPr/>
        </p:nvSpPr>
        <p:spPr>
          <a:xfrm>
            <a:off x="10585827" y="609600"/>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5" name="Title 1"/>
          <p:cNvSpPr>
            <a:spLocks noGrp="1"/>
          </p:cNvSpPr>
          <p:nvPr>
            <p:ph type="title"/>
          </p:nvPr>
        </p:nvSpPr>
        <p:spPr>
          <a:xfrm>
            <a:off x="669222" y="753228"/>
            <a:ext cx="9624960" cy="1080938"/>
          </a:xfrm>
        </p:spPr>
        <p:txBody>
          <a:bodyPr/>
          <a:lstStyle/>
          <a:p>
            <a:r>
              <a:rPr lang="de-DE"/>
              <a:t>Titelmasterformat durch Klicken bearbeiten</a:t>
            </a:r>
            <a:endParaRPr lang="en-US" dirty="0"/>
          </a:p>
        </p:txBody>
      </p:sp>
      <p:sp>
        <p:nvSpPr>
          <p:cNvPr id="7" name="Text Placeholder 2"/>
          <p:cNvSpPr>
            <a:spLocks noGrp="1"/>
          </p:cNvSpPr>
          <p:nvPr>
            <p:ph type="body" idx="1"/>
          </p:nvPr>
        </p:nvSpPr>
        <p:spPr>
          <a:xfrm>
            <a:off x="660946" y="2336873"/>
            <a:ext cx="3070034" cy="576262"/>
          </a:xfrm>
        </p:spPr>
        <p:txBody>
          <a:bodyPr anchor="b">
            <a:noAutofit/>
          </a:bodyPr>
          <a:lstStyle>
            <a:lvl1pPr marL="0" indent="0">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DE"/>
              <a:t>Textmasterformat bearbeiten</a:t>
            </a:r>
          </a:p>
        </p:txBody>
      </p:sp>
      <p:sp>
        <p:nvSpPr>
          <p:cNvPr id="8" name="Text Placeholder 3"/>
          <p:cNvSpPr>
            <a:spLocks noGrp="1"/>
          </p:cNvSpPr>
          <p:nvPr>
            <p:ph type="body" sz="half" idx="15"/>
          </p:nvPr>
        </p:nvSpPr>
        <p:spPr>
          <a:xfrm>
            <a:off x="680322" y="3022673"/>
            <a:ext cx="3049702" cy="2913513"/>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de-DE"/>
              <a:t>Textmasterformat bearbeiten</a:t>
            </a:r>
          </a:p>
        </p:txBody>
      </p:sp>
      <p:sp>
        <p:nvSpPr>
          <p:cNvPr id="9" name="Text Placeholder 4"/>
          <p:cNvSpPr>
            <a:spLocks noGrp="1"/>
          </p:cNvSpPr>
          <p:nvPr>
            <p:ph type="body" sz="quarter" idx="3"/>
          </p:nvPr>
        </p:nvSpPr>
        <p:spPr>
          <a:xfrm>
            <a:off x="3956025" y="2336873"/>
            <a:ext cx="3063240" cy="576262"/>
          </a:xfrm>
        </p:spPr>
        <p:txBody>
          <a:bodyPr anchor="b">
            <a:noAutofit/>
          </a:bodyPr>
          <a:lstStyle>
            <a:lvl1pPr marL="0" indent="0">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DE"/>
              <a:t>Textmasterformat bearbeiten</a:t>
            </a:r>
          </a:p>
        </p:txBody>
      </p:sp>
      <p:sp>
        <p:nvSpPr>
          <p:cNvPr id="10" name="Text Placeholder 3"/>
          <p:cNvSpPr>
            <a:spLocks noGrp="1"/>
          </p:cNvSpPr>
          <p:nvPr>
            <p:ph type="body" sz="half" idx="16"/>
          </p:nvPr>
        </p:nvSpPr>
        <p:spPr>
          <a:xfrm>
            <a:off x="3945470" y="3022673"/>
            <a:ext cx="3063240" cy="2913513"/>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de-DE"/>
              <a:t>Textmasterformat bearbeiten</a:t>
            </a:r>
          </a:p>
        </p:txBody>
      </p:sp>
      <p:sp>
        <p:nvSpPr>
          <p:cNvPr id="11" name="Text Placeholder 4"/>
          <p:cNvSpPr>
            <a:spLocks noGrp="1"/>
          </p:cNvSpPr>
          <p:nvPr>
            <p:ph type="body" sz="quarter" idx="13"/>
          </p:nvPr>
        </p:nvSpPr>
        <p:spPr>
          <a:xfrm>
            <a:off x="7224156" y="2336873"/>
            <a:ext cx="3070025" cy="576262"/>
          </a:xfrm>
        </p:spPr>
        <p:txBody>
          <a:bodyPr anchor="b">
            <a:noAutofit/>
          </a:bodyPr>
          <a:lstStyle>
            <a:lvl1pPr marL="0" indent="0">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DE"/>
              <a:t>Textmasterformat bearbeiten</a:t>
            </a:r>
          </a:p>
        </p:txBody>
      </p:sp>
      <p:sp>
        <p:nvSpPr>
          <p:cNvPr id="12" name="Text Placeholder 3"/>
          <p:cNvSpPr>
            <a:spLocks noGrp="1"/>
          </p:cNvSpPr>
          <p:nvPr>
            <p:ph type="body" sz="half" idx="17"/>
          </p:nvPr>
        </p:nvSpPr>
        <p:spPr>
          <a:xfrm>
            <a:off x="7224156" y="3022673"/>
            <a:ext cx="3070025" cy="2913513"/>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de-DE"/>
              <a:t>Textmasterformat bearbeiten</a:t>
            </a:r>
          </a:p>
        </p:txBody>
      </p:sp>
      <p:sp>
        <p:nvSpPr>
          <p:cNvPr id="3" name="Date Placeholder 2"/>
          <p:cNvSpPr>
            <a:spLocks noGrp="1"/>
          </p:cNvSpPr>
          <p:nvPr>
            <p:ph type="dt" sz="half" idx="10"/>
          </p:nvPr>
        </p:nvSpPr>
        <p:spPr/>
        <p:txBody>
          <a:bodyPr/>
          <a:lstStyle/>
          <a:p>
            <a:fld id="{13FDC83E-AA89-48BF-A55A-410D7DED88FF}" type="datetimeFigureOut">
              <a:rPr lang="de-DE" smtClean="0"/>
              <a:t>16.09.2026</a:t>
            </a:fld>
            <a:endParaRPr lang="de-DE"/>
          </a:p>
        </p:txBody>
      </p:sp>
      <p:sp>
        <p:nvSpPr>
          <p:cNvPr id="4" name="Footer Placeholder 3"/>
          <p:cNvSpPr>
            <a:spLocks noGrp="1"/>
          </p:cNvSpPr>
          <p:nvPr>
            <p:ph type="ftr" sz="quarter" idx="11"/>
          </p:nvPr>
        </p:nvSpPr>
        <p:spPr/>
        <p:txBody>
          <a:bodyPr/>
          <a:lstStyle/>
          <a:p>
            <a:endParaRPr lang="de-DE"/>
          </a:p>
        </p:txBody>
      </p:sp>
      <p:sp>
        <p:nvSpPr>
          <p:cNvPr id="5" name="Slide Number Placeholder 4"/>
          <p:cNvSpPr>
            <a:spLocks noGrp="1"/>
          </p:cNvSpPr>
          <p:nvPr>
            <p:ph type="sldNum" sz="quarter" idx="12"/>
          </p:nvPr>
        </p:nvSpPr>
        <p:spPr/>
        <p:txBody>
          <a:bodyPr/>
          <a:lstStyle/>
          <a:p>
            <a:fld id="{11D4D955-BBA3-42A3-8D82-103BE66E776B}" type="slidenum">
              <a:rPr lang="de-DE" smtClean="0"/>
              <a:t>‹Nr.›</a:t>
            </a:fld>
            <a:endParaRPr lang="de-DE"/>
          </a:p>
        </p:txBody>
      </p:sp>
    </p:spTree>
    <p:extLst>
      <p:ext uri="{BB962C8B-B14F-4D97-AF65-F5344CB8AC3E}">
        <p14:creationId xmlns:p14="http://schemas.microsoft.com/office/powerpoint/2010/main" val="856426262"/>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3 Bildspalte">
    <p:spTree>
      <p:nvGrpSpPr>
        <p:cNvPr id="1" name=""/>
        <p:cNvGrpSpPr/>
        <p:nvPr/>
      </p:nvGrpSpPr>
      <p:grpSpPr>
        <a:xfrm>
          <a:off x="0" y="0"/>
          <a:ext cx="0" cy="0"/>
          <a:chOff x="0" y="0"/>
          <a:chExt cx="0" cy="0"/>
        </a:xfrm>
      </p:grpSpPr>
      <p:pic>
        <p:nvPicPr>
          <p:cNvPr id="15" name="Picture 14" descr="HD-ShadowLong.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1970240"/>
            <a:ext cx="10437812" cy="321164"/>
          </a:xfrm>
          <a:prstGeom prst="rect">
            <a:avLst/>
          </a:prstGeom>
        </p:spPr>
      </p:pic>
      <p:pic>
        <p:nvPicPr>
          <p:cNvPr id="16" name="Picture 15" descr="HD-ShadowShort.png"/>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585826" y="1971234"/>
            <a:ext cx="1602997" cy="144270"/>
          </a:xfrm>
          <a:prstGeom prst="rect">
            <a:avLst/>
          </a:prstGeom>
        </p:spPr>
      </p:pic>
      <p:sp>
        <p:nvSpPr>
          <p:cNvPr id="17" name="Rectangle 16"/>
          <p:cNvSpPr/>
          <p:nvPr/>
        </p:nvSpPr>
        <p:spPr>
          <a:xfrm>
            <a:off x="0" y="609600"/>
            <a:ext cx="10437812"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8" name="Rectangle 17"/>
          <p:cNvSpPr/>
          <p:nvPr/>
        </p:nvSpPr>
        <p:spPr>
          <a:xfrm>
            <a:off x="10585827" y="609600"/>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30" name="Title 1"/>
          <p:cNvSpPr>
            <a:spLocks noGrp="1"/>
          </p:cNvSpPr>
          <p:nvPr>
            <p:ph type="title"/>
          </p:nvPr>
        </p:nvSpPr>
        <p:spPr>
          <a:xfrm>
            <a:off x="680322" y="753228"/>
            <a:ext cx="9613860" cy="1080938"/>
          </a:xfrm>
        </p:spPr>
        <p:txBody>
          <a:bodyPr/>
          <a:lstStyle/>
          <a:p>
            <a:r>
              <a:rPr lang="de-DE"/>
              <a:t>Titelmasterformat durch Klicken bearbeiten</a:t>
            </a:r>
            <a:endParaRPr lang="en-US" dirty="0"/>
          </a:p>
        </p:txBody>
      </p:sp>
      <p:sp>
        <p:nvSpPr>
          <p:cNvPr id="19" name="Text Placeholder 2"/>
          <p:cNvSpPr>
            <a:spLocks noGrp="1"/>
          </p:cNvSpPr>
          <p:nvPr>
            <p:ph type="body" idx="1"/>
          </p:nvPr>
        </p:nvSpPr>
        <p:spPr>
          <a:xfrm>
            <a:off x="680318" y="4297503"/>
            <a:ext cx="3049705" cy="576262"/>
          </a:xfrm>
        </p:spPr>
        <p:txBody>
          <a:bodyPr anchor="b">
            <a:noAutofit/>
          </a:bodyPr>
          <a:lstStyle>
            <a:lvl1pPr marL="0" indent="0">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DE"/>
              <a:t>Textmasterformat bearbeiten</a:t>
            </a:r>
          </a:p>
        </p:txBody>
      </p:sp>
      <p:sp>
        <p:nvSpPr>
          <p:cNvPr id="20" name="Picture Placeholder 2"/>
          <p:cNvSpPr>
            <a:spLocks noGrp="1" noChangeAspect="1"/>
          </p:cNvSpPr>
          <p:nvPr>
            <p:ph type="pic" idx="15"/>
          </p:nvPr>
        </p:nvSpPr>
        <p:spPr>
          <a:xfrm>
            <a:off x="680318" y="2336873"/>
            <a:ext cx="3049705" cy="1524000"/>
          </a:xfrm>
          <a:prstGeom prst="roundRect">
            <a:avLst>
              <a:gd name="adj" fmla="val 0"/>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de-DE"/>
              <a:t>Bild durch Klicken auf Symbol hinzufügen</a:t>
            </a:r>
            <a:endParaRPr lang="en-US" dirty="0"/>
          </a:p>
        </p:txBody>
      </p:sp>
      <p:sp>
        <p:nvSpPr>
          <p:cNvPr id="21" name="Text Placeholder 3"/>
          <p:cNvSpPr>
            <a:spLocks noGrp="1"/>
          </p:cNvSpPr>
          <p:nvPr>
            <p:ph type="body" sz="half" idx="18"/>
          </p:nvPr>
        </p:nvSpPr>
        <p:spPr>
          <a:xfrm>
            <a:off x="680318" y="4873765"/>
            <a:ext cx="3049705" cy="1062422"/>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de-DE"/>
              <a:t>Textmasterformat bearbeiten</a:t>
            </a:r>
          </a:p>
        </p:txBody>
      </p:sp>
      <p:sp>
        <p:nvSpPr>
          <p:cNvPr id="22" name="Text Placeholder 4"/>
          <p:cNvSpPr>
            <a:spLocks noGrp="1"/>
          </p:cNvSpPr>
          <p:nvPr>
            <p:ph type="body" sz="quarter" idx="3"/>
          </p:nvPr>
        </p:nvSpPr>
        <p:spPr>
          <a:xfrm>
            <a:off x="3945471" y="4297503"/>
            <a:ext cx="3063240" cy="576262"/>
          </a:xfrm>
        </p:spPr>
        <p:txBody>
          <a:bodyPr anchor="b">
            <a:noAutofit/>
          </a:bodyPr>
          <a:lstStyle>
            <a:lvl1pPr marL="0" indent="0">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DE"/>
              <a:t>Textmasterformat bearbeiten</a:t>
            </a:r>
          </a:p>
        </p:txBody>
      </p:sp>
      <p:sp>
        <p:nvSpPr>
          <p:cNvPr id="23" name="Picture Placeholder 2"/>
          <p:cNvSpPr>
            <a:spLocks noGrp="1" noChangeAspect="1"/>
          </p:cNvSpPr>
          <p:nvPr>
            <p:ph type="pic" idx="21"/>
          </p:nvPr>
        </p:nvSpPr>
        <p:spPr>
          <a:xfrm>
            <a:off x="3945470" y="2336873"/>
            <a:ext cx="3063240" cy="1524000"/>
          </a:xfrm>
          <a:prstGeom prst="roundRect">
            <a:avLst>
              <a:gd name="adj" fmla="val 0"/>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de-DE"/>
              <a:t>Bild durch Klicken auf Symbol hinzufügen</a:t>
            </a:r>
            <a:endParaRPr lang="en-US" dirty="0"/>
          </a:p>
        </p:txBody>
      </p:sp>
      <p:sp>
        <p:nvSpPr>
          <p:cNvPr id="24" name="Text Placeholder 3"/>
          <p:cNvSpPr>
            <a:spLocks noGrp="1"/>
          </p:cNvSpPr>
          <p:nvPr>
            <p:ph type="body" sz="half" idx="19"/>
          </p:nvPr>
        </p:nvSpPr>
        <p:spPr>
          <a:xfrm>
            <a:off x="3944117" y="4873764"/>
            <a:ext cx="3067297" cy="1062422"/>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de-DE"/>
              <a:t>Textmasterformat bearbeiten</a:t>
            </a:r>
          </a:p>
        </p:txBody>
      </p:sp>
      <p:sp>
        <p:nvSpPr>
          <p:cNvPr id="25" name="Text Placeholder 4"/>
          <p:cNvSpPr>
            <a:spLocks noGrp="1"/>
          </p:cNvSpPr>
          <p:nvPr>
            <p:ph type="body" sz="quarter" idx="13"/>
          </p:nvPr>
        </p:nvSpPr>
        <p:spPr>
          <a:xfrm>
            <a:off x="7230678" y="4297503"/>
            <a:ext cx="3063505" cy="576262"/>
          </a:xfrm>
        </p:spPr>
        <p:txBody>
          <a:bodyPr anchor="b">
            <a:noAutofit/>
          </a:bodyPr>
          <a:lstStyle>
            <a:lvl1pPr marL="0" indent="0">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DE"/>
              <a:t>Textmasterformat bearbeiten</a:t>
            </a:r>
          </a:p>
        </p:txBody>
      </p:sp>
      <p:sp>
        <p:nvSpPr>
          <p:cNvPr id="26" name="Picture Placeholder 2"/>
          <p:cNvSpPr>
            <a:spLocks noGrp="1" noChangeAspect="1"/>
          </p:cNvSpPr>
          <p:nvPr>
            <p:ph type="pic" idx="22"/>
          </p:nvPr>
        </p:nvSpPr>
        <p:spPr>
          <a:xfrm>
            <a:off x="7230677" y="2336873"/>
            <a:ext cx="3063505" cy="1524000"/>
          </a:xfrm>
          <a:prstGeom prst="roundRect">
            <a:avLst>
              <a:gd name="adj" fmla="val 0"/>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de-DE"/>
              <a:t>Bild durch Klicken auf Symbol hinzufügen</a:t>
            </a:r>
            <a:endParaRPr lang="en-US" dirty="0"/>
          </a:p>
        </p:txBody>
      </p:sp>
      <p:sp>
        <p:nvSpPr>
          <p:cNvPr id="27" name="Text Placeholder 3"/>
          <p:cNvSpPr>
            <a:spLocks noGrp="1"/>
          </p:cNvSpPr>
          <p:nvPr>
            <p:ph type="body" sz="half" idx="20"/>
          </p:nvPr>
        </p:nvSpPr>
        <p:spPr>
          <a:xfrm>
            <a:off x="7230553" y="4873762"/>
            <a:ext cx="3067563" cy="1062422"/>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de-DE"/>
              <a:t>Textmasterformat bearbeiten</a:t>
            </a:r>
          </a:p>
        </p:txBody>
      </p:sp>
      <p:sp>
        <p:nvSpPr>
          <p:cNvPr id="3" name="Date Placeholder 2"/>
          <p:cNvSpPr>
            <a:spLocks noGrp="1"/>
          </p:cNvSpPr>
          <p:nvPr>
            <p:ph type="dt" sz="half" idx="10"/>
          </p:nvPr>
        </p:nvSpPr>
        <p:spPr/>
        <p:txBody>
          <a:bodyPr/>
          <a:lstStyle/>
          <a:p>
            <a:fld id="{13FDC83E-AA89-48BF-A55A-410D7DED88FF}" type="datetimeFigureOut">
              <a:rPr lang="de-DE" smtClean="0"/>
              <a:t>16.09.2026</a:t>
            </a:fld>
            <a:endParaRPr lang="de-DE"/>
          </a:p>
        </p:txBody>
      </p:sp>
      <p:sp>
        <p:nvSpPr>
          <p:cNvPr id="4" name="Footer Placeholder 3"/>
          <p:cNvSpPr>
            <a:spLocks noGrp="1"/>
          </p:cNvSpPr>
          <p:nvPr>
            <p:ph type="ftr" sz="quarter" idx="11"/>
          </p:nvPr>
        </p:nvSpPr>
        <p:spPr/>
        <p:txBody>
          <a:bodyPr/>
          <a:lstStyle/>
          <a:p>
            <a:endParaRPr lang="de-DE"/>
          </a:p>
        </p:txBody>
      </p:sp>
      <p:sp>
        <p:nvSpPr>
          <p:cNvPr id="5" name="Slide Number Placeholder 4"/>
          <p:cNvSpPr>
            <a:spLocks noGrp="1"/>
          </p:cNvSpPr>
          <p:nvPr>
            <p:ph type="sldNum" sz="quarter" idx="12"/>
          </p:nvPr>
        </p:nvSpPr>
        <p:spPr/>
        <p:txBody>
          <a:bodyPr/>
          <a:lstStyle/>
          <a:p>
            <a:fld id="{11D4D955-BBA3-42A3-8D82-103BE66E776B}" type="slidenum">
              <a:rPr lang="de-DE" smtClean="0"/>
              <a:t>‹Nr.›</a:t>
            </a:fld>
            <a:endParaRPr lang="de-DE"/>
          </a:p>
        </p:txBody>
      </p:sp>
    </p:spTree>
    <p:extLst>
      <p:ext uri="{BB962C8B-B14F-4D97-AF65-F5344CB8AC3E}">
        <p14:creationId xmlns:p14="http://schemas.microsoft.com/office/powerpoint/2010/main" val="3328950852"/>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pic>
        <p:nvPicPr>
          <p:cNvPr id="7" name="Picture 6" descr="HD-ShadowLong.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1970240"/>
            <a:ext cx="10437812" cy="321164"/>
          </a:xfrm>
          <a:prstGeom prst="rect">
            <a:avLst/>
          </a:prstGeom>
        </p:spPr>
      </p:pic>
      <p:pic>
        <p:nvPicPr>
          <p:cNvPr id="8" name="Picture 7" descr="HD-ShadowShort.png"/>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585826" y="1971234"/>
            <a:ext cx="1602997" cy="144270"/>
          </a:xfrm>
          <a:prstGeom prst="rect">
            <a:avLst/>
          </a:prstGeom>
        </p:spPr>
      </p:pic>
      <p:sp>
        <p:nvSpPr>
          <p:cNvPr id="9" name="Rectangle 8"/>
          <p:cNvSpPr/>
          <p:nvPr/>
        </p:nvSpPr>
        <p:spPr>
          <a:xfrm>
            <a:off x="0" y="609600"/>
            <a:ext cx="10437812"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0" name="Rectangle 9"/>
          <p:cNvSpPr/>
          <p:nvPr/>
        </p:nvSpPr>
        <p:spPr>
          <a:xfrm>
            <a:off x="10585827" y="609600"/>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p:txBody>
          <a:bodyPr/>
          <a:lstStyle>
            <a:lvl1pPr algn="r">
              <a:defRPr/>
            </a:lvl1pPr>
          </a:lstStyle>
          <a:p>
            <a:r>
              <a:rPr lang="de-DE"/>
              <a:t>Titelmasterformat durch Klicken bearbeiten</a:t>
            </a:r>
            <a:endParaRPr lang="en-US" dirty="0"/>
          </a:p>
        </p:txBody>
      </p:sp>
      <p:sp>
        <p:nvSpPr>
          <p:cNvPr id="3" name="Vertical Text Placeholder 2"/>
          <p:cNvSpPr>
            <a:spLocks noGrp="1"/>
          </p:cNvSpPr>
          <p:nvPr>
            <p:ph type="body" orient="vert" idx="1"/>
          </p:nvPr>
        </p:nvSpPr>
        <p:spPr/>
        <p:txBody>
          <a:bodyPr vert="eaVert"/>
          <a:lstStyle/>
          <a:p>
            <a:pPr lvl="0"/>
            <a:r>
              <a:rPr lang="de-DE"/>
              <a:t>Textmasterformat bearbeiten</a:t>
            </a:r>
          </a:p>
          <a:p>
            <a:pPr lvl="1"/>
            <a:r>
              <a:rPr lang="de-DE"/>
              <a:t>Zweite Ebene</a:t>
            </a:r>
          </a:p>
          <a:p>
            <a:pPr lvl="2"/>
            <a:r>
              <a:rPr lang="de-DE"/>
              <a:t>Dritte Ebene</a:t>
            </a:r>
          </a:p>
          <a:p>
            <a:pPr lvl="3"/>
            <a:r>
              <a:rPr lang="de-DE"/>
              <a:t>Vierte Ebene</a:t>
            </a:r>
          </a:p>
          <a:p>
            <a:pPr lvl="4"/>
            <a:r>
              <a:rPr lang="de-DE"/>
              <a:t>Fünfte Ebene</a:t>
            </a:r>
            <a:endParaRPr lang="en-US" dirty="0"/>
          </a:p>
        </p:txBody>
      </p:sp>
      <p:sp>
        <p:nvSpPr>
          <p:cNvPr id="4" name="Date Placeholder 3"/>
          <p:cNvSpPr>
            <a:spLocks noGrp="1"/>
          </p:cNvSpPr>
          <p:nvPr>
            <p:ph type="dt" sz="half" idx="10"/>
          </p:nvPr>
        </p:nvSpPr>
        <p:spPr/>
        <p:txBody>
          <a:bodyPr/>
          <a:lstStyle/>
          <a:p>
            <a:fld id="{13FDC83E-AA89-48BF-A55A-410D7DED88FF}" type="datetimeFigureOut">
              <a:rPr lang="de-DE" smtClean="0"/>
              <a:t>16.09.2026</a:t>
            </a:fld>
            <a:endParaRPr lang="de-DE"/>
          </a:p>
        </p:txBody>
      </p:sp>
      <p:sp>
        <p:nvSpPr>
          <p:cNvPr id="5" name="Footer Placeholder 4"/>
          <p:cNvSpPr>
            <a:spLocks noGrp="1"/>
          </p:cNvSpPr>
          <p:nvPr>
            <p:ph type="ftr" sz="quarter" idx="11"/>
          </p:nvPr>
        </p:nvSpPr>
        <p:spPr/>
        <p:txBody>
          <a:bodyPr/>
          <a:lstStyle/>
          <a:p>
            <a:endParaRPr lang="de-DE"/>
          </a:p>
        </p:txBody>
      </p:sp>
      <p:sp>
        <p:nvSpPr>
          <p:cNvPr id="6" name="Slide Number Placeholder 5"/>
          <p:cNvSpPr>
            <a:spLocks noGrp="1"/>
          </p:cNvSpPr>
          <p:nvPr>
            <p:ph type="sldNum" sz="quarter" idx="12"/>
          </p:nvPr>
        </p:nvSpPr>
        <p:spPr/>
        <p:txBody>
          <a:bodyPr/>
          <a:lstStyle/>
          <a:p>
            <a:fld id="{11D4D955-BBA3-42A3-8D82-103BE66E776B}" type="slidenum">
              <a:rPr lang="de-DE" smtClean="0"/>
              <a:t>‹Nr.›</a:t>
            </a:fld>
            <a:endParaRPr lang="de-DE"/>
          </a:p>
        </p:txBody>
      </p:sp>
    </p:spTree>
    <p:extLst>
      <p:ext uri="{BB962C8B-B14F-4D97-AF65-F5344CB8AC3E}">
        <p14:creationId xmlns:p14="http://schemas.microsoft.com/office/powerpoint/2010/main" val="2954286193"/>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7" name="Rectangle 6"/>
          <p:cNvSpPr/>
          <p:nvPr/>
        </p:nvSpPr>
        <p:spPr>
          <a:xfrm rot="5400000">
            <a:off x="8116207" y="1869395"/>
            <a:ext cx="5106988"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rot="5400000">
            <a:off x="9868202" y="5372403"/>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Vertical Title 1"/>
          <p:cNvSpPr>
            <a:spLocks noGrp="1"/>
          </p:cNvSpPr>
          <p:nvPr>
            <p:ph type="title" orient="vert"/>
          </p:nvPr>
        </p:nvSpPr>
        <p:spPr>
          <a:xfrm>
            <a:off x="10129231" y="609597"/>
            <a:ext cx="1073802" cy="4353760"/>
          </a:xfrm>
        </p:spPr>
        <p:txBody>
          <a:bodyPr vert="eaVert"/>
          <a:lstStyle/>
          <a:p>
            <a:r>
              <a:rPr lang="de-DE"/>
              <a:t>Titelmasterformat durch Klicken bearbeiten</a:t>
            </a:r>
            <a:endParaRPr lang="en-US" dirty="0"/>
          </a:p>
        </p:txBody>
      </p:sp>
      <p:sp>
        <p:nvSpPr>
          <p:cNvPr id="3" name="Vertical Text Placeholder 2"/>
          <p:cNvSpPr>
            <a:spLocks noGrp="1"/>
          </p:cNvSpPr>
          <p:nvPr>
            <p:ph type="body" orient="vert" idx="1"/>
          </p:nvPr>
        </p:nvSpPr>
        <p:spPr>
          <a:xfrm>
            <a:off x="680322" y="609597"/>
            <a:ext cx="8870004" cy="5326589"/>
          </a:xfrm>
        </p:spPr>
        <p:txBody>
          <a:bodyPr vert="eaVert"/>
          <a:lstStyle/>
          <a:p>
            <a:pPr lvl="0"/>
            <a:r>
              <a:rPr lang="de-DE"/>
              <a:t>Textmasterformat bearbeiten</a:t>
            </a:r>
          </a:p>
          <a:p>
            <a:pPr lvl="1"/>
            <a:r>
              <a:rPr lang="de-DE"/>
              <a:t>Zweite Ebene</a:t>
            </a:r>
          </a:p>
          <a:p>
            <a:pPr lvl="2"/>
            <a:r>
              <a:rPr lang="de-DE"/>
              <a:t>Dritte Ebene</a:t>
            </a:r>
          </a:p>
          <a:p>
            <a:pPr lvl="3"/>
            <a:r>
              <a:rPr lang="de-DE"/>
              <a:t>Vierte Ebene</a:t>
            </a:r>
          </a:p>
          <a:p>
            <a:pPr lvl="4"/>
            <a:r>
              <a:rPr lang="de-DE"/>
              <a:t>Fünfte Ebene</a:t>
            </a:r>
            <a:endParaRPr lang="en-US" dirty="0"/>
          </a:p>
        </p:txBody>
      </p:sp>
      <p:sp>
        <p:nvSpPr>
          <p:cNvPr id="4" name="Date Placeholder 3"/>
          <p:cNvSpPr>
            <a:spLocks noGrp="1"/>
          </p:cNvSpPr>
          <p:nvPr>
            <p:ph type="dt" sz="half" idx="10"/>
          </p:nvPr>
        </p:nvSpPr>
        <p:spPr>
          <a:xfrm>
            <a:off x="6807126" y="5936187"/>
            <a:ext cx="2743200" cy="365125"/>
          </a:xfrm>
        </p:spPr>
        <p:txBody>
          <a:bodyPr/>
          <a:lstStyle/>
          <a:p>
            <a:fld id="{13FDC83E-AA89-48BF-A55A-410D7DED88FF}" type="datetimeFigureOut">
              <a:rPr lang="de-DE" smtClean="0"/>
              <a:t>16.09.2026</a:t>
            </a:fld>
            <a:endParaRPr lang="de-DE"/>
          </a:p>
        </p:txBody>
      </p:sp>
      <p:sp>
        <p:nvSpPr>
          <p:cNvPr id="5" name="Footer Placeholder 4"/>
          <p:cNvSpPr>
            <a:spLocks noGrp="1"/>
          </p:cNvSpPr>
          <p:nvPr>
            <p:ph type="ftr" sz="quarter" idx="11"/>
          </p:nvPr>
        </p:nvSpPr>
        <p:spPr>
          <a:xfrm>
            <a:off x="680321" y="5936188"/>
            <a:ext cx="6126805" cy="365125"/>
          </a:xfrm>
        </p:spPr>
        <p:txBody>
          <a:bodyPr/>
          <a:lstStyle/>
          <a:p>
            <a:endParaRPr lang="de-DE"/>
          </a:p>
        </p:txBody>
      </p:sp>
      <p:sp>
        <p:nvSpPr>
          <p:cNvPr id="6" name="Slide Number Placeholder 5"/>
          <p:cNvSpPr>
            <a:spLocks noGrp="1"/>
          </p:cNvSpPr>
          <p:nvPr>
            <p:ph type="sldNum" sz="quarter" idx="12"/>
          </p:nvPr>
        </p:nvSpPr>
        <p:spPr>
          <a:xfrm>
            <a:off x="10097550" y="5398633"/>
            <a:ext cx="1154151" cy="1090789"/>
          </a:xfrm>
        </p:spPr>
        <p:txBody>
          <a:bodyPr anchor="t"/>
          <a:lstStyle>
            <a:lvl1pPr algn="ctr">
              <a:defRPr/>
            </a:lvl1pPr>
          </a:lstStyle>
          <a:p>
            <a:fld id="{11D4D955-BBA3-42A3-8D82-103BE66E776B}" type="slidenum">
              <a:rPr lang="de-DE" smtClean="0"/>
              <a:t>‹Nr.›</a:t>
            </a:fld>
            <a:endParaRPr lang="de-DE"/>
          </a:p>
        </p:txBody>
      </p:sp>
    </p:spTree>
    <p:extLst>
      <p:ext uri="{BB962C8B-B14F-4D97-AF65-F5344CB8AC3E}">
        <p14:creationId xmlns:p14="http://schemas.microsoft.com/office/powerpoint/2010/main" val="2720427528"/>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dgm">
  <p:cSld name="Titel und Diagramm oder Organigramm">
    <p:spTree>
      <p:nvGrpSpPr>
        <p:cNvPr id="1" name=""/>
        <p:cNvGrpSpPr/>
        <p:nvPr/>
      </p:nvGrpSpPr>
      <p:grpSpPr>
        <a:xfrm>
          <a:off x="0" y="0"/>
          <a:ext cx="0" cy="0"/>
          <a:chOff x="0" y="0"/>
          <a:chExt cx="0" cy="0"/>
        </a:xfrm>
      </p:grpSpPr>
      <p:sp>
        <p:nvSpPr>
          <p:cNvPr id="2" name="Titel 1"/>
          <p:cNvSpPr>
            <a:spLocks noGrp="1"/>
          </p:cNvSpPr>
          <p:nvPr>
            <p:ph type="title"/>
          </p:nvPr>
        </p:nvSpPr>
        <p:spPr>
          <a:xfrm>
            <a:off x="914400" y="609600"/>
            <a:ext cx="10363200" cy="1143000"/>
          </a:xfrm>
        </p:spPr>
        <p:txBody>
          <a:bodyPr/>
          <a:lstStyle/>
          <a:p>
            <a:r>
              <a:rPr lang="de-DE"/>
              <a:t>Titelmasterformat durch Klicken bearbeiten</a:t>
            </a:r>
          </a:p>
        </p:txBody>
      </p:sp>
      <p:sp>
        <p:nvSpPr>
          <p:cNvPr id="3" name="SmartArt-Platzhalter 2"/>
          <p:cNvSpPr>
            <a:spLocks noGrp="1"/>
          </p:cNvSpPr>
          <p:nvPr>
            <p:ph type="dgm" idx="1"/>
          </p:nvPr>
        </p:nvSpPr>
        <p:spPr>
          <a:xfrm>
            <a:off x="914400" y="1981200"/>
            <a:ext cx="10363200" cy="4114800"/>
          </a:xfrm>
        </p:spPr>
        <p:txBody>
          <a:bodyPr/>
          <a:lstStyle/>
          <a:p>
            <a:pPr lvl="0"/>
            <a:endParaRPr lang="de-DE" noProof="0"/>
          </a:p>
        </p:txBody>
      </p:sp>
      <p:sp>
        <p:nvSpPr>
          <p:cNvPr id="4" name="Datumsplatzhalter 3">
            <a:extLst>
              <a:ext uri="{FF2B5EF4-FFF2-40B4-BE49-F238E27FC236}">
                <a16:creationId xmlns:a16="http://schemas.microsoft.com/office/drawing/2014/main" id="{41BDA159-FCE5-922C-F11A-C512228BCF0D}"/>
              </a:ext>
            </a:extLst>
          </p:cNvPr>
          <p:cNvSpPr>
            <a:spLocks noGrp="1"/>
          </p:cNvSpPr>
          <p:nvPr>
            <p:ph type="dt" sz="half" idx="10"/>
          </p:nvPr>
        </p:nvSpPr>
        <p:spPr>
          <a:xfrm>
            <a:off x="914400" y="6248400"/>
            <a:ext cx="2540000" cy="457200"/>
          </a:xfrm>
        </p:spPr>
        <p:txBody>
          <a:bodyPr/>
          <a:lstStyle>
            <a:lvl1pPr>
              <a:defRPr/>
            </a:lvl1pPr>
          </a:lstStyle>
          <a:p>
            <a:pPr>
              <a:defRPr/>
            </a:pPr>
            <a:endParaRPr lang="de-DE" altLang="de-DE"/>
          </a:p>
        </p:txBody>
      </p:sp>
      <p:sp>
        <p:nvSpPr>
          <p:cNvPr id="5" name="Fußzeilenplatzhalter 4">
            <a:extLst>
              <a:ext uri="{FF2B5EF4-FFF2-40B4-BE49-F238E27FC236}">
                <a16:creationId xmlns:a16="http://schemas.microsoft.com/office/drawing/2014/main" id="{D4259B20-BF43-E339-DD57-A033BABB172B}"/>
              </a:ext>
            </a:extLst>
          </p:cNvPr>
          <p:cNvSpPr>
            <a:spLocks noGrp="1"/>
          </p:cNvSpPr>
          <p:nvPr>
            <p:ph type="ftr" sz="quarter" idx="11"/>
          </p:nvPr>
        </p:nvSpPr>
        <p:spPr>
          <a:xfrm>
            <a:off x="4165600" y="6248400"/>
            <a:ext cx="3860800" cy="457200"/>
          </a:xfrm>
        </p:spPr>
        <p:txBody>
          <a:bodyPr/>
          <a:lstStyle>
            <a:lvl1pPr>
              <a:defRPr/>
            </a:lvl1pPr>
          </a:lstStyle>
          <a:p>
            <a:pPr>
              <a:defRPr/>
            </a:pPr>
            <a:endParaRPr lang="de-DE" altLang="de-DE"/>
          </a:p>
        </p:txBody>
      </p:sp>
      <p:sp>
        <p:nvSpPr>
          <p:cNvPr id="6" name="Foliennummernplatzhalter 5">
            <a:extLst>
              <a:ext uri="{FF2B5EF4-FFF2-40B4-BE49-F238E27FC236}">
                <a16:creationId xmlns:a16="http://schemas.microsoft.com/office/drawing/2014/main" id="{3B35C225-AB22-F70A-A6A9-CF75BB974F31}"/>
              </a:ext>
            </a:extLst>
          </p:cNvPr>
          <p:cNvSpPr>
            <a:spLocks noGrp="1"/>
          </p:cNvSpPr>
          <p:nvPr>
            <p:ph type="sldNum" sz="quarter" idx="12"/>
          </p:nvPr>
        </p:nvSpPr>
        <p:spPr>
          <a:xfrm>
            <a:off x="8737600" y="6248400"/>
            <a:ext cx="2540000" cy="457200"/>
          </a:xfrm>
        </p:spPr>
        <p:txBody>
          <a:bodyPr/>
          <a:lstStyle>
            <a:lvl1pPr>
              <a:defRPr/>
            </a:lvl1pPr>
          </a:lstStyle>
          <a:p>
            <a:fld id="{E19A1AB0-CBCA-4008-8C57-71B446E874A8}" type="slidenum">
              <a:rPr lang="de-DE" altLang="de-DE"/>
              <a:pPr/>
              <a:t>‹Nr.›</a:t>
            </a:fld>
            <a:endParaRPr lang="de-DE" altLang="de-DE"/>
          </a:p>
        </p:txBody>
      </p:sp>
    </p:spTree>
    <p:extLst>
      <p:ext uri="{BB962C8B-B14F-4D97-AF65-F5344CB8AC3E}">
        <p14:creationId xmlns:p14="http://schemas.microsoft.com/office/powerpoint/2010/main" val="920344933"/>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txAndTwoObj">
  <p:cSld name="Titel, Text und zwei Inhalte">
    <p:spTree>
      <p:nvGrpSpPr>
        <p:cNvPr id="1" name=""/>
        <p:cNvGrpSpPr/>
        <p:nvPr/>
      </p:nvGrpSpPr>
      <p:grpSpPr>
        <a:xfrm>
          <a:off x="0" y="0"/>
          <a:ext cx="0" cy="0"/>
          <a:chOff x="0" y="0"/>
          <a:chExt cx="0" cy="0"/>
        </a:xfrm>
      </p:grpSpPr>
      <p:sp>
        <p:nvSpPr>
          <p:cNvPr id="2" name="Titel 1"/>
          <p:cNvSpPr>
            <a:spLocks noGrp="1"/>
          </p:cNvSpPr>
          <p:nvPr>
            <p:ph type="title"/>
          </p:nvPr>
        </p:nvSpPr>
        <p:spPr>
          <a:xfrm>
            <a:off x="1828800" y="609600"/>
            <a:ext cx="9838267" cy="1143000"/>
          </a:xfrm>
        </p:spPr>
        <p:txBody>
          <a:bodyPr/>
          <a:lstStyle/>
          <a:p>
            <a:r>
              <a:rPr lang="de-DE"/>
              <a:t>Titelmasterformat durch Klicken bearbeiten</a:t>
            </a:r>
          </a:p>
        </p:txBody>
      </p:sp>
      <p:sp>
        <p:nvSpPr>
          <p:cNvPr id="3" name="Textplatzhalter 2"/>
          <p:cNvSpPr>
            <a:spLocks noGrp="1"/>
          </p:cNvSpPr>
          <p:nvPr>
            <p:ph type="body" sz="half" idx="1"/>
          </p:nvPr>
        </p:nvSpPr>
        <p:spPr>
          <a:xfrm>
            <a:off x="1079500" y="2214563"/>
            <a:ext cx="5202767" cy="3881437"/>
          </a:xfrm>
        </p:spPr>
        <p:txBody>
          <a:bodyPr/>
          <a:lstStyle/>
          <a:p>
            <a:pPr lvl="0"/>
            <a:r>
              <a:rPr lang="de-DE"/>
              <a:t>Textmasterformate durch Klicken bearbeiten</a:t>
            </a:r>
          </a:p>
          <a:p>
            <a:pPr lvl="1"/>
            <a:r>
              <a:rPr lang="de-DE"/>
              <a:t>Zweite Ebene</a:t>
            </a:r>
          </a:p>
          <a:p>
            <a:pPr lvl="2"/>
            <a:r>
              <a:rPr lang="de-DE"/>
              <a:t>Dritte Ebene</a:t>
            </a:r>
          </a:p>
          <a:p>
            <a:pPr lvl="3"/>
            <a:r>
              <a:rPr lang="de-DE"/>
              <a:t>Vierte Ebene</a:t>
            </a:r>
          </a:p>
          <a:p>
            <a:pPr lvl="4"/>
            <a:r>
              <a:rPr lang="de-DE"/>
              <a:t>Fünfte Ebene</a:t>
            </a:r>
          </a:p>
        </p:txBody>
      </p:sp>
      <p:sp>
        <p:nvSpPr>
          <p:cNvPr id="4" name="Inhaltsplatzhalter 3"/>
          <p:cNvSpPr>
            <a:spLocks noGrp="1"/>
          </p:cNvSpPr>
          <p:nvPr>
            <p:ph sz="quarter" idx="2"/>
          </p:nvPr>
        </p:nvSpPr>
        <p:spPr>
          <a:xfrm>
            <a:off x="6485467" y="2214564"/>
            <a:ext cx="5204884" cy="1863725"/>
          </a:xfrm>
        </p:spPr>
        <p:txBody>
          <a:bodyPr/>
          <a:lstStyle/>
          <a:p>
            <a:pPr lvl="0"/>
            <a:r>
              <a:rPr lang="de-DE"/>
              <a:t>Textmasterformate durch Klicken bearbeiten</a:t>
            </a:r>
          </a:p>
          <a:p>
            <a:pPr lvl="1"/>
            <a:r>
              <a:rPr lang="de-DE"/>
              <a:t>Zweite Ebene</a:t>
            </a:r>
          </a:p>
          <a:p>
            <a:pPr lvl="2"/>
            <a:r>
              <a:rPr lang="de-DE"/>
              <a:t>Dritte Ebene</a:t>
            </a:r>
          </a:p>
          <a:p>
            <a:pPr lvl="3"/>
            <a:r>
              <a:rPr lang="de-DE"/>
              <a:t>Vierte Ebene</a:t>
            </a:r>
          </a:p>
          <a:p>
            <a:pPr lvl="4"/>
            <a:r>
              <a:rPr lang="de-DE"/>
              <a:t>Fünfte Ebene</a:t>
            </a:r>
          </a:p>
        </p:txBody>
      </p:sp>
      <p:sp>
        <p:nvSpPr>
          <p:cNvPr id="5" name="Inhaltsplatzhalter 4"/>
          <p:cNvSpPr>
            <a:spLocks noGrp="1"/>
          </p:cNvSpPr>
          <p:nvPr>
            <p:ph sz="quarter" idx="3"/>
          </p:nvPr>
        </p:nvSpPr>
        <p:spPr>
          <a:xfrm>
            <a:off x="6485467" y="4230688"/>
            <a:ext cx="5204884" cy="1865312"/>
          </a:xfrm>
        </p:spPr>
        <p:txBody>
          <a:bodyPr/>
          <a:lstStyle/>
          <a:p>
            <a:pPr lvl="0"/>
            <a:r>
              <a:rPr lang="de-DE"/>
              <a:t>Textmasterformate durch Klicken bearbeiten</a:t>
            </a:r>
          </a:p>
          <a:p>
            <a:pPr lvl="1"/>
            <a:r>
              <a:rPr lang="de-DE"/>
              <a:t>Zweite Ebene</a:t>
            </a:r>
          </a:p>
          <a:p>
            <a:pPr lvl="2"/>
            <a:r>
              <a:rPr lang="de-DE"/>
              <a:t>Dritte Ebene</a:t>
            </a:r>
          </a:p>
          <a:p>
            <a:pPr lvl="3"/>
            <a:r>
              <a:rPr lang="de-DE"/>
              <a:t>Vierte Ebene</a:t>
            </a:r>
          </a:p>
          <a:p>
            <a:pPr lvl="4"/>
            <a:r>
              <a:rPr lang="de-DE"/>
              <a:t>Fünfte Ebene</a:t>
            </a:r>
          </a:p>
        </p:txBody>
      </p:sp>
      <p:sp>
        <p:nvSpPr>
          <p:cNvPr id="6" name="Rectangle 4">
            <a:extLst>
              <a:ext uri="{FF2B5EF4-FFF2-40B4-BE49-F238E27FC236}">
                <a16:creationId xmlns:a16="http://schemas.microsoft.com/office/drawing/2014/main" id="{86772975-C611-E9B9-5592-BB8287FA2738}"/>
              </a:ext>
            </a:extLst>
          </p:cNvPr>
          <p:cNvSpPr>
            <a:spLocks noGrp="1" noChangeArrowheads="1"/>
          </p:cNvSpPr>
          <p:nvPr>
            <p:ph type="dt" sz="half" idx="10"/>
          </p:nvPr>
        </p:nvSpPr>
        <p:spPr/>
        <p:txBody>
          <a:bodyPr/>
          <a:lstStyle>
            <a:lvl1pPr>
              <a:defRPr/>
            </a:lvl1pPr>
          </a:lstStyle>
          <a:p>
            <a:pPr>
              <a:defRPr/>
            </a:pPr>
            <a:r>
              <a:rPr lang="de-DE" altLang="en-US"/>
              <a:t>12.11.0514.10.2007</a:t>
            </a:r>
            <a:endParaRPr lang="en-US" altLang="en-US"/>
          </a:p>
        </p:txBody>
      </p:sp>
      <p:sp>
        <p:nvSpPr>
          <p:cNvPr id="7" name="Rectangle 5">
            <a:extLst>
              <a:ext uri="{FF2B5EF4-FFF2-40B4-BE49-F238E27FC236}">
                <a16:creationId xmlns:a16="http://schemas.microsoft.com/office/drawing/2014/main" id="{04CBAFA1-E0D4-415E-2C1B-DAA3C8BE437E}"/>
              </a:ext>
            </a:extLst>
          </p:cNvPr>
          <p:cNvSpPr>
            <a:spLocks noGrp="1" noChangeArrowheads="1"/>
          </p:cNvSpPr>
          <p:nvPr>
            <p:ph type="ftr" sz="quarter" idx="11"/>
          </p:nvPr>
        </p:nvSpPr>
        <p:spPr/>
        <p:txBody>
          <a:bodyPr/>
          <a:lstStyle>
            <a:lvl1pPr>
              <a:defRPr/>
            </a:lvl1pPr>
          </a:lstStyle>
          <a:p>
            <a:pPr>
              <a:defRPr/>
            </a:pPr>
            <a:r>
              <a:rPr lang="en-US"/>
              <a:t>Fußzeile</a:t>
            </a:r>
          </a:p>
        </p:txBody>
      </p:sp>
      <p:sp>
        <p:nvSpPr>
          <p:cNvPr id="8" name="Rectangle 6">
            <a:extLst>
              <a:ext uri="{FF2B5EF4-FFF2-40B4-BE49-F238E27FC236}">
                <a16:creationId xmlns:a16="http://schemas.microsoft.com/office/drawing/2014/main" id="{5D4F9B1B-0879-4414-B7EB-41507D93FD39}"/>
              </a:ext>
            </a:extLst>
          </p:cNvPr>
          <p:cNvSpPr>
            <a:spLocks noGrp="1" noChangeArrowheads="1"/>
          </p:cNvSpPr>
          <p:nvPr>
            <p:ph type="sldNum" sz="quarter" idx="12"/>
          </p:nvPr>
        </p:nvSpPr>
        <p:spPr/>
        <p:txBody>
          <a:bodyPr/>
          <a:lstStyle>
            <a:lvl1pPr>
              <a:defRPr/>
            </a:lvl1pPr>
          </a:lstStyle>
          <a:p>
            <a:r>
              <a:rPr lang="en-US" altLang="en-US"/>
              <a:t>Folie</a:t>
            </a:r>
            <a:fld id="{5CF85326-7743-439A-9E57-93C7A28C81E0}" type="slidenum">
              <a:rPr lang="en-US" altLang="en-US"/>
              <a:pPr/>
              <a:t>‹Nr.›</a:t>
            </a:fld>
            <a:endParaRPr lang="en-US" altLang="en-US"/>
          </a:p>
        </p:txBody>
      </p:sp>
    </p:spTree>
    <p:extLst>
      <p:ext uri="{BB962C8B-B14F-4D97-AF65-F5344CB8AC3E}">
        <p14:creationId xmlns:p14="http://schemas.microsoft.com/office/powerpoint/2010/main" val="1262663583"/>
      </p:ext>
    </p:extLst>
  </p:cSld>
  <p:clrMapOvr>
    <a:masterClrMapping/>
  </p:clrMapOvr>
  <p:transition/>
</p:sldLayout>
</file>

<file path=ppt/slideLayouts/slideLayout20.xml><?xml version="1.0" encoding="utf-8"?>
<p:sldLayout xmlns:a="http://schemas.openxmlformats.org/drawingml/2006/main" xmlns:r="http://schemas.openxmlformats.org/officeDocument/2006/relationships" xmlns:p="http://schemas.openxmlformats.org/presentationml/2006/main" type="txAndObj">
  <p:cSld name="Titel, Text und Inhalt">
    <p:spTree>
      <p:nvGrpSpPr>
        <p:cNvPr id="1" name=""/>
        <p:cNvGrpSpPr/>
        <p:nvPr/>
      </p:nvGrpSpPr>
      <p:grpSpPr>
        <a:xfrm>
          <a:off x="0" y="0"/>
          <a:ext cx="0" cy="0"/>
          <a:chOff x="0" y="0"/>
          <a:chExt cx="0" cy="0"/>
        </a:xfrm>
      </p:grpSpPr>
      <p:sp>
        <p:nvSpPr>
          <p:cNvPr id="2" name="Titel 1"/>
          <p:cNvSpPr>
            <a:spLocks noGrp="1"/>
          </p:cNvSpPr>
          <p:nvPr>
            <p:ph type="title"/>
          </p:nvPr>
        </p:nvSpPr>
        <p:spPr>
          <a:xfrm>
            <a:off x="1828800" y="609600"/>
            <a:ext cx="9838267" cy="1143000"/>
          </a:xfrm>
        </p:spPr>
        <p:txBody>
          <a:bodyPr/>
          <a:lstStyle/>
          <a:p>
            <a:r>
              <a:rPr lang="de-DE"/>
              <a:t>Titelmasterformat durch Klicken bearbeiten</a:t>
            </a:r>
          </a:p>
        </p:txBody>
      </p:sp>
      <p:sp>
        <p:nvSpPr>
          <p:cNvPr id="3" name="Textplatzhalter 2"/>
          <p:cNvSpPr>
            <a:spLocks noGrp="1"/>
          </p:cNvSpPr>
          <p:nvPr>
            <p:ph type="body" sz="half" idx="1"/>
          </p:nvPr>
        </p:nvSpPr>
        <p:spPr>
          <a:xfrm>
            <a:off x="1079500" y="2214563"/>
            <a:ext cx="5202767" cy="3881437"/>
          </a:xfrm>
        </p:spPr>
        <p:txBody>
          <a:bodyPr/>
          <a:lstStyle/>
          <a:p>
            <a:pPr lvl="0"/>
            <a:r>
              <a:rPr lang="de-DE"/>
              <a:t>Textmasterformate durch Klicken bearbeiten</a:t>
            </a:r>
          </a:p>
          <a:p>
            <a:pPr lvl="1"/>
            <a:r>
              <a:rPr lang="de-DE"/>
              <a:t>Zweite Ebene</a:t>
            </a:r>
          </a:p>
          <a:p>
            <a:pPr lvl="2"/>
            <a:r>
              <a:rPr lang="de-DE"/>
              <a:t>Dritte Ebene</a:t>
            </a:r>
          </a:p>
          <a:p>
            <a:pPr lvl="3"/>
            <a:r>
              <a:rPr lang="de-DE"/>
              <a:t>Vierte Ebene</a:t>
            </a:r>
          </a:p>
          <a:p>
            <a:pPr lvl="4"/>
            <a:r>
              <a:rPr lang="de-DE"/>
              <a:t>Fünfte Ebene</a:t>
            </a:r>
          </a:p>
        </p:txBody>
      </p:sp>
      <p:sp>
        <p:nvSpPr>
          <p:cNvPr id="4" name="Inhaltsplatzhalter 3"/>
          <p:cNvSpPr>
            <a:spLocks noGrp="1"/>
          </p:cNvSpPr>
          <p:nvPr>
            <p:ph sz="half" idx="2"/>
          </p:nvPr>
        </p:nvSpPr>
        <p:spPr>
          <a:xfrm>
            <a:off x="6485467" y="2214563"/>
            <a:ext cx="5204884" cy="3881437"/>
          </a:xfrm>
        </p:spPr>
        <p:txBody>
          <a:bodyPr/>
          <a:lstStyle/>
          <a:p>
            <a:pPr lvl="0"/>
            <a:r>
              <a:rPr lang="de-DE"/>
              <a:t>Textmasterformate durch Klicken bearbeiten</a:t>
            </a:r>
          </a:p>
          <a:p>
            <a:pPr lvl="1"/>
            <a:r>
              <a:rPr lang="de-DE"/>
              <a:t>Zweite Ebene</a:t>
            </a:r>
          </a:p>
          <a:p>
            <a:pPr lvl="2"/>
            <a:r>
              <a:rPr lang="de-DE"/>
              <a:t>Dritte Ebene</a:t>
            </a:r>
          </a:p>
          <a:p>
            <a:pPr lvl="3"/>
            <a:r>
              <a:rPr lang="de-DE"/>
              <a:t>Vierte Ebene</a:t>
            </a:r>
          </a:p>
          <a:p>
            <a:pPr lvl="4"/>
            <a:r>
              <a:rPr lang="de-DE"/>
              <a:t>Fünfte Ebene</a:t>
            </a:r>
          </a:p>
        </p:txBody>
      </p:sp>
      <p:sp>
        <p:nvSpPr>
          <p:cNvPr id="5" name="Rectangle 10">
            <a:extLst>
              <a:ext uri="{FF2B5EF4-FFF2-40B4-BE49-F238E27FC236}">
                <a16:creationId xmlns:a16="http://schemas.microsoft.com/office/drawing/2014/main" id="{FDE959E8-16E7-DC46-53F9-37F50A943E82}"/>
              </a:ext>
            </a:extLst>
          </p:cNvPr>
          <p:cNvSpPr>
            <a:spLocks noGrp="1" noChangeArrowheads="1"/>
          </p:cNvSpPr>
          <p:nvPr>
            <p:ph type="dt" sz="half" idx="10"/>
          </p:nvPr>
        </p:nvSpPr>
        <p:spPr/>
        <p:txBody>
          <a:bodyPr/>
          <a:lstStyle>
            <a:lvl1pPr>
              <a:defRPr/>
            </a:lvl1pPr>
          </a:lstStyle>
          <a:p>
            <a:pPr>
              <a:defRPr/>
            </a:pPr>
            <a:r>
              <a:rPr lang="de-DE" altLang="en-US"/>
              <a:t>12.11.0514.10.2007</a:t>
            </a:r>
            <a:endParaRPr lang="en-US" altLang="en-US"/>
          </a:p>
        </p:txBody>
      </p:sp>
      <p:sp>
        <p:nvSpPr>
          <p:cNvPr id="6" name="Rectangle 11">
            <a:extLst>
              <a:ext uri="{FF2B5EF4-FFF2-40B4-BE49-F238E27FC236}">
                <a16:creationId xmlns:a16="http://schemas.microsoft.com/office/drawing/2014/main" id="{16AAACB7-74EA-9FAB-7A6F-A009ED8ACEA7}"/>
              </a:ext>
            </a:extLst>
          </p:cNvPr>
          <p:cNvSpPr>
            <a:spLocks noGrp="1" noChangeArrowheads="1"/>
          </p:cNvSpPr>
          <p:nvPr>
            <p:ph type="ftr" sz="quarter" idx="11"/>
          </p:nvPr>
        </p:nvSpPr>
        <p:spPr/>
        <p:txBody>
          <a:bodyPr/>
          <a:lstStyle>
            <a:lvl1pPr>
              <a:defRPr/>
            </a:lvl1pPr>
          </a:lstStyle>
          <a:p>
            <a:pPr>
              <a:defRPr/>
            </a:pPr>
            <a:r>
              <a:rPr lang="en-US"/>
              <a:t>Fußzeile</a:t>
            </a:r>
          </a:p>
        </p:txBody>
      </p:sp>
      <p:sp>
        <p:nvSpPr>
          <p:cNvPr id="7" name="Rectangle 12">
            <a:extLst>
              <a:ext uri="{FF2B5EF4-FFF2-40B4-BE49-F238E27FC236}">
                <a16:creationId xmlns:a16="http://schemas.microsoft.com/office/drawing/2014/main" id="{109283A9-7807-5725-2F46-C945B0043B45}"/>
              </a:ext>
            </a:extLst>
          </p:cNvPr>
          <p:cNvSpPr>
            <a:spLocks noGrp="1" noChangeArrowheads="1"/>
          </p:cNvSpPr>
          <p:nvPr>
            <p:ph type="sldNum" sz="quarter" idx="12"/>
          </p:nvPr>
        </p:nvSpPr>
        <p:spPr/>
        <p:txBody>
          <a:bodyPr/>
          <a:lstStyle>
            <a:lvl1pPr>
              <a:defRPr/>
            </a:lvl1pPr>
          </a:lstStyle>
          <a:p>
            <a:r>
              <a:rPr lang="en-US" altLang="de-DE"/>
              <a:t>Folie</a:t>
            </a:r>
            <a:fld id="{6005B92C-6CA6-4FF0-966B-B4B8CC439A35}" type="slidenum">
              <a:rPr lang="en-US" altLang="de-DE"/>
              <a:pPr/>
              <a:t>‹Nr.›</a:t>
            </a:fld>
            <a:endParaRPr lang="en-US" altLang="de-DE"/>
          </a:p>
        </p:txBody>
      </p:sp>
    </p:spTree>
    <p:extLst>
      <p:ext uri="{BB962C8B-B14F-4D97-AF65-F5344CB8AC3E}">
        <p14:creationId xmlns:p14="http://schemas.microsoft.com/office/powerpoint/2010/main" val="2722962197"/>
      </p:ext>
    </p:extLst>
  </p:cSld>
  <p:clrMapOvr>
    <a:masterClrMapping/>
  </p:clrMapOvr>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21" Type="http://schemas.openxmlformats.org/officeDocument/2006/relationships/theme" Target="../theme/theme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image" Target="../media/image1.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pic>
        <p:nvPicPr>
          <p:cNvPr id="7" name="Picture 6" descr="hashOverlay-FullResolve.png"/>
          <p:cNvPicPr>
            <a:picLocks noChangeAspect="1"/>
          </p:cNvPicPr>
          <p:nvPr/>
        </p:nvPicPr>
        <p:blipFill>
          <a:blip r:embed="rId22">
            <a:alphaModFix amt="10000"/>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Placeholder 1"/>
          <p:cNvSpPr>
            <a:spLocks noGrp="1"/>
          </p:cNvSpPr>
          <p:nvPr>
            <p:ph type="title"/>
          </p:nvPr>
        </p:nvSpPr>
        <p:spPr>
          <a:xfrm>
            <a:off x="680321" y="753228"/>
            <a:ext cx="9613861" cy="1080938"/>
          </a:xfrm>
          <a:prstGeom prst="rect">
            <a:avLst/>
          </a:prstGeom>
        </p:spPr>
        <p:txBody>
          <a:bodyPr vert="horz" lIns="91440" tIns="45720" rIns="91440" bIns="45720" rtlCol="0" anchor="ctr">
            <a:normAutofit/>
          </a:bodyPr>
          <a:lstStyle/>
          <a:p>
            <a:r>
              <a:rPr lang="de-DE"/>
              <a:t>Titelmasterformat durch Klicken bearbeiten</a:t>
            </a:r>
            <a:endParaRPr lang="en-US" dirty="0"/>
          </a:p>
        </p:txBody>
      </p:sp>
      <p:sp>
        <p:nvSpPr>
          <p:cNvPr id="3" name="Text Placeholder 2"/>
          <p:cNvSpPr>
            <a:spLocks noGrp="1"/>
          </p:cNvSpPr>
          <p:nvPr>
            <p:ph type="body" idx="1"/>
          </p:nvPr>
        </p:nvSpPr>
        <p:spPr>
          <a:xfrm>
            <a:off x="680321" y="2336873"/>
            <a:ext cx="9613861" cy="3599316"/>
          </a:xfrm>
          <a:prstGeom prst="rect">
            <a:avLst/>
          </a:prstGeom>
        </p:spPr>
        <p:txBody>
          <a:bodyPr vert="horz" lIns="91440" tIns="45720" rIns="91440" bIns="45720" rtlCol="0">
            <a:normAutofit/>
          </a:bodyPr>
          <a:lstStyle/>
          <a:p>
            <a:pPr lvl="0"/>
            <a:r>
              <a:rPr lang="de-DE"/>
              <a:t>Textmasterformat bearbeiten</a:t>
            </a:r>
          </a:p>
          <a:p>
            <a:pPr lvl="1"/>
            <a:r>
              <a:rPr lang="de-DE"/>
              <a:t>Zweite Ebene</a:t>
            </a:r>
          </a:p>
          <a:p>
            <a:pPr lvl="2"/>
            <a:r>
              <a:rPr lang="de-DE"/>
              <a:t>Dritte Ebene</a:t>
            </a:r>
          </a:p>
          <a:p>
            <a:pPr lvl="3"/>
            <a:r>
              <a:rPr lang="de-DE"/>
              <a:t>Vierte Ebene</a:t>
            </a:r>
          </a:p>
          <a:p>
            <a:pPr lvl="4"/>
            <a:r>
              <a:rPr lang="de-DE"/>
              <a:t>Fünfte Ebene</a:t>
            </a:r>
            <a:endParaRPr lang="en-US" dirty="0"/>
          </a:p>
        </p:txBody>
      </p:sp>
      <p:sp>
        <p:nvSpPr>
          <p:cNvPr id="4" name="Date Placeholder 3"/>
          <p:cNvSpPr>
            <a:spLocks noGrp="1"/>
          </p:cNvSpPr>
          <p:nvPr>
            <p:ph type="dt" sz="half" idx="2"/>
          </p:nvPr>
        </p:nvSpPr>
        <p:spPr>
          <a:xfrm>
            <a:off x="7550981" y="5936187"/>
            <a:ext cx="2743200" cy="365125"/>
          </a:xfrm>
          <a:prstGeom prst="rect">
            <a:avLst/>
          </a:prstGeom>
        </p:spPr>
        <p:txBody>
          <a:bodyPr vert="horz" lIns="91440" tIns="45720" rIns="91440" bIns="45720" rtlCol="0" anchor="ctr"/>
          <a:lstStyle>
            <a:lvl1pPr algn="r">
              <a:defRPr sz="1050">
                <a:solidFill>
                  <a:schemeClr val="tx1">
                    <a:tint val="75000"/>
                  </a:schemeClr>
                </a:solidFill>
              </a:defRPr>
            </a:lvl1pPr>
          </a:lstStyle>
          <a:p>
            <a:fld id="{13FDC83E-AA89-48BF-A55A-410D7DED88FF}" type="datetimeFigureOut">
              <a:rPr lang="de-DE" smtClean="0"/>
              <a:t>16.09.2026</a:t>
            </a:fld>
            <a:endParaRPr lang="de-DE"/>
          </a:p>
        </p:txBody>
      </p:sp>
      <p:sp>
        <p:nvSpPr>
          <p:cNvPr id="5" name="Footer Placeholder 4"/>
          <p:cNvSpPr>
            <a:spLocks noGrp="1"/>
          </p:cNvSpPr>
          <p:nvPr>
            <p:ph type="ftr" sz="quarter" idx="3"/>
          </p:nvPr>
        </p:nvSpPr>
        <p:spPr>
          <a:xfrm>
            <a:off x="680321" y="5936188"/>
            <a:ext cx="6870660" cy="365125"/>
          </a:xfrm>
          <a:prstGeom prst="rect">
            <a:avLst/>
          </a:prstGeom>
        </p:spPr>
        <p:txBody>
          <a:bodyPr vert="horz" lIns="91440" tIns="45720" rIns="91440" bIns="45720" rtlCol="0" anchor="ctr"/>
          <a:lstStyle>
            <a:lvl1pPr algn="l">
              <a:defRPr sz="1050">
                <a:solidFill>
                  <a:schemeClr val="tx1">
                    <a:tint val="75000"/>
                  </a:schemeClr>
                </a:solidFill>
              </a:defRPr>
            </a:lvl1pPr>
          </a:lstStyle>
          <a:p>
            <a:endParaRPr lang="de-DE"/>
          </a:p>
        </p:txBody>
      </p:sp>
      <p:sp>
        <p:nvSpPr>
          <p:cNvPr id="6" name="Slide Number Placeholder 5"/>
          <p:cNvSpPr>
            <a:spLocks noGrp="1"/>
          </p:cNvSpPr>
          <p:nvPr>
            <p:ph type="sldNum" sz="quarter" idx="4"/>
          </p:nvPr>
        </p:nvSpPr>
        <p:spPr>
          <a:xfrm>
            <a:off x="10729455" y="753227"/>
            <a:ext cx="1154151" cy="1090789"/>
          </a:xfrm>
          <a:prstGeom prst="rect">
            <a:avLst/>
          </a:prstGeom>
        </p:spPr>
        <p:txBody>
          <a:bodyPr vert="horz" lIns="91440" tIns="45720" rIns="91440" bIns="45720" rtlCol="0" anchor="ctr"/>
          <a:lstStyle>
            <a:lvl1pPr algn="l">
              <a:defRPr sz="3600">
                <a:solidFill>
                  <a:schemeClr val="tx1">
                    <a:tint val="75000"/>
                  </a:schemeClr>
                </a:solidFill>
              </a:defRPr>
            </a:lvl1pPr>
          </a:lstStyle>
          <a:p>
            <a:fld id="{11D4D955-BBA3-42A3-8D82-103BE66E776B}" type="slidenum">
              <a:rPr lang="de-DE" smtClean="0"/>
              <a:t>‹Nr.›</a:t>
            </a:fld>
            <a:endParaRPr lang="de-DE"/>
          </a:p>
        </p:txBody>
      </p:sp>
    </p:spTree>
    <p:extLst>
      <p:ext uri="{BB962C8B-B14F-4D97-AF65-F5344CB8AC3E}">
        <p14:creationId xmlns:p14="http://schemas.microsoft.com/office/powerpoint/2010/main" val="3640571452"/>
      </p:ext>
    </p:extLst>
  </p:cSld>
  <p:clrMap bg1="dk1" tx1="lt1" bg2="dk2" tx2="lt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 id="2147483677" r:id="rId17"/>
    <p:sldLayoutId id="2147483678" r:id="rId18"/>
    <p:sldLayoutId id="2147483679" r:id="rId19"/>
    <p:sldLayoutId id="2147483680" r:id="rId20"/>
  </p:sldLayoutIdLst>
  <p:txStyles>
    <p:titleStyle>
      <a:lvl1pPr algn="l" defTabSz="914400" rtl="0" eaLnBrk="1" latinLnBrk="0" hangingPunct="1">
        <a:lnSpc>
          <a:spcPct val="90000"/>
        </a:lnSpc>
        <a:spcBef>
          <a:spcPct val="0"/>
        </a:spcBef>
        <a:buNone/>
        <a:defRPr sz="36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4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4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4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4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4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5.xml"/></Relationships>
</file>

<file path=ppt/slides/_rels/slide10.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4.xml"/></Relationships>
</file>

<file path=ppt/slides/_rels/slide16.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6.wmf"/><Relationship Id="rId2" Type="http://schemas.openxmlformats.org/officeDocument/2006/relationships/oleObject" Target="../embeddings/oleObject1.bin"/><Relationship Id="rId1" Type="http://schemas.openxmlformats.org/officeDocument/2006/relationships/slideLayout" Target="../slideLayouts/slideLayout2.xml"/><Relationship Id="rId4" Type="http://schemas.openxmlformats.org/officeDocument/2006/relationships/image" Target="../media/image5.png"/></Relationships>
</file>

<file path=ppt/slides/_rels/slide20.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6.xml"/></Relationships>
</file>

<file path=ppt/slides/_rels/slide30.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5.png"/><Relationship Id="rId1" Type="http://schemas.openxmlformats.org/officeDocument/2006/relationships/slideLayout" Target="../slideLayouts/slideLayout5.xml"/></Relationships>
</file>

<file path=ppt/slides/_rels/slide33.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67.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68.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69.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70.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71.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72.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73.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74.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75.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76.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77.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78.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79.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80.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81.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8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4.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7.xml"/></Relationships>
</file>

<file path=ppt/slides/_rels/slide85.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4.xml"/></Relationships>
</file>

<file path=ppt/slides/_rels/slide86.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4.xml"/></Relationships>
</file>

<file path=ppt/slides/_rels/slide87.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4.xml"/></Relationships>
</file>

<file path=ppt/slides/_rels/slide88.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4.xml"/></Relationships>
</file>

<file path=ppt/slides/_rels/slide89.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90.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8.emf"/><Relationship Id="rId1" Type="http://schemas.openxmlformats.org/officeDocument/2006/relationships/slideLayout" Target="../slideLayouts/slideLayout2.xml"/></Relationships>
</file>

<file path=ppt/slides/_rels/slide91.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92.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93.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94.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95.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96.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97.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98.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99.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100.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101.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102.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103.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104.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105.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106.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107.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108.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109.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110.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111.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112.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11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23.png"/><Relationship Id="rId1" Type="http://schemas.openxmlformats.org/officeDocument/2006/relationships/slideLayout" Target="../slideLayouts/slideLayout2.xml"/></Relationships>
</file>

<file path=ppt/slides/_rels/slide114.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115.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hyperlink" Target="https://youtu.be/_QOxs7f3eyU" TargetMode="External"/><Relationship Id="rId1" Type="http://schemas.openxmlformats.org/officeDocument/2006/relationships/slideLayout" Target="../slideLayouts/slideLayout2.xml"/><Relationship Id="rId4" Type="http://schemas.openxmlformats.org/officeDocument/2006/relationships/image" Target="../media/image24.png"/></Relationships>
</file>

<file path=ppt/slides/_rels/slide116.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25.png"/><Relationship Id="rId1" Type="http://schemas.openxmlformats.org/officeDocument/2006/relationships/slideLayout" Target="../slideLayouts/slideLayout2.xml"/></Relationships>
</file>

<file path=ppt/slides/_rels/slide117.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118.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27.png"/><Relationship Id="rId1" Type="http://schemas.openxmlformats.org/officeDocument/2006/relationships/slideLayout" Target="../slideLayouts/slideLayout2.xml"/></Relationships>
</file>

<file path=ppt/slides/_rels/slide119.xml.rels><?xml version="1.0" encoding="UTF-8" standalone="yes"?>
<Relationships xmlns="http://schemas.openxmlformats.org/package/2006/relationships"><Relationship Id="rId2" Type="http://schemas.openxmlformats.org/officeDocument/2006/relationships/image" Target="../media/image28.png"/><Relationship Id="rId1" Type="http://schemas.openxmlformats.org/officeDocument/2006/relationships/slideLayout" Target="../slideLayouts/slideLayout2.xml"/></Relationships>
</file>

<file path=ppt/slides/_rels/slide120.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121.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30.png"/><Relationship Id="rId1" Type="http://schemas.openxmlformats.org/officeDocument/2006/relationships/slideLayout" Target="../slideLayouts/slideLayout2.xml"/></Relationships>
</file>

<file path=ppt/slides/_rels/slide122.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hyperlink" Target="https://youtu.be/_QOxs7f3eyU" TargetMode="External"/><Relationship Id="rId1" Type="http://schemas.openxmlformats.org/officeDocument/2006/relationships/slideLayout" Target="../slideLayouts/slideLayout2.xml"/></Relationships>
</file>

<file path=ppt/slides/_rels/slide12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31.png"/><Relationship Id="rId1" Type="http://schemas.openxmlformats.org/officeDocument/2006/relationships/slideLayout" Target="../slideLayouts/slideLayout2.xml"/></Relationships>
</file>

<file path=ppt/slides/_rels/slide124.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125.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126.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127.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hyperlink" Target="https://beauftragter-missbrauch.de/praevention/sexuelle-gewalt-mittels-digitaler-medien/missbraeuchliche-verbreitung-von-sexting" TargetMode="External"/><Relationship Id="rId1" Type="http://schemas.openxmlformats.org/officeDocument/2006/relationships/slideLayout" Target="../slideLayouts/slideLayout2.xml"/></Relationships>
</file>

<file path=ppt/slides/_rels/slide128.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129.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130.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131.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132.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133.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134.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135.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136.xml.rels><?xml version="1.0" encoding="UTF-8" standalone="yes"?>
<Relationships xmlns="http://schemas.openxmlformats.org/package/2006/relationships"><Relationship Id="rId3" Type="http://schemas.openxmlformats.org/officeDocument/2006/relationships/hyperlink" Target="http://www.juuuport.de/" TargetMode="External"/><Relationship Id="rId7" Type="http://schemas.openxmlformats.org/officeDocument/2006/relationships/image" Target="../media/image5.png"/><Relationship Id="rId2" Type="http://schemas.openxmlformats.org/officeDocument/2006/relationships/hyperlink" Target="http://www.hilfe-telefon-missbrauch.online/" TargetMode="External"/><Relationship Id="rId1" Type="http://schemas.openxmlformats.org/officeDocument/2006/relationships/slideLayout" Target="../slideLayouts/slideLayout2.xml"/><Relationship Id="rId6" Type="http://schemas.openxmlformats.org/officeDocument/2006/relationships/hyperlink" Target="http://www.buendnis-gegen-cybermobbing.de/" TargetMode="External"/><Relationship Id="rId5" Type="http://schemas.openxmlformats.org/officeDocument/2006/relationships/hyperlink" Target="http://www.jugend.support/sexuelle-belaestigung/sexuelle-belaestigung" TargetMode="External"/><Relationship Id="rId4" Type="http://schemas.openxmlformats.org/officeDocument/2006/relationships/hyperlink" Target="http://www.make-it-safe.net/" TargetMode="External"/></Relationships>
</file>

<file path=ppt/slides/_rels/slide137.xml.rels><?xml version="1.0" encoding="UTF-8" standalone="yes"?>
<Relationships xmlns="http://schemas.openxmlformats.org/package/2006/relationships"><Relationship Id="rId3" Type="http://schemas.openxmlformats.org/officeDocument/2006/relationships/hyperlink" Target="https://www.innocenceindanger.de/" TargetMode="External"/><Relationship Id="rId2" Type="http://schemas.openxmlformats.org/officeDocument/2006/relationships/hyperlink" Target="https://www.innocenceindanger.de/sexting/" TargetMode="External"/><Relationship Id="rId1" Type="http://schemas.openxmlformats.org/officeDocument/2006/relationships/slideLayout" Target="../slideLayouts/slideLayout2.xml"/><Relationship Id="rId5" Type="http://schemas.openxmlformats.org/officeDocument/2006/relationships/image" Target="../media/image5.png"/><Relationship Id="rId4" Type="http://schemas.openxmlformats.org/officeDocument/2006/relationships/hyperlink" Target="http://www.buendnis-gegen-cybermobbing.de/" TargetMode="External"/></Relationships>
</file>

<file path=ppt/slides/_rels/slide138.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139.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140.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32.png"/><Relationship Id="rId1" Type="http://schemas.openxmlformats.org/officeDocument/2006/relationships/slideLayout" Target="../slideLayouts/slideLayout2.xml"/></Relationships>
</file>

<file path=ppt/slides/_rels/slide141.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image" Target="../media/image5.png"/><Relationship Id="rId1" Type="http://schemas.openxmlformats.org/officeDocument/2006/relationships/slideLayout" Target="../slideLayouts/slideLayout4.xml"/></Relationships>
</file>

<file path=ppt/slides/_rels/slide142.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34.png"/><Relationship Id="rId1" Type="http://schemas.openxmlformats.org/officeDocument/2006/relationships/slideLayout" Target="../slideLayouts/slideLayout4.xml"/></Relationships>
</file>

<file path=ppt/slides/_rels/slide143.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image" Target="../media/image35.png"/><Relationship Id="rId1" Type="http://schemas.openxmlformats.org/officeDocument/2006/relationships/slideLayout" Target="../slideLayouts/slideLayout4.xml"/><Relationship Id="rId4" Type="http://schemas.openxmlformats.org/officeDocument/2006/relationships/image" Target="../media/image5.png"/></Relationships>
</file>

<file path=ppt/slides/_rels/slide144.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37.png"/><Relationship Id="rId1" Type="http://schemas.openxmlformats.org/officeDocument/2006/relationships/slideLayout" Target="../slideLayouts/slideLayout4.xml"/></Relationships>
</file>

<file path=ppt/slides/_rels/slide145.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38.png"/><Relationship Id="rId1" Type="http://schemas.openxmlformats.org/officeDocument/2006/relationships/slideLayout" Target="../slideLayouts/slideLayout4.xml"/></Relationships>
</file>

<file path=ppt/slides/_rels/slide146.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39.png"/><Relationship Id="rId1" Type="http://schemas.openxmlformats.org/officeDocument/2006/relationships/slideLayout" Target="../slideLayouts/slideLayout4.xml"/></Relationships>
</file>

<file path=ppt/slides/_rels/slide147.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4.xml"/></Relationships>
</file>

<file path=ppt/slides/_rels/slide148.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4.xml"/></Relationships>
</file>

<file path=ppt/slides/_rels/slide149.xml.rels><?xml version="1.0" encoding="UTF-8" standalone="yes"?>
<Relationships xmlns="http://schemas.openxmlformats.org/package/2006/relationships"><Relationship Id="rId3" Type="http://schemas.openxmlformats.org/officeDocument/2006/relationships/image" Target="../media/image40.png"/><Relationship Id="rId2" Type="http://schemas.openxmlformats.org/officeDocument/2006/relationships/image" Target="../media/image5.png"/><Relationship Id="rId1" Type="http://schemas.openxmlformats.org/officeDocument/2006/relationships/slideLayout" Target="../slideLayouts/slideLayout4.xml"/></Relationships>
</file>

<file path=ppt/slides/_rels/slide150.xml.rels><?xml version="1.0" encoding="UTF-8" standalone="yes"?>
<Relationships xmlns="http://schemas.openxmlformats.org/package/2006/relationships"><Relationship Id="rId3" Type="http://schemas.openxmlformats.org/officeDocument/2006/relationships/image" Target="../media/image40.png"/><Relationship Id="rId2" Type="http://schemas.openxmlformats.org/officeDocument/2006/relationships/image" Target="../media/image5.png"/><Relationship Id="rId1" Type="http://schemas.openxmlformats.org/officeDocument/2006/relationships/slideLayout" Target="../slideLayouts/slideLayout4.xml"/></Relationships>
</file>

<file path=ppt/slides/_rels/slide151.xml.rels><?xml version="1.0" encoding="UTF-8" standalone="yes"?>
<Relationships xmlns="http://schemas.openxmlformats.org/package/2006/relationships"><Relationship Id="rId3" Type="http://schemas.openxmlformats.org/officeDocument/2006/relationships/image" Target="../media/image41.png"/><Relationship Id="rId2" Type="http://schemas.openxmlformats.org/officeDocument/2006/relationships/image" Target="../media/image5.png"/><Relationship Id="rId1" Type="http://schemas.openxmlformats.org/officeDocument/2006/relationships/slideLayout" Target="../slideLayouts/slideLayout4.xml"/></Relationships>
</file>

<file path=ppt/slides/_rels/slide152.xml.rels><?xml version="1.0" encoding="UTF-8" standalone="yes"?>
<Relationships xmlns="http://schemas.openxmlformats.org/package/2006/relationships"><Relationship Id="rId3" Type="http://schemas.openxmlformats.org/officeDocument/2006/relationships/image" Target="../media/image41.png"/><Relationship Id="rId2" Type="http://schemas.openxmlformats.org/officeDocument/2006/relationships/image" Target="../media/image5.png"/><Relationship Id="rId1" Type="http://schemas.openxmlformats.org/officeDocument/2006/relationships/slideLayout" Target="../slideLayouts/slideLayout4.xml"/></Relationships>
</file>

<file path=ppt/slides/_rels/slide153.xml.rels><?xml version="1.0" encoding="UTF-8" standalone="yes"?>
<Relationships xmlns="http://schemas.openxmlformats.org/package/2006/relationships"><Relationship Id="rId3" Type="http://schemas.openxmlformats.org/officeDocument/2006/relationships/image" Target="../media/image42.png"/><Relationship Id="rId2" Type="http://schemas.openxmlformats.org/officeDocument/2006/relationships/image" Target="../media/image5.png"/><Relationship Id="rId1" Type="http://schemas.openxmlformats.org/officeDocument/2006/relationships/slideLayout" Target="../slideLayouts/slideLayout4.xml"/></Relationships>
</file>

<file path=ppt/slides/_rels/slide154.xml.rels><?xml version="1.0" encoding="UTF-8" standalone="yes"?>
<Relationships xmlns="http://schemas.openxmlformats.org/package/2006/relationships"><Relationship Id="rId3" Type="http://schemas.openxmlformats.org/officeDocument/2006/relationships/image" Target="../media/image42.png"/><Relationship Id="rId2" Type="http://schemas.openxmlformats.org/officeDocument/2006/relationships/image" Target="../media/image5.png"/><Relationship Id="rId1" Type="http://schemas.openxmlformats.org/officeDocument/2006/relationships/slideLayout" Target="../slideLayouts/slideLayout4.xml"/></Relationships>
</file>

<file path=ppt/slides/_rels/slide155.xml.rels><?xml version="1.0" encoding="UTF-8" standalone="yes"?>
<Relationships xmlns="http://schemas.openxmlformats.org/package/2006/relationships"><Relationship Id="rId3" Type="http://schemas.openxmlformats.org/officeDocument/2006/relationships/image" Target="../media/image43.png"/><Relationship Id="rId2" Type="http://schemas.openxmlformats.org/officeDocument/2006/relationships/image" Target="../media/image5.png"/><Relationship Id="rId1" Type="http://schemas.openxmlformats.org/officeDocument/2006/relationships/slideLayout" Target="../slideLayouts/slideLayout4.xml"/></Relationships>
</file>

<file path=ppt/slides/_rels/slide156.xml.rels><?xml version="1.0" encoding="UTF-8" standalone="yes"?>
<Relationships xmlns="http://schemas.openxmlformats.org/package/2006/relationships"><Relationship Id="rId3" Type="http://schemas.openxmlformats.org/officeDocument/2006/relationships/image" Target="../media/image43.png"/><Relationship Id="rId2" Type="http://schemas.openxmlformats.org/officeDocument/2006/relationships/image" Target="../media/image5.png"/><Relationship Id="rId1" Type="http://schemas.openxmlformats.org/officeDocument/2006/relationships/slideLayout" Target="../slideLayouts/slideLayout4.xml"/></Relationships>
</file>

<file path=ppt/slides/_rels/slide157.xml.rels><?xml version="1.0" encoding="UTF-8" standalone="yes"?>
<Relationships xmlns="http://schemas.openxmlformats.org/package/2006/relationships"><Relationship Id="rId3" Type="http://schemas.openxmlformats.org/officeDocument/2006/relationships/image" Target="../media/image44.png"/><Relationship Id="rId2" Type="http://schemas.openxmlformats.org/officeDocument/2006/relationships/image" Target="../media/image5.png"/><Relationship Id="rId1" Type="http://schemas.openxmlformats.org/officeDocument/2006/relationships/slideLayout" Target="../slideLayouts/slideLayout4.xml"/></Relationships>
</file>

<file path=ppt/slides/_rels/slide158.xml.rels><?xml version="1.0" encoding="UTF-8" standalone="yes"?>
<Relationships xmlns="http://schemas.openxmlformats.org/package/2006/relationships"><Relationship Id="rId3" Type="http://schemas.openxmlformats.org/officeDocument/2006/relationships/image" Target="../media/image44.png"/><Relationship Id="rId2" Type="http://schemas.openxmlformats.org/officeDocument/2006/relationships/image" Target="../media/image5.png"/><Relationship Id="rId1" Type="http://schemas.openxmlformats.org/officeDocument/2006/relationships/slideLayout" Target="../slideLayouts/slideLayout4.xml"/></Relationships>
</file>

<file path=ppt/slides/_rels/slide159.xml.rels><?xml version="1.0" encoding="UTF-8" standalone="yes"?>
<Relationships xmlns="http://schemas.openxmlformats.org/package/2006/relationships"><Relationship Id="rId3" Type="http://schemas.openxmlformats.org/officeDocument/2006/relationships/image" Target="../media/image45.png"/><Relationship Id="rId2" Type="http://schemas.openxmlformats.org/officeDocument/2006/relationships/image" Target="../media/image5.png"/><Relationship Id="rId1" Type="http://schemas.openxmlformats.org/officeDocument/2006/relationships/slideLayout" Target="../slideLayouts/slideLayout4.xml"/></Relationships>
</file>

<file path=ppt/slides/_rels/slide160.xml.rels><?xml version="1.0" encoding="UTF-8" standalone="yes"?>
<Relationships xmlns="http://schemas.openxmlformats.org/package/2006/relationships"><Relationship Id="rId3" Type="http://schemas.openxmlformats.org/officeDocument/2006/relationships/image" Target="../media/image45.png"/><Relationship Id="rId2" Type="http://schemas.openxmlformats.org/officeDocument/2006/relationships/image" Target="../media/image5.png"/><Relationship Id="rId1" Type="http://schemas.openxmlformats.org/officeDocument/2006/relationships/slideLayout" Target="../slideLayouts/slideLayout4.xml"/></Relationships>
</file>

<file path=ppt/slides/_rels/slide161.xml.rels><?xml version="1.0" encoding="UTF-8" standalone="yes"?>
<Relationships xmlns="http://schemas.openxmlformats.org/package/2006/relationships"><Relationship Id="rId3" Type="http://schemas.openxmlformats.org/officeDocument/2006/relationships/image" Target="../media/image46.png"/><Relationship Id="rId2" Type="http://schemas.openxmlformats.org/officeDocument/2006/relationships/image" Target="../media/image5.png"/><Relationship Id="rId1" Type="http://schemas.openxmlformats.org/officeDocument/2006/relationships/slideLayout" Target="../slideLayouts/slideLayout4.xml"/></Relationships>
</file>

<file path=ppt/slides/_rels/slide162.xml.rels><?xml version="1.0" encoding="UTF-8" standalone="yes"?>
<Relationships xmlns="http://schemas.openxmlformats.org/package/2006/relationships"><Relationship Id="rId3" Type="http://schemas.openxmlformats.org/officeDocument/2006/relationships/image" Target="../media/image46.png"/><Relationship Id="rId2" Type="http://schemas.openxmlformats.org/officeDocument/2006/relationships/image" Target="../media/image5.png"/><Relationship Id="rId1" Type="http://schemas.openxmlformats.org/officeDocument/2006/relationships/slideLayout" Target="../slideLayouts/slideLayout4.xml"/></Relationships>
</file>

<file path=ppt/slides/_rels/slide163.xml.rels><?xml version="1.0" encoding="UTF-8" standalone="yes"?>
<Relationships xmlns="http://schemas.openxmlformats.org/package/2006/relationships"><Relationship Id="rId3" Type="http://schemas.openxmlformats.org/officeDocument/2006/relationships/image" Target="../media/image47.png"/><Relationship Id="rId2" Type="http://schemas.openxmlformats.org/officeDocument/2006/relationships/image" Target="../media/image5.png"/><Relationship Id="rId1" Type="http://schemas.openxmlformats.org/officeDocument/2006/relationships/slideLayout" Target="../slideLayouts/slideLayout4.xml"/></Relationships>
</file>

<file path=ppt/slides/_rels/slide164.xml.rels><?xml version="1.0" encoding="UTF-8" standalone="yes"?>
<Relationships xmlns="http://schemas.openxmlformats.org/package/2006/relationships"><Relationship Id="rId3" Type="http://schemas.openxmlformats.org/officeDocument/2006/relationships/image" Target="../media/image47.png"/><Relationship Id="rId2" Type="http://schemas.openxmlformats.org/officeDocument/2006/relationships/image" Target="../media/image5.png"/><Relationship Id="rId1" Type="http://schemas.openxmlformats.org/officeDocument/2006/relationships/slideLayout" Target="../slideLayouts/slideLayout4.xml"/></Relationships>
</file>

<file path=ppt/slides/_rels/slide165.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4.xml"/></Relationships>
</file>

<file path=ppt/slides/_rels/slide166.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4.xml"/></Relationships>
</file>

<file path=ppt/slides/_rels/slide167.xml.rels><?xml version="1.0" encoding="UTF-8" standalone="yes"?>
<Relationships xmlns="http://schemas.openxmlformats.org/package/2006/relationships"><Relationship Id="rId3" Type="http://schemas.openxmlformats.org/officeDocument/2006/relationships/image" Target="../media/image48.png"/><Relationship Id="rId2" Type="http://schemas.openxmlformats.org/officeDocument/2006/relationships/image" Target="../media/image5.png"/><Relationship Id="rId1" Type="http://schemas.openxmlformats.org/officeDocument/2006/relationships/slideLayout" Target="../slideLayouts/slideLayout4.xml"/></Relationships>
</file>

<file path=ppt/slides/_rels/slide168.xml.rels><?xml version="1.0" encoding="UTF-8" standalone="yes"?>
<Relationships xmlns="http://schemas.openxmlformats.org/package/2006/relationships"><Relationship Id="rId3" Type="http://schemas.openxmlformats.org/officeDocument/2006/relationships/image" Target="../media/image48.png"/><Relationship Id="rId2" Type="http://schemas.openxmlformats.org/officeDocument/2006/relationships/image" Target="../media/image5.png"/><Relationship Id="rId1" Type="http://schemas.openxmlformats.org/officeDocument/2006/relationships/slideLayout" Target="../slideLayouts/slideLayout4.xml"/></Relationships>
</file>

<file path=ppt/slides/_rels/slide169.xml.rels><?xml version="1.0" encoding="UTF-8" standalone="yes"?>
<Relationships xmlns="http://schemas.openxmlformats.org/package/2006/relationships"><Relationship Id="rId3" Type="http://schemas.openxmlformats.org/officeDocument/2006/relationships/image" Target="../media/image49.png"/><Relationship Id="rId2" Type="http://schemas.openxmlformats.org/officeDocument/2006/relationships/image" Target="../media/image5.png"/><Relationship Id="rId1" Type="http://schemas.openxmlformats.org/officeDocument/2006/relationships/slideLayout" Target="../slideLayouts/slideLayout4.xml"/></Relationships>
</file>

<file path=ppt/slides/_rels/slide170.xml.rels><?xml version="1.0" encoding="UTF-8" standalone="yes"?>
<Relationships xmlns="http://schemas.openxmlformats.org/package/2006/relationships"><Relationship Id="rId3" Type="http://schemas.openxmlformats.org/officeDocument/2006/relationships/image" Target="../media/image49.png"/><Relationship Id="rId2" Type="http://schemas.openxmlformats.org/officeDocument/2006/relationships/image" Target="../media/image5.png"/><Relationship Id="rId1" Type="http://schemas.openxmlformats.org/officeDocument/2006/relationships/slideLayout" Target="../slideLayouts/slideLayout4.xml"/></Relationships>
</file>

<file path=ppt/slides/_rels/slide171.xml.rels><?xml version="1.0" encoding="UTF-8" standalone="yes"?>
<Relationships xmlns="http://schemas.openxmlformats.org/package/2006/relationships"><Relationship Id="rId3" Type="http://schemas.openxmlformats.org/officeDocument/2006/relationships/image" Target="../media/image50.png"/><Relationship Id="rId2" Type="http://schemas.openxmlformats.org/officeDocument/2006/relationships/image" Target="../media/image5.png"/><Relationship Id="rId1" Type="http://schemas.openxmlformats.org/officeDocument/2006/relationships/slideLayout" Target="../slideLayouts/slideLayout4.xml"/></Relationships>
</file>

<file path=ppt/slides/_rels/slide172.xml.rels><?xml version="1.0" encoding="UTF-8" standalone="yes"?>
<Relationships xmlns="http://schemas.openxmlformats.org/package/2006/relationships"><Relationship Id="rId3" Type="http://schemas.openxmlformats.org/officeDocument/2006/relationships/image" Target="../media/image50.png"/><Relationship Id="rId2" Type="http://schemas.openxmlformats.org/officeDocument/2006/relationships/image" Target="../media/image5.png"/><Relationship Id="rId1" Type="http://schemas.openxmlformats.org/officeDocument/2006/relationships/slideLayout" Target="../slideLayouts/slideLayout4.xml"/></Relationships>
</file>

<file path=ppt/slides/_rels/slide173.xml.rels><?xml version="1.0" encoding="UTF-8" standalone="yes"?>
<Relationships xmlns="http://schemas.openxmlformats.org/package/2006/relationships"><Relationship Id="rId3" Type="http://schemas.openxmlformats.org/officeDocument/2006/relationships/image" Target="../media/image51.png"/><Relationship Id="rId2" Type="http://schemas.openxmlformats.org/officeDocument/2006/relationships/image" Target="../media/image5.png"/><Relationship Id="rId1" Type="http://schemas.openxmlformats.org/officeDocument/2006/relationships/slideLayout" Target="../slideLayouts/slideLayout4.xml"/></Relationships>
</file>

<file path=ppt/slides/_rels/slide174.xml.rels><?xml version="1.0" encoding="UTF-8" standalone="yes"?>
<Relationships xmlns="http://schemas.openxmlformats.org/package/2006/relationships"><Relationship Id="rId3" Type="http://schemas.openxmlformats.org/officeDocument/2006/relationships/image" Target="../media/image51.png"/><Relationship Id="rId2" Type="http://schemas.openxmlformats.org/officeDocument/2006/relationships/image" Target="../media/image5.png"/><Relationship Id="rId1" Type="http://schemas.openxmlformats.org/officeDocument/2006/relationships/slideLayout" Target="../slideLayouts/slideLayout4.xml"/></Relationships>
</file>

<file path=ppt/slides/_rels/slide175.xml.rels><?xml version="1.0" encoding="UTF-8" standalone="yes"?>
<Relationships xmlns="http://schemas.openxmlformats.org/package/2006/relationships"><Relationship Id="rId3" Type="http://schemas.openxmlformats.org/officeDocument/2006/relationships/image" Target="../media/image52.png"/><Relationship Id="rId2" Type="http://schemas.openxmlformats.org/officeDocument/2006/relationships/image" Target="../media/image5.png"/><Relationship Id="rId1" Type="http://schemas.openxmlformats.org/officeDocument/2006/relationships/slideLayout" Target="../slideLayouts/slideLayout4.xml"/></Relationships>
</file>

<file path=ppt/slides/_rels/slide176.xml.rels><?xml version="1.0" encoding="UTF-8" standalone="yes"?>
<Relationships xmlns="http://schemas.openxmlformats.org/package/2006/relationships"><Relationship Id="rId3" Type="http://schemas.openxmlformats.org/officeDocument/2006/relationships/image" Target="../media/image52.png"/><Relationship Id="rId2" Type="http://schemas.openxmlformats.org/officeDocument/2006/relationships/image" Target="../media/image5.png"/><Relationship Id="rId1" Type="http://schemas.openxmlformats.org/officeDocument/2006/relationships/slideLayout" Target="../slideLayouts/slideLayout4.xml"/></Relationships>
</file>

<file path=ppt/slides/_rels/slide177.xml.rels><?xml version="1.0" encoding="UTF-8" standalone="yes"?>
<Relationships xmlns="http://schemas.openxmlformats.org/package/2006/relationships"><Relationship Id="rId3" Type="http://schemas.openxmlformats.org/officeDocument/2006/relationships/image" Target="../media/image53.png"/><Relationship Id="rId2" Type="http://schemas.openxmlformats.org/officeDocument/2006/relationships/image" Target="../media/image5.png"/><Relationship Id="rId1" Type="http://schemas.openxmlformats.org/officeDocument/2006/relationships/slideLayout" Target="../slideLayouts/slideLayout4.xml"/></Relationships>
</file>

<file path=ppt/slides/_rels/slide178.xml.rels><?xml version="1.0" encoding="UTF-8" standalone="yes"?>
<Relationships xmlns="http://schemas.openxmlformats.org/package/2006/relationships"><Relationship Id="rId3" Type="http://schemas.openxmlformats.org/officeDocument/2006/relationships/image" Target="../media/image53.png"/><Relationship Id="rId2" Type="http://schemas.openxmlformats.org/officeDocument/2006/relationships/image" Target="../media/image5.png"/><Relationship Id="rId1" Type="http://schemas.openxmlformats.org/officeDocument/2006/relationships/slideLayout" Target="../slideLayouts/slideLayout4.xml"/></Relationships>
</file>

<file path=ppt/slides/_rels/slide179.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4.xml"/></Relationships>
</file>

<file path=ppt/slides/_rels/slide180.xml.rels><?xml version="1.0" encoding="UTF-8" standalone="yes"?>
<Relationships xmlns="http://schemas.openxmlformats.org/package/2006/relationships"><Relationship Id="rId3" Type="http://schemas.openxmlformats.org/officeDocument/2006/relationships/image" Target="../media/image54.png"/><Relationship Id="rId2" Type="http://schemas.openxmlformats.org/officeDocument/2006/relationships/image" Target="../media/image5.png"/><Relationship Id="rId1" Type="http://schemas.openxmlformats.org/officeDocument/2006/relationships/slideLayout" Target="../slideLayouts/slideLayout4.xml"/></Relationships>
</file>

<file path=ppt/slides/_rels/slide181.xml.rels><?xml version="1.0" encoding="UTF-8" standalone="yes"?>
<Relationships xmlns="http://schemas.openxmlformats.org/package/2006/relationships"><Relationship Id="rId3" Type="http://schemas.openxmlformats.org/officeDocument/2006/relationships/image" Target="../media/image54.png"/><Relationship Id="rId2" Type="http://schemas.openxmlformats.org/officeDocument/2006/relationships/image" Target="../media/image5.png"/><Relationship Id="rId1" Type="http://schemas.openxmlformats.org/officeDocument/2006/relationships/slideLayout" Target="../slideLayouts/slideLayout4.xml"/></Relationships>
</file>

<file path=ppt/slides/_rels/slide182.xml.rels><?xml version="1.0" encoding="UTF-8" standalone="yes"?>
<Relationships xmlns="http://schemas.openxmlformats.org/package/2006/relationships"><Relationship Id="rId3" Type="http://schemas.openxmlformats.org/officeDocument/2006/relationships/image" Target="../media/image55.png"/><Relationship Id="rId2" Type="http://schemas.openxmlformats.org/officeDocument/2006/relationships/image" Target="../media/image5.png"/><Relationship Id="rId1" Type="http://schemas.openxmlformats.org/officeDocument/2006/relationships/slideLayout" Target="../slideLayouts/slideLayout4.xml"/></Relationships>
</file>

<file path=ppt/slides/_rels/slide183.xml.rels><?xml version="1.0" encoding="UTF-8" standalone="yes"?>
<Relationships xmlns="http://schemas.openxmlformats.org/package/2006/relationships"><Relationship Id="rId3" Type="http://schemas.openxmlformats.org/officeDocument/2006/relationships/image" Target="../media/image55.png"/><Relationship Id="rId2" Type="http://schemas.openxmlformats.org/officeDocument/2006/relationships/image" Target="../media/image5.png"/><Relationship Id="rId1" Type="http://schemas.openxmlformats.org/officeDocument/2006/relationships/slideLayout" Target="../slideLayouts/slideLayout4.xml"/></Relationships>
</file>

<file path=ppt/slides/_rels/slide184.xml.rels><?xml version="1.0" encoding="UTF-8" standalone="yes"?>
<Relationships xmlns="http://schemas.openxmlformats.org/package/2006/relationships"><Relationship Id="rId3" Type="http://schemas.openxmlformats.org/officeDocument/2006/relationships/image" Target="../media/image56.png"/><Relationship Id="rId2" Type="http://schemas.openxmlformats.org/officeDocument/2006/relationships/image" Target="../media/image5.png"/><Relationship Id="rId1" Type="http://schemas.openxmlformats.org/officeDocument/2006/relationships/slideLayout" Target="../slideLayouts/slideLayout4.xml"/></Relationships>
</file>

<file path=ppt/slides/_rels/slide185.xml.rels><?xml version="1.0" encoding="UTF-8" standalone="yes"?>
<Relationships xmlns="http://schemas.openxmlformats.org/package/2006/relationships"><Relationship Id="rId3" Type="http://schemas.openxmlformats.org/officeDocument/2006/relationships/image" Target="../media/image56.png"/><Relationship Id="rId2" Type="http://schemas.openxmlformats.org/officeDocument/2006/relationships/image" Target="../media/image5.png"/><Relationship Id="rId1" Type="http://schemas.openxmlformats.org/officeDocument/2006/relationships/slideLayout" Target="../slideLayouts/slideLayout4.xml"/></Relationships>
</file>

<file path=ppt/slides/_rels/slide186.xml.rels><?xml version="1.0" encoding="UTF-8" standalone="yes"?>
<Relationships xmlns="http://schemas.openxmlformats.org/package/2006/relationships"><Relationship Id="rId3" Type="http://schemas.openxmlformats.org/officeDocument/2006/relationships/image" Target="../media/image57.png"/><Relationship Id="rId2" Type="http://schemas.openxmlformats.org/officeDocument/2006/relationships/image" Target="../media/image5.png"/><Relationship Id="rId1" Type="http://schemas.openxmlformats.org/officeDocument/2006/relationships/slideLayout" Target="../slideLayouts/slideLayout4.xml"/></Relationships>
</file>

<file path=ppt/slides/_rels/slide187.xml.rels><?xml version="1.0" encoding="UTF-8" standalone="yes"?>
<Relationships xmlns="http://schemas.openxmlformats.org/package/2006/relationships"><Relationship Id="rId3" Type="http://schemas.openxmlformats.org/officeDocument/2006/relationships/image" Target="../media/image57.png"/><Relationship Id="rId2" Type="http://schemas.openxmlformats.org/officeDocument/2006/relationships/image" Target="../media/image5.png"/><Relationship Id="rId1" Type="http://schemas.openxmlformats.org/officeDocument/2006/relationships/slideLayout" Target="../slideLayouts/slideLayout4.xml"/></Relationships>
</file>

<file path=ppt/slides/_rels/slide188.xml.rels><?xml version="1.0" encoding="UTF-8" standalone="yes"?>
<Relationships xmlns="http://schemas.openxmlformats.org/package/2006/relationships"><Relationship Id="rId3" Type="http://schemas.openxmlformats.org/officeDocument/2006/relationships/image" Target="../media/image58.png"/><Relationship Id="rId2" Type="http://schemas.openxmlformats.org/officeDocument/2006/relationships/image" Target="../media/image5.png"/><Relationship Id="rId1" Type="http://schemas.openxmlformats.org/officeDocument/2006/relationships/slideLayout" Target="../slideLayouts/slideLayout4.xml"/></Relationships>
</file>

<file path=ppt/slides/_rels/slide189.xml.rels><?xml version="1.0" encoding="UTF-8" standalone="yes"?>
<Relationships xmlns="http://schemas.openxmlformats.org/package/2006/relationships"><Relationship Id="rId3" Type="http://schemas.openxmlformats.org/officeDocument/2006/relationships/image" Target="../media/image58.png"/><Relationship Id="rId2" Type="http://schemas.openxmlformats.org/officeDocument/2006/relationships/image" Target="../media/image5.png"/><Relationship Id="rId1" Type="http://schemas.openxmlformats.org/officeDocument/2006/relationships/slideLayout" Target="../slideLayouts/slideLayout4.xml"/></Relationships>
</file>

<file path=ppt/slides/_rels/slide190.xml.rels><?xml version="1.0" encoding="UTF-8" standalone="yes"?>
<Relationships xmlns="http://schemas.openxmlformats.org/package/2006/relationships"><Relationship Id="rId3" Type="http://schemas.openxmlformats.org/officeDocument/2006/relationships/image" Target="../media/image59.png"/><Relationship Id="rId2" Type="http://schemas.openxmlformats.org/officeDocument/2006/relationships/image" Target="../media/image5.png"/><Relationship Id="rId1" Type="http://schemas.openxmlformats.org/officeDocument/2006/relationships/slideLayout" Target="../slideLayouts/slideLayout4.xml"/></Relationships>
</file>

<file path=ppt/slides/_rels/slide191.xml.rels><?xml version="1.0" encoding="UTF-8" standalone="yes"?>
<Relationships xmlns="http://schemas.openxmlformats.org/package/2006/relationships"><Relationship Id="rId3" Type="http://schemas.openxmlformats.org/officeDocument/2006/relationships/image" Target="../media/image59.png"/><Relationship Id="rId2" Type="http://schemas.openxmlformats.org/officeDocument/2006/relationships/image" Target="../media/image5.png"/><Relationship Id="rId1" Type="http://schemas.openxmlformats.org/officeDocument/2006/relationships/slideLayout" Target="../slideLayouts/slideLayout4.xml"/></Relationships>
</file>

<file path=ppt/slides/_rels/slide192.xml.rels><?xml version="1.0" encoding="UTF-8" standalone="yes"?>
<Relationships xmlns="http://schemas.openxmlformats.org/package/2006/relationships"><Relationship Id="rId3" Type="http://schemas.openxmlformats.org/officeDocument/2006/relationships/image" Target="../media/image60.png"/><Relationship Id="rId2" Type="http://schemas.openxmlformats.org/officeDocument/2006/relationships/image" Target="../media/image5.png"/><Relationship Id="rId1" Type="http://schemas.openxmlformats.org/officeDocument/2006/relationships/slideLayout" Target="../slideLayouts/slideLayout4.xml"/></Relationships>
</file>

<file path=ppt/slides/_rels/slide193.xml.rels><?xml version="1.0" encoding="UTF-8" standalone="yes"?>
<Relationships xmlns="http://schemas.openxmlformats.org/package/2006/relationships"><Relationship Id="rId3" Type="http://schemas.openxmlformats.org/officeDocument/2006/relationships/image" Target="../media/image60.png"/><Relationship Id="rId2" Type="http://schemas.openxmlformats.org/officeDocument/2006/relationships/image" Target="../media/image5.png"/><Relationship Id="rId1" Type="http://schemas.openxmlformats.org/officeDocument/2006/relationships/slideLayout" Target="../slideLayouts/slideLayout4.xml"/></Relationships>
</file>

<file path=ppt/slides/_rels/slide194.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4.xml"/></Relationships>
</file>

<file path=ppt/slides/_rels/slide195.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4.xml"/></Relationships>
</file>

<file path=ppt/slides/_rels/slide196.xml.rels><?xml version="1.0" encoding="UTF-8" standalone="yes"?>
<Relationships xmlns="http://schemas.openxmlformats.org/package/2006/relationships"><Relationship Id="rId3" Type="http://schemas.openxmlformats.org/officeDocument/2006/relationships/image" Target="../media/image61.png"/><Relationship Id="rId2" Type="http://schemas.openxmlformats.org/officeDocument/2006/relationships/image" Target="../media/image5.png"/><Relationship Id="rId1" Type="http://schemas.openxmlformats.org/officeDocument/2006/relationships/slideLayout" Target="../slideLayouts/slideLayout4.xml"/></Relationships>
</file>

<file path=ppt/slides/_rels/slide197.xml.rels><?xml version="1.0" encoding="UTF-8" standalone="yes"?>
<Relationships xmlns="http://schemas.openxmlformats.org/package/2006/relationships"><Relationship Id="rId3" Type="http://schemas.openxmlformats.org/officeDocument/2006/relationships/image" Target="../media/image61.png"/><Relationship Id="rId2" Type="http://schemas.openxmlformats.org/officeDocument/2006/relationships/image" Target="../media/image5.png"/><Relationship Id="rId1" Type="http://schemas.openxmlformats.org/officeDocument/2006/relationships/slideLayout" Target="../slideLayouts/slideLayout4.xml"/></Relationships>
</file>

<file path=ppt/slides/_rels/slide198.xml.rels><?xml version="1.0" encoding="UTF-8" standalone="yes"?>
<Relationships xmlns="http://schemas.openxmlformats.org/package/2006/relationships"><Relationship Id="rId3" Type="http://schemas.openxmlformats.org/officeDocument/2006/relationships/image" Target="../media/image62.png"/><Relationship Id="rId2" Type="http://schemas.openxmlformats.org/officeDocument/2006/relationships/image" Target="../media/image5.png"/><Relationship Id="rId1" Type="http://schemas.openxmlformats.org/officeDocument/2006/relationships/slideLayout" Target="../slideLayouts/slideLayout4.xml"/></Relationships>
</file>

<file path=ppt/slides/_rels/slide199.xml.rels><?xml version="1.0" encoding="UTF-8" standalone="yes"?>
<Relationships xmlns="http://schemas.openxmlformats.org/package/2006/relationships"><Relationship Id="rId3" Type="http://schemas.openxmlformats.org/officeDocument/2006/relationships/image" Target="../media/image63.png"/><Relationship Id="rId2" Type="http://schemas.openxmlformats.org/officeDocument/2006/relationships/image" Target="../media/image5.png"/><Relationship Id="rId1" Type="http://schemas.openxmlformats.org/officeDocument/2006/relationships/slideLayout" Target="../slideLayouts/slideLayout4.xml"/></Relationships>
</file>

<file path=ppt/slides/_rels/slide200.xml.rels><?xml version="1.0" encoding="UTF-8" standalone="yes"?>
<Relationships xmlns="http://schemas.openxmlformats.org/package/2006/relationships"><Relationship Id="rId3" Type="http://schemas.openxmlformats.org/officeDocument/2006/relationships/image" Target="../media/image62.png"/><Relationship Id="rId2" Type="http://schemas.openxmlformats.org/officeDocument/2006/relationships/image" Target="../media/image5.png"/><Relationship Id="rId1" Type="http://schemas.openxmlformats.org/officeDocument/2006/relationships/slideLayout" Target="../slideLayouts/slideLayout4.xml"/></Relationships>
</file>

<file path=ppt/slides/_rels/slide201.xml.rels><?xml version="1.0" encoding="UTF-8" standalone="yes"?>
<Relationships xmlns="http://schemas.openxmlformats.org/package/2006/relationships"><Relationship Id="rId3" Type="http://schemas.openxmlformats.org/officeDocument/2006/relationships/image" Target="../media/image64.png"/><Relationship Id="rId2" Type="http://schemas.openxmlformats.org/officeDocument/2006/relationships/image" Target="../media/image5.png"/><Relationship Id="rId1" Type="http://schemas.openxmlformats.org/officeDocument/2006/relationships/slideLayout" Target="../slideLayouts/slideLayout4.xml"/></Relationships>
</file>

<file path=ppt/slides/_rels/slide202.xml.rels><?xml version="1.0" encoding="UTF-8" standalone="yes"?>
<Relationships xmlns="http://schemas.openxmlformats.org/package/2006/relationships"><Relationship Id="rId3" Type="http://schemas.openxmlformats.org/officeDocument/2006/relationships/image" Target="../media/image64.png"/><Relationship Id="rId2" Type="http://schemas.openxmlformats.org/officeDocument/2006/relationships/image" Target="../media/image5.png"/><Relationship Id="rId1" Type="http://schemas.openxmlformats.org/officeDocument/2006/relationships/slideLayout" Target="../slideLayouts/slideLayout4.xml"/></Relationships>
</file>

<file path=ppt/slides/_rels/slide203.xml.rels><?xml version="1.0" encoding="UTF-8" standalone="yes"?>
<Relationships xmlns="http://schemas.openxmlformats.org/package/2006/relationships"><Relationship Id="rId3" Type="http://schemas.openxmlformats.org/officeDocument/2006/relationships/image" Target="../media/image65.png"/><Relationship Id="rId2" Type="http://schemas.openxmlformats.org/officeDocument/2006/relationships/image" Target="../media/image5.png"/><Relationship Id="rId1" Type="http://schemas.openxmlformats.org/officeDocument/2006/relationships/slideLayout" Target="../slideLayouts/slideLayout4.xml"/></Relationships>
</file>

<file path=ppt/slides/_rels/slide204.xml.rels><?xml version="1.0" encoding="UTF-8" standalone="yes"?>
<Relationships xmlns="http://schemas.openxmlformats.org/package/2006/relationships"><Relationship Id="rId3" Type="http://schemas.openxmlformats.org/officeDocument/2006/relationships/image" Target="../media/image66.png"/><Relationship Id="rId2" Type="http://schemas.openxmlformats.org/officeDocument/2006/relationships/image" Target="../media/image5.png"/><Relationship Id="rId1" Type="http://schemas.openxmlformats.org/officeDocument/2006/relationships/slideLayout" Target="../slideLayouts/slideLayout4.xml"/></Relationships>
</file>

<file path=ppt/slides/_rels/slide205.xml.rels><?xml version="1.0" encoding="UTF-8" standalone="yes"?>
<Relationships xmlns="http://schemas.openxmlformats.org/package/2006/relationships"><Relationship Id="rId3" Type="http://schemas.openxmlformats.org/officeDocument/2006/relationships/image" Target="../media/image66.png"/><Relationship Id="rId2" Type="http://schemas.openxmlformats.org/officeDocument/2006/relationships/image" Target="../media/image5.png"/><Relationship Id="rId1" Type="http://schemas.openxmlformats.org/officeDocument/2006/relationships/slideLayout" Target="../slideLayouts/slideLayout4.xml"/></Relationships>
</file>

<file path=ppt/slides/_rels/slide206.xml.rels><?xml version="1.0" encoding="UTF-8" standalone="yes"?>
<Relationships xmlns="http://schemas.openxmlformats.org/package/2006/relationships"><Relationship Id="rId3" Type="http://schemas.openxmlformats.org/officeDocument/2006/relationships/image" Target="../media/image67.png"/><Relationship Id="rId2" Type="http://schemas.openxmlformats.org/officeDocument/2006/relationships/image" Target="../media/image5.png"/><Relationship Id="rId1" Type="http://schemas.openxmlformats.org/officeDocument/2006/relationships/slideLayout" Target="../slideLayouts/slideLayout4.xml"/></Relationships>
</file>

<file path=ppt/slides/_rels/slide207.xml.rels><?xml version="1.0" encoding="UTF-8" standalone="yes"?>
<Relationships xmlns="http://schemas.openxmlformats.org/package/2006/relationships"><Relationship Id="rId3" Type="http://schemas.openxmlformats.org/officeDocument/2006/relationships/image" Target="../media/image67.png"/><Relationship Id="rId2" Type="http://schemas.openxmlformats.org/officeDocument/2006/relationships/image" Target="../media/image5.png"/><Relationship Id="rId1" Type="http://schemas.openxmlformats.org/officeDocument/2006/relationships/slideLayout" Target="../slideLayouts/slideLayout4.xml"/></Relationships>
</file>

<file path=ppt/slides/_rels/slide208.xml.rels><?xml version="1.0" encoding="UTF-8" standalone="yes"?>
<Relationships xmlns="http://schemas.openxmlformats.org/package/2006/relationships"><Relationship Id="rId3" Type="http://schemas.openxmlformats.org/officeDocument/2006/relationships/image" Target="../media/image68.png"/><Relationship Id="rId2" Type="http://schemas.openxmlformats.org/officeDocument/2006/relationships/image" Target="../media/image5.png"/><Relationship Id="rId1" Type="http://schemas.openxmlformats.org/officeDocument/2006/relationships/slideLayout" Target="../slideLayouts/slideLayout4.xml"/></Relationships>
</file>

<file path=ppt/slides/_rels/slide209.xml.rels><?xml version="1.0" encoding="UTF-8" standalone="yes"?>
<Relationships xmlns="http://schemas.openxmlformats.org/package/2006/relationships"><Relationship Id="rId3" Type="http://schemas.openxmlformats.org/officeDocument/2006/relationships/image" Target="../media/image68.png"/><Relationship Id="rId2" Type="http://schemas.openxmlformats.org/officeDocument/2006/relationships/image" Target="../media/image5.png"/><Relationship Id="rId1" Type="http://schemas.openxmlformats.org/officeDocument/2006/relationships/slideLayout" Target="../slideLayouts/slideLayout4.xml"/></Relationships>
</file>

<file path=ppt/slides/_rels/slide210.xml.rels><?xml version="1.0" encoding="UTF-8" standalone="yes"?>
<Relationships xmlns="http://schemas.openxmlformats.org/package/2006/relationships"><Relationship Id="rId3" Type="http://schemas.openxmlformats.org/officeDocument/2006/relationships/image" Target="../media/image69.png"/><Relationship Id="rId2" Type="http://schemas.openxmlformats.org/officeDocument/2006/relationships/image" Target="../media/image5.png"/><Relationship Id="rId1" Type="http://schemas.openxmlformats.org/officeDocument/2006/relationships/slideLayout" Target="../slideLayouts/slideLayout4.xml"/></Relationships>
</file>

<file path=ppt/slides/_rels/slide211.xml.rels><?xml version="1.0" encoding="UTF-8" standalone="yes"?>
<Relationships xmlns="http://schemas.openxmlformats.org/package/2006/relationships"><Relationship Id="rId3" Type="http://schemas.openxmlformats.org/officeDocument/2006/relationships/image" Target="../media/image70.png"/><Relationship Id="rId2" Type="http://schemas.openxmlformats.org/officeDocument/2006/relationships/image" Target="../media/image5.png"/><Relationship Id="rId1" Type="http://schemas.openxmlformats.org/officeDocument/2006/relationships/slideLayout" Target="../slideLayouts/slideLayout4.xml"/></Relationships>
</file>

<file path=ppt/slides/_rels/slide212.xml.rels><?xml version="1.0" encoding="UTF-8" standalone="yes"?>
<Relationships xmlns="http://schemas.openxmlformats.org/package/2006/relationships"><Relationship Id="rId3" Type="http://schemas.openxmlformats.org/officeDocument/2006/relationships/image" Target="../media/image71.png"/><Relationship Id="rId2" Type="http://schemas.openxmlformats.org/officeDocument/2006/relationships/image" Target="../media/image5.png"/><Relationship Id="rId1" Type="http://schemas.openxmlformats.org/officeDocument/2006/relationships/slideLayout" Target="../slideLayouts/slideLayout4.xml"/></Relationships>
</file>

<file path=ppt/slides/_rels/slide213.xml.rels><?xml version="1.0" encoding="UTF-8" standalone="yes"?>
<Relationships xmlns="http://schemas.openxmlformats.org/package/2006/relationships"><Relationship Id="rId3" Type="http://schemas.openxmlformats.org/officeDocument/2006/relationships/image" Target="../media/image71.png"/><Relationship Id="rId2" Type="http://schemas.openxmlformats.org/officeDocument/2006/relationships/image" Target="../media/image5.png"/><Relationship Id="rId1" Type="http://schemas.openxmlformats.org/officeDocument/2006/relationships/slideLayout" Target="../slideLayouts/slideLayout4.xml"/></Relationships>
</file>

<file path=ppt/slides/_rels/slide214.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4.xml"/></Relationships>
</file>

<file path=ppt/slides/_rels/slide215.xml.rels><?xml version="1.0" encoding="UTF-8" standalone="yes"?>
<Relationships xmlns="http://schemas.openxmlformats.org/package/2006/relationships"><Relationship Id="rId3" Type="http://schemas.openxmlformats.org/officeDocument/2006/relationships/image" Target="../media/image72.png"/><Relationship Id="rId2" Type="http://schemas.openxmlformats.org/officeDocument/2006/relationships/image" Target="../media/image5.png"/><Relationship Id="rId1" Type="http://schemas.openxmlformats.org/officeDocument/2006/relationships/slideLayout" Target="../slideLayouts/slideLayout4.xml"/></Relationships>
</file>

<file path=ppt/slides/_rels/slide216.xml.rels><?xml version="1.0" encoding="UTF-8" standalone="yes"?>
<Relationships xmlns="http://schemas.openxmlformats.org/package/2006/relationships"><Relationship Id="rId3" Type="http://schemas.openxmlformats.org/officeDocument/2006/relationships/image" Target="../media/image72.png"/><Relationship Id="rId2" Type="http://schemas.openxmlformats.org/officeDocument/2006/relationships/image" Target="../media/image5.png"/><Relationship Id="rId1" Type="http://schemas.openxmlformats.org/officeDocument/2006/relationships/slideLayout" Target="../slideLayouts/slideLayout4.xml"/></Relationships>
</file>

<file path=ppt/slides/_rels/slide217.xml.rels><?xml version="1.0" encoding="UTF-8" standalone="yes"?>
<Relationships xmlns="http://schemas.openxmlformats.org/package/2006/relationships"><Relationship Id="rId3" Type="http://schemas.openxmlformats.org/officeDocument/2006/relationships/image" Target="../media/image73.png"/><Relationship Id="rId2" Type="http://schemas.openxmlformats.org/officeDocument/2006/relationships/image" Target="../media/image5.png"/><Relationship Id="rId1" Type="http://schemas.openxmlformats.org/officeDocument/2006/relationships/slideLayout" Target="../slideLayouts/slideLayout4.xml"/></Relationships>
</file>

<file path=ppt/slides/_rels/slide218.xml.rels><?xml version="1.0" encoding="UTF-8" standalone="yes"?>
<Relationships xmlns="http://schemas.openxmlformats.org/package/2006/relationships"><Relationship Id="rId3" Type="http://schemas.openxmlformats.org/officeDocument/2006/relationships/image" Target="../media/image73.png"/><Relationship Id="rId2" Type="http://schemas.openxmlformats.org/officeDocument/2006/relationships/image" Target="../media/image5.png"/><Relationship Id="rId1" Type="http://schemas.openxmlformats.org/officeDocument/2006/relationships/slideLayout" Target="../slideLayouts/slideLayout4.xml"/></Relationships>
</file>

<file path=ppt/slides/_rels/slide219.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4.xml"/></Relationships>
</file>

<file path=ppt/slides/_rels/slide220.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221.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222.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223.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224.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225.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226.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227.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228.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229.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230.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231.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232.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233.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234.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235.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236.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237.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238.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239.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240.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241.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242.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243.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244.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245.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246.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247.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248.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249.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ctrTitle"/>
          </p:nvPr>
        </p:nvSpPr>
        <p:spPr>
          <a:xfrm>
            <a:off x="970209" y="2924034"/>
            <a:ext cx="9144000" cy="953036"/>
          </a:xfrm>
        </p:spPr>
        <p:txBody>
          <a:bodyPr/>
          <a:lstStyle/>
          <a:p>
            <a:pPr algn="l"/>
            <a:br>
              <a:rPr lang="de-DE" dirty="0"/>
            </a:br>
            <a:r>
              <a:rPr lang="de-DE" dirty="0"/>
              <a:t>C-Trainer Ausbildung</a:t>
            </a:r>
          </a:p>
        </p:txBody>
      </p:sp>
      <p:sp>
        <p:nvSpPr>
          <p:cNvPr id="3" name="Untertitel 2"/>
          <p:cNvSpPr>
            <a:spLocks noGrp="1"/>
          </p:cNvSpPr>
          <p:nvPr>
            <p:ph type="subTitle" idx="1"/>
          </p:nvPr>
        </p:nvSpPr>
        <p:spPr>
          <a:xfrm>
            <a:off x="1569076" y="4726545"/>
            <a:ext cx="9144000" cy="1655762"/>
          </a:xfrm>
        </p:spPr>
        <p:txBody>
          <a:bodyPr/>
          <a:lstStyle/>
          <a:p>
            <a:pPr algn="l"/>
            <a:r>
              <a:rPr lang="de-DE" dirty="0"/>
              <a:t>Landesschachverband Mecklenburg-Vorpommern e.V.</a:t>
            </a:r>
          </a:p>
          <a:p>
            <a:pPr algn="l"/>
            <a:endParaRPr lang="de-DE" dirty="0"/>
          </a:p>
          <a:p>
            <a:pPr algn="l"/>
            <a:r>
              <a:rPr lang="de-DE" dirty="0"/>
              <a:t>Referent: Niklas Rickmann</a:t>
            </a:r>
          </a:p>
        </p:txBody>
      </p:sp>
      <p:pic>
        <p:nvPicPr>
          <p:cNvPr id="4" name="Grafik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9993735" y="2666876"/>
            <a:ext cx="1438683" cy="1467352"/>
          </a:xfrm>
          <a:prstGeom prst="rect">
            <a:avLst/>
          </a:prstGeom>
        </p:spPr>
      </p:pic>
    </p:spTree>
    <p:extLst>
      <p:ext uri="{BB962C8B-B14F-4D97-AF65-F5344CB8AC3E}">
        <p14:creationId xmlns:p14="http://schemas.microsoft.com/office/powerpoint/2010/main" val="264976504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el 3"/>
          <p:cNvSpPr>
            <a:spLocks noGrp="1"/>
          </p:cNvSpPr>
          <p:nvPr>
            <p:ph type="title"/>
          </p:nvPr>
        </p:nvSpPr>
        <p:spPr/>
        <p:txBody>
          <a:bodyPr>
            <a:normAutofit/>
          </a:bodyPr>
          <a:lstStyle/>
          <a:p>
            <a:r>
              <a:rPr lang="de-DE" sz="4400" b="1" dirty="0"/>
              <a:t>Lehrgangsplan</a:t>
            </a:r>
          </a:p>
        </p:txBody>
      </p:sp>
      <p:sp>
        <p:nvSpPr>
          <p:cNvPr id="5" name="Inhaltsplatzhalter 4"/>
          <p:cNvSpPr>
            <a:spLocks noGrp="1"/>
          </p:cNvSpPr>
          <p:nvPr>
            <p:ph idx="1"/>
          </p:nvPr>
        </p:nvSpPr>
        <p:spPr/>
        <p:txBody>
          <a:bodyPr>
            <a:normAutofit/>
          </a:bodyPr>
          <a:lstStyle/>
          <a:p>
            <a:pPr marL="0" indent="0">
              <a:buNone/>
            </a:pPr>
            <a:r>
              <a:rPr lang="de-DE" b="1" i="1" dirty="0"/>
              <a:t>Modul I – Sportorganisation – 15 LE</a:t>
            </a:r>
            <a:endParaRPr lang="de-DE" dirty="0"/>
          </a:p>
          <a:p>
            <a:pPr lvl="0"/>
            <a:r>
              <a:rPr lang="de-DE" dirty="0"/>
              <a:t>Sportorganisation allgemein (DOSB, Landessportbund, Kreis- und Stadtsportbünde) und im Schachsport (FIDE, ECU, DSB, LSV M-V, Vereine) </a:t>
            </a:r>
          </a:p>
          <a:p>
            <a:pPr lvl="0"/>
            <a:r>
              <a:rPr lang="de-DE"/>
              <a:t>Versicherungs- </a:t>
            </a:r>
            <a:r>
              <a:rPr lang="de-DE" dirty="0"/>
              <a:t>und Rechtsfragen (Aufsichtspflicht, Steuern, Haftung, etc.)</a:t>
            </a:r>
          </a:p>
          <a:p>
            <a:pPr lvl="0">
              <a:buFont typeface="Symbol" panose="05050102010706020507" pitchFamily="18" charset="2"/>
              <a:buChar char="Þ"/>
            </a:pPr>
            <a:r>
              <a:rPr lang="de-DE" dirty="0"/>
              <a:t>Modul I wird digital durch den LSV M-V angeboten. </a:t>
            </a:r>
          </a:p>
          <a:p>
            <a:pPr lvl="0">
              <a:buFont typeface="Symbol" panose="05050102010706020507" pitchFamily="18" charset="2"/>
              <a:buChar char="Þ"/>
            </a:pPr>
            <a:r>
              <a:rPr lang="de-DE" dirty="0"/>
              <a:t>Wahlweise kann das Modul I auch durch Sportbünde, DSB, DSJ oder andere Mitgliedsorganisationen des DSB ausgelagert werden.</a:t>
            </a:r>
          </a:p>
          <a:p>
            <a:pPr lvl="0">
              <a:buFont typeface="Symbol" panose="05050102010706020507" pitchFamily="18" charset="2"/>
              <a:buChar char="Þ"/>
            </a:pPr>
            <a:endParaRPr lang="de-DE" dirty="0"/>
          </a:p>
        </p:txBody>
      </p:sp>
      <p:pic>
        <p:nvPicPr>
          <p:cNvPr id="6" name="Grafik 5"/>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0775594" y="656624"/>
            <a:ext cx="1249251" cy="1274145"/>
          </a:xfrm>
          <a:prstGeom prst="rect">
            <a:avLst/>
          </a:prstGeom>
        </p:spPr>
      </p:pic>
    </p:spTree>
    <p:extLst>
      <p:ext uri="{BB962C8B-B14F-4D97-AF65-F5344CB8AC3E}">
        <p14:creationId xmlns:p14="http://schemas.microsoft.com/office/powerpoint/2010/main" val="424738806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normAutofit/>
          </a:bodyPr>
          <a:lstStyle/>
          <a:p>
            <a:r>
              <a:rPr lang="de-DE" sz="4400" b="1" dirty="0"/>
              <a:t>Lehrgangsplan</a:t>
            </a:r>
          </a:p>
        </p:txBody>
      </p:sp>
      <p:sp>
        <p:nvSpPr>
          <p:cNvPr id="3" name="Inhaltsplatzhalter 2"/>
          <p:cNvSpPr>
            <a:spLocks noGrp="1"/>
          </p:cNvSpPr>
          <p:nvPr>
            <p:ph idx="1"/>
          </p:nvPr>
        </p:nvSpPr>
        <p:spPr/>
        <p:txBody>
          <a:bodyPr>
            <a:normAutofit lnSpcReduction="10000"/>
          </a:bodyPr>
          <a:lstStyle/>
          <a:p>
            <a:pPr marL="0" indent="0">
              <a:buNone/>
            </a:pPr>
            <a:r>
              <a:rPr lang="de-DE" b="1" i="1" dirty="0"/>
              <a:t>Modul II – Sportwissenschaftlicher Teil – 15 LE</a:t>
            </a:r>
            <a:endParaRPr lang="de-DE" dirty="0"/>
          </a:p>
          <a:p>
            <a:pPr lvl="0"/>
            <a:r>
              <a:rPr lang="de-DE" dirty="0"/>
              <a:t>Trainingslehre im Kindes- und Jugendalter Trainingslehre im Erwachsenenalter </a:t>
            </a:r>
          </a:p>
          <a:p>
            <a:pPr lvl="0"/>
            <a:r>
              <a:rPr lang="de-DE" dirty="0"/>
              <a:t>Sportmedizin, Sportbiologie (Physiologie)</a:t>
            </a:r>
          </a:p>
          <a:p>
            <a:pPr lvl="0"/>
            <a:r>
              <a:rPr lang="de-DE" dirty="0"/>
              <a:t>Sportpädagogik, Sportsoziologie und Sozialkompetenz des Trainers</a:t>
            </a:r>
          </a:p>
          <a:p>
            <a:pPr lvl="0"/>
            <a:r>
              <a:rPr lang="de-DE" dirty="0"/>
              <a:t>Sport und Gesundheit, Ausgleichssport, Fairplay, Antidoping </a:t>
            </a:r>
          </a:p>
          <a:p>
            <a:pPr lvl="0">
              <a:buFont typeface="Symbol" panose="05050102010706020507" pitchFamily="18" charset="2"/>
              <a:buChar char="Þ"/>
            </a:pPr>
            <a:r>
              <a:rPr lang="de-DE" dirty="0"/>
              <a:t>Modul II wird digital durch den LSV M-V angeboten.</a:t>
            </a:r>
          </a:p>
          <a:p>
            <a:pPr lvl="0">
              <a:buFont typeface="Symbol" panose="05050102010706020507" pitchFamily="18" charset="2"/>
              <a:buChar char="Þ"/>
            </a:pPr>
            <a:r>
              <a:rPr lang="de-DE" dirty="0"/>
              <a:t>Wahlweise kann das Modul II auch durch Sportbünde, DSB, DSJ oder andere Mitgliedsorganisationen des DSB ausgelagert werden.</a:t>
            </a:r>
          </a:p>
          <a:p>
            <a:pPr marL="0" indent="0">
              <a:buNone/>
            </a:pPr>
            <a:endParaRPr lang="de-DE" dirty="0"/>
          </a:p>
        </p:txBody>
      </p:sp>
      <p:pic>
        <p:nvPicPr>
          <p:cNvPr id="4" name="Grafik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0775594" y="656624"/>
            <a:ext cx="1249251" cy="1274145"/>
          </a:xfrm>
          <a:prstGeom prst="rect">
            <a:avLst/>
          </a:prstGeom>
        </p:spPr>
      </p:pic>
    </p:spTree>
    <p:extLst>
      <p:ext uri="{BB962C8B-B14F-4D97-AF65-F5344CB8AC3E}">
        <p14:creationId xmlns:p14="http://schemas.microsoft.com/office/powerpoint/2010/main" val="286075516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normAutofit/>
          </a:bodyPr>
          <a:lstStyle/>
          <a:p>
            <a:r>
              <a:rPr lang="de-DE" sz="4400" b="1" dirty="0"/>
              <a:t>Lehrgangsplan</a:t>
            </a:r>
          </a:p>
        </p:txBody>
      </p:sp>
      <p:sp>
        <p:nvSpPr>
          <p:cNvPr id="3" name="Inhaltsplatzhalter 2"/>
          <p:cNvSpPr>
            <a:spLocks noGrp="1"/>
          </p:cNvSpPr>
          <p:nvPr>
            <p:ph idx="1"/>
          </p:nvPr>
        </p:nvSpPr>
        <p:spPr>
          <a:xfrm>
            <a:off x="680321" y="2336872"/>
            <a:ext cx="10939460" cy="4072553"/>
          </a:xfrm>
        </p:spPr>
        <p:txBody>
          <a:bodyPr>
            <a:normAutofit fontScale="92500" lnSpcReduction="10000"/>
          </a:bodyPr>
          <a:lstStyle/>
          <a:p>
            <a:pPr marL="0" indent="0">
              <a:buNone/>
            </a:pPr>
            <a:r>
              <a:rPr lang="de-DE" b="1" i="1" dirty="0"/>
              <a:t>Modul III – Allgemeine Didaktik und Pädagogik – 15 LE</a:t>
            </a:r>
            <a:endParaRPr lang="de-DE" sz="2000" dirty="0"/>
          </a:p>
          <a:p>
            <a:pPr lvl="1"/>
            <a:r>
              <a:rPr lang="de-DE" dirty="0"/>
              <a:t>Zielgruppenanalyse, spezifischer Umgang mit besonderen Zielgruppen </a:t>
            </a:r>
            <a:endParaRPr lang="de-DE" sz="1800" dirty="0"/>
          </a:p>
          <a:p>
            <a:pPr lvl="1"/>
            <a:r>
              <a:rPr lang="de-DE" dirty="0"/>
              <a:t>Unterrichtsformen (frontal-, Gruppen-, Individual-, Partnerunterricht, etc.) </a:t>
            </a:r>
          </a:p>
          <a:p>
            <a:pPr lvl="1"/>
            <a:r>
              <a:rPr lang="de-DE" dirty="0"/>
              <a:t>Unterrichtsanalyse, Unterrichtsbeobachtung</a:t>
            </a:r>
          </a:p>
          <a:p>
            <a:pPr lvl="1"/>
            <a:r>
              <a:rPr lang="de-DE" dirty="0"/>
              <a:t>Reflexion des Unterrichts (Selbstevaluation) </a:t>
            </a:r>
          </a:p>
          <a:p>
            <a:pPr lvl="1"/>
            <a:r>
              <a:rPr lang="de-DE" dirty="0"/>
              <a:t>Ergebniskontrolle </a:t>
            </a:r>
          </a:p>
          <a:p>
            <a:pPr lvl="1"/>
            <a:r>
              <a:rPr lang="de-DE" dirty="0"/>
              <a:t>Planung von Unterricht </a:t>
            </a:r>
          </a:p>
          <a:p>
            <a:pPr lvl="1"/>
            <a:r>
              <a:rPr lang="de-DE" dirty="0"/>
              <a:t>Gruppendynamische Prozesse, Umgang mit Konflikten </a:t>
            </a:r>
          </a:p>
          <a:p>
            <a:pPr lvl="1"/>
            <a:r>
              <a:rPr lang="de-DE" dirty="0"/>
              <a:t>Methodenkompetenz </a:t>
            </a:r>
          </a:p>
          <a:p>
            <a:pPr lvl="1"/>
            <a:r>
              <a:rPr lang="de-DE" dirty="0"/>
              <a:t>Kommunikation im Lehr- und Lernprozess, Fragetechniken, usw.</a:t>
            </a:r>
          </a:p>
          <a:p>
            <a:pPr lvl="1"/>
            <a:r>
              <a:rPr lang="de-DE" dirty="0"/>
              <a:t>Lehr- und Lernverständnis (Lehrer- und Trainerrolle)</a:t>
            </a:r>
          </a:p>
          <a:p>
            <a:pPr lvl="1"/>
            <a:r>
              <a:rPr lang="de-DE" dirty="0"/>
              <a:t>Lernpsychologie </a:t>
            </a:r>
          </a:p>
          <a:p>
            <a:pPr lvl="0">
              <a:buFont typeface="Symbol" panose="05050102010706020507" pitchFamily="18" charset="2"/>
              <a:buChar char="Þ"/>
            </a:pPr>
            <a:r>
              <a:rPr lang="de-DE" dirty="0"/>
              <a:t>Modul III wird in Präsenz durch den LSV M-V angeboten</a:t>
            </a:r>
          </a:p>
        </p:txBody>
      </p:sp>
      <p:pic>
        <p:nvPicPr>
          <p:cNvPr id="4" name="Grafik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0775594" y="656624"/>
            <a:ext cx="1249251" cy="1274145"/>
          </a:xfrm>
          <a:prstGeom prst="rect">
            <a:avLst/>
          </a:prstGeom>
        </p:spPr>
      </p:pic>
    </p:spTree>
    <p:extLst>
      <p:ext uri="{BB962C8B-B14F-4D97-AF65-F5344CB8AC3E}">
        <p14:creationId xmlns:p14="http://schemas.microsoft.com/office/powerpoint/2010/main" val="298708554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normAutofit/>
          </a:bodyPr>
          <a:lstStyle/>
          <a:p>
            <a:r>
              <a:rPr lang="de-DE" sz="4400" b="1" dirty="0"/>
              <a:t>Lehrgangsplan</a:t>
            </a:r>
          </a:p>
        </p:txBody>
      </p:sp>
      <p:sp>
        <p:nvSpPr>
          <p:cNvPr id="3" name="Inhaltsplatzhalter 2"/>
          <p:cNvSpPr>
            <a:spLocks noGrp="1"/>
          </p:cNvSpPr>
          <p:nvPr>
            <p:ph idx="1"/>
          </p:nvPr>
        </p:nvSpPr>
        <p:spPr>
          <a:xfrm>
            <a:off x="680321" y="2336873"/>
            <a:ext cx="10508139" cy="4081180"/>
          </a:xfrm>
        </p:spPr>
        <p:txBody>
          <a:bodyPr>
            <a:normAutofit fontScale="85000" lnSpcReduction="10000"/>
          </a:bodyPr>
          <a:lstStyle/>
          <a:p>
            <a:pPr marL="0" indent="0">
              <a:buNone/>
            </a:pPr>
            <a:r>
              <a:rPr lang="de-DE" b="1" i="1" dirty="0"/>
              <a:t>Modul IV – Spezielle Didaktik und </a:t>
            </a:r>
            <a:r>
              <a:rPr lang="de-DE" b="1" i="1" dirty="0" err="1"/>
              <a:t>SafeSport</a:t>
            </a:r>
            <a:r>
              <a:rPr lang="de-DE" b="1" i="1" dirty="0"/>
              <a:t> – 16 LE</a:t>
            </a:r>
            <a:endParaRPr lang="de-DE" sz="2000" dirty="0"/>
          </a:p>
          <a:p>
            <a:pPr lvl="0"/>
            <a:r>
              <a:rPr lang="de-DE" dirty="0"/>
              <a:t>Rahmentrainingsplan, Rahmenrichtlinien für die Trainerausbildung </a:t>
            </a:r>
            <a:endParaRPr lang="de-DE" sz="2000" dirty="0"/>
          </a:p>
          <a:p>
            <a:pPr lvl="0"/>
            <a:r>
              <a:rPr lang="de-DE" dirty="0"/>
              <a:t>Hilfsmittel (Literatur, Notebook, </a:t>
            </a:r>
            <a:r>
              <a:rPr lang="de-DE" dirty="0" err="1"/>
              <a:t>Beamer</a:t>
            </a:r>
            <a:r>
              <a:rPr lang="de-DE" dirty="0"/>
              <a:t>, </a:t>
            </a:r>
            <a:r>
              <a:rPr lang="de-DE" dirty="0" err="1"/>
              <a:t>e-Learning</a:t>
            </a:r>
            <a:r>
              <a:rPr lang="de-DE" dirty="0"/>
              <a:t>, Arbeitsblatt, Arbeitsheft, Schachserver) </a:t>
            </a:r>
            <a:endParaRPr lang="de-DE" sz="2000" dirty="0"/>
          </a:p>
          <a:p>
            <a:r>
              <a:rPr lang="de-DE" dirty="0"/>
              <a:t>Analyse des IST – und SOLL – Zustandes der Zielgruppe</a:t>
            </a:r>
            <a:endParaRPr lang="de-DE" sz="2200" dirty="0"/>
          </a:p>
          <a:p>
            <a:r>
              <a:rPr lang="de-DE" dirty="0"/>
              <a:t>Trainingsziele (spezielle Fragen der Trainingslehre im Kinder-, Jugend- und Erwachsenenalter </a:t>
            </a:r>
            <a:endParaRPr lang="de-DE" sz="2200" dirty="0"/>
          </a:p>
          <a:p>
            <a:pPr lvl="0"/>
            <a:r>
              <a:rPr lang="de-DE" dirty="0"/>
              <a:t>Wettkampfziele, Wettkampfbetreuung, Vor- und Nachbereitung, Individueller Trainingsplan </a:t>
            </a:r>
            <a:endParaRPr lang="de-DE" sz="2000" dirty="0"/>
          </a:p>
          <a:p>
            <a:pPr lvl="0"/>
            <a:r>
              <a:rPr lang="de-DE" dirty="0"/>
              <a:t>Basiswissen </a:t>
            </a:r>
            <a:r>
              <a:rPr lang="de-DE" dirty="0" err="1"/>
              <a:t>SafeSport</a:t>
            </a:r>
            <a:r>
              <a:rPr lang="de-DE" dirty="0"/>
              <a:t> (4 LE)</a:t>
            </a:r>
            <a:endParaRPr lang="de-DE" sz="2000" dirty="0"/>
          </a:p>
          <a:p>
            <a:pPr lvl="0"/>
            <a:r>
              <a:rPr lang="de-DE" dirty="0"/>
              <a:t>Zu den Ausbildungsinhalten werden bei diesem Modul Lehrversuche durchgeführt.</a:t>
            </a:r>
            <a:endParaRPr lang="de-DE" sz="2000" dirty="0"/>
          </a:p>
          <a:p>
            <a:pPr lvl="0">
              <a:buFont typeface="Symbol" panose="05050102010706020507" pitchFamily="18" charset="2"/>
              <a:buChar char="Þ"/>
            </a:pPr>
            <a:r>
              <a:rPr lang="de-DE" dirty="0"/>
              <a:t>Modul IV wird in Präsenz durch den LSV M-V angeboten.</a:t>
            </a:r>
            <a:endParaRPr lang="de-DE" sz="2000" dirty="0"/>
          </a:p>
        </p:txBody>
      </p:sp>
      <p:pic>
        <p:nvPicPr>
          <p:cNvPr id="4" name="Grafik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0775594" y="656624"/>
            <a:ext cx="1249251" cy="1274145"/>
          </a:xfrm>
          <a:prstGeom prst="rect">
            <a:avLst/>
          </a:prstGeom>
        </p:spPr>
      </p:pic>
    </p:spTree>
    <p:extLst>
      <p:ext uri="{BB962C8B-B14F-4D97-AF65-F5344CB8AC3E}">
        <p14:creationId xmlns:p14="http://schemas.microsoft.com/office/powerpoint/2010/main" val="192357750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normAutofit/>
          </a:bodyPr>
          <a:lstStyle/>
          <a:p>
            <a:r>
              <a:rPr lang="de-DE" sz="4400" b="1" dirty="0"/>
              <a:t>Lehrgangsplan</a:t>
            </a:r>
          </a:p>
        </p:txBody>
      </p:sp>
      <p:sp>
        <p:nvSpPr>
          <p:cNvPr id="3" name="Inhaltsplatzhalter 2"/>
          <p:cNvSpPr>
            <a:spLocks noGrp="1"/>
          </p:cNvSpPr>
          <p:nvPr>
            <p:ph idx="1"/>
          </p:nvPr>
        </p:nvSpPr>
        <p:spPr/>
        <p:txBody>
          <a:bodyPr>
            <a:normAutofit lnSpcReduction="10000"/>
          </a:bodyPr>
          <a:lstStyle/>
          <a:p>
            <a:pPr marL="0" indent="0">
              <a:buNone/>
            </a:pPr>
            <a:r>
              <a:rPr lang="de-DE" b="1" i="1" dirty="0"/>
              <a:t>Modul V – Spezielle Methodik – 16 LE</a:t>
            </a:r>
            <a:endParaRPr lang="de-DE" dirty="0"/>
          </a:p>
          <a:p>
            <a:pPr lvl="0"/>
            <a:r>
              <a:rPr lang="de-DE" dirty="0"/>
              <a:t>Phasen des Spiels:</a:t>
            </a:r>
            <a:r>
              <a:rPr lang="de-DE" b="1" dirty="0"/>
              <a:t> </a:t>
            </a:r>
            <a:r>
              <a:rPr lang="de-DE" dirty="0"/>
              <a:t>Eröffnung, Mittelspiel, Endspiel </a:t>
            </a:r>
          </a:p>
          <a:p>
            <a:pPr lvl="0"/>
            <a:r>
              <a:rPr lang="de-DE" dirty="0"/>
              <a:t>Plan und Strategie:</a:t>
            </a:r>
            <a:r>
              <a:rPr lang="de-DE" b="1" dirty="0"/>
              <a:t> </a:t>
            </a:r>
            <a:r>
              <a:rPr lang="de-DE" dirty="0"/>
              <a:t>Planfindung, Angriff und Verteidigung </a:t>
            </a:r>
          </a:p>
          <a:p>
            <a:pPr lvl="0"/>
            <a:r>
              <a:rPr lang="de-DE" dirty="0"/>
              <a:t>Schachpsychologie:</a:t>
            </a:r>
            <a:r>
              <a:rPr lang="de-DE" b="1" dirty="0"/>
              <a:t> </a:t>
            </a:r>
            <a:r>
              <a:rPr lang="de-DE" dirty="0"/>
              <a:t>Motivieren! Einstellen und Vorbereiten auf den Gegner (z. B. Eröffnungen) </a:t>
            </a:r>
          </a:p>
          <a:p>
            <a:pPr lvl="0"/>
            <a:r>
              <a:rPr lang="de-DE" dirty="0"/>
              <a:t>Selbständiges Lernen: Autodidaktik, Arbeit mit Datenbanken etc. </a:t>
            </a:r>
          </a:p>
          <a:p>
            <a:pPr lvl="0"/>
            <a:r>
              <a:rPr lang="de-DE" dirty="0"/>
              <a:t>Zu den Ausbildungsinhalten werden bei diesem Modul Lehrversuche durchgeführt.</a:t>
            </a:r>
          </a:p>
          <a:p>
            <a:pPr lvl="0">
              <a:buFont typeface="Symbol" panose="05050102010706020507" pitchFamily="18" charset="2"/>
              <a:buChar char="Þ"/>
            </a:pPr>
            <a:r>
              <a:rPr lang="de-DE" dirty="0"/>
              <a:t>Modul V wird in Präsenz durch den LSV M-V angeboten.</a:t>
            </a:r>
          </a:p>
        </p:txBody>
      </p:sp>
      <p:pic>
        <p:nvPicPr>
          <p:cNvPr id="4" name="Grafik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0775594" y="656624"/>
            <a:ext cx="1249251" cy="1274145"/>
          </a:xfrm>
          <a:prstGeom prst="rect">
            <a:avLst/>
          </a:prstGeom>
        </p:spPr>
      </p:pic>
    </p:spTree>
    <p:extLst>
      <p:ext uri="{BB962C8B-B14F-4D97-AF65-F5344CB8AC3E}">
        <p14:creationId xmlns:p14="http://schemas.microsoft.com/office/powerpoint/2010/main" val="133667537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A1142848-F0CA-A1B4-5FB2-1AE35CE26ED9}"/>
              </a:ext>
            </a:extLst>
          </p:cNvPr>
          <p:cNvSpPr>
            <a:spLocks noGrp="1"/>
          </p:cNvSpPr>
          <p:nvPr>
            <p:ph type="title"/>
          </p:nvPr>
        </p:nvSpPr>
        <p:spPr/>
        <p:txBody>
          <a:bodyPr>
            <a:normAutofit/>
          </a:bodyPr>
          <a:lstStyle/>
          <a:p>
            <a:r>
              <a:rPr lang="de-DE" sz="4400" b="1" dirty="0"/>
              <a:t>Lehrgangsplan</a:t>
            </a:r>
          </a:p>
        </p:txBody>
      </p:sp>
      <p:sp>
        <p:nvSpPr>
          <p:cNvPr id="3" name="Inhaltsplatzhalter 2">
            <a:extLst>
              <a:ext uri="{FF2B5EF4-FFF2-40B4-BE49-F238E27FC236}">
                <a16:creationId xmlns:a16="http://schemas.microsoft.com/office/drawing/2014/main" id="{FF471223-5A01-1CEE-2C1F-BB44B36557A8}"/>
              </a:ext>
            </a:extLst>
          </p:cNvPr>
          <p:cNvSpPr>
            <a:spLocks noGrp="1"/>
          </p:cNvSpPr>
          <p:nvPr>
            <p:ph idx="1"/>
          </p:nvPr>
        </p:nvSpPr>
        <p:spPr>
          <a:xfrm>
            <a:off x="680321" y="2336872"/>
            <a:ext cx="10870449" cy="3864504"/>
          </a:xfrm>
        </p:spPr>
        <p:txBody>
          <a:bodyPr>
            <a:normAutofit fontScale="85000" lnSpcReduction="20000"/>
          </a:bodyPr>
          <a:lstStyle/>
          <a:p>
            <a:pPr marL="0" indent="0">
              <a:buNone/>
            </a:pPr>
            <a:r>
              <a:rPr lang="de-DE" b="1" i="1" dirty="0"/>
              <a:t>Modul VI –Spezielle Qualifikation – 13 LE</a:t>
            </a:r>
            <a:endParaRPr lang="de-DE" dirty="0"/>
          </a:p>
          <a:p>
            <a:r>
              <a:rPr lang="de-DE" dirty="0"/>
              <a:t>Zur speziellen Qualifikation nehmen die Teilnehmenden an einem der folgenden Ausbildungsangebote ihrer Wahl mit Nachweis teil: </a:t>
            </a:r>
          </a:p>
          <a:p>
            <a:pPr lvl="0"/>
            <a:r>
              <a:rPr lang="de-DE" dirty="0"/>
              <a:t>Regelkunde – eine Ausbildung zum Regionalen oder Nationalen Schiedsrichter </a:t>
            </a:r>
          </a:p>
          <a:p>
            <a:pPr lvl="0"/>
            <a:r>
              <a:rPr lang="de-DE" dirty="0"/>
              <a:t>Ausbildungsangebote der Sportbünde, des DSB oder seiner Mitgliedsorganisationen mit mindestens 13 LE</a:t>
            </a:r>
          </a:p>
          <a:p>
            <a:pPr lvl="0"/>
            <a:r>
              <a:rPr lang="de-DE" dirty="0"/>
              <a:t>Kinderschachpatent der DSJ</a:t>
            </a:r>
          </a:p>
          <a:p>
            <a:pPr lvl="0"/>
            <a:r>
              <a:rPr lang="de-DE" dirty="0"/>
              <a:t>Schulschachpatentlehrgang der Deutschen Schulschachstiftung</a:t>
            </a:r>
          </a:p>
          <a:p>
            <a:pPr lvl="0"/>
            <a:r>
              <a:rPr lang="de-DE" dirty="0"/>
              <a:t>Mädchenschachpatent der DSJ</a:t>
            </a:r>
          </a:p>
          <a:p>
            <a:pPr lvl="0"/>
            <a:r>
              <a:rPr lang="de-DE" dirty="0"/>
              <a:t>Mädchenbetreuerinnenausbildung der DSJ</a:t>
            </a:r>
          </a:p>
          <a:p>
            <a:pPr>
              <a:buFont typeface="Symbol" panose="05050102010706020507" pitchFamily="18" charset="2"/>
              <a:buChar char="Þ"/>
            </a:pPr>
            <a:r>
              <a:rPr lang="de-DE" dirty="0"/>
              <a:t>Die erfolgreiche Teilnahme muss innerhalb der zwei Jahre vor dem Jahr der C-Trainerausbildung oder ein Jahr danach absolviert sein.</a:t>
            </a:r>
          </a:p>
          <a:p>
            <a:pPr>
              <a:buFont typeface="Symbol" panose="05050102010706020507" pitchFamily="18" charset="2"/>
              <a:buChar char="Þ"/>
            </a:pPr>
            <a:endParaRPr lang="de-DE" dirty="0"/>
          </a:p>
          <a:p>
            <a:endParaRPr lang="de-DE" dirty="0"/>
          </a:p>
        </p:txBody>
      </p:sp>
      <p:pic>
        <p:nvPicPr>
          <p:cNvPr id="4" name="Grafik 3">
            <a:extLst>
              <a:ext uri="{FF2B5EF4-FFF2-40B4-BE49-F238E27FC236}">
                <a16:creationId xmlns:a16="http://schemas.microsoft.com/office/drawing/2014/main" id="{CC80C3BC-9108-8561-DD13-2F9FA3304B5E}"/>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0775594" y="656624"/>
            <a:ext cx="1249251" cy="1274145"/>
          </a:xfrm>
          <a:prstGeom prst="rect">
            <a:avLst/>
          </a:prstGeom>
        </p:spPr>
      </p:pic>
    </p:spTree>
    <p:extLst>
      <p:ext uri="{BB962C8B-B14F-4D97-AF65-F5344CB8AC3E}">
        <p14:creationId xmlns:p14="http://schemas.microsoft.com/office/powerpoint/2010/main" val="287815121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normAutofit/>
          </a:bodyPr>
          <a:lstStyle/>
          <a:p>
            <a:r>
              <a:rPr lang="de-DE" sz="4400" b="1" dirty="0"/>
              <a:t>Lehrgangsplan</a:t>
            </a:r>
          </a:p>
        </p:txBody>
      </p:sp>
      <p:sp>
        <p:nvSpPr>
          <p:cNvPr id="3" name="Inhaltsplatzhalter 2"/>
          <p:cNvSpPr>
            <a:spLocks noGrp="1"/>
          </p:cNvSpPr>
          <p:nvPr>
            <p:ph idx="1"/>
          </p:nvPr>
        </p:nvSpPr>
        <p:spPr/>
        <p:txBody>
          <a:bodyPr/>
          <a:lstStyle/>
          <a:p>
            <a:pPr marL="0" indent="0">
              <a:buNone/>
            </a:pPr>
            <a:r>
              <a:rPr lang="de-DE" b="1" i="1" dirty="0"/>
              <a:t>Modul VII – Lernerfolgskontrolle – 15 LE</a:t>
            </a:r>
            <a:endParaRPr lang="de-DE" sz="2000" dirty="0"/>
          </a:p>
          <a:p>
            <a:pPr lvl="1"/>
            <a:endParaRPr lang="de-DE" dirty="0"/>
          </a:p>
          <a:p>
            <a:pPr lvl="1"/>
            <a:r>
              <a:rPr lang="de-DE" dirty="0"/>
              <a:t>Lehrprobe mindestens 20 Minuten</a:t>
            </a:r>
          </a:p>
          <a:p>
            <a:pPr lvl="1"/>
            <a:endParaRPr lang="de-DE" sz="1800" dirty="0"/>
          </a:p>
          <a:p>
            <a:pPr lvl="1"/>
            <a:r>
              <a:rPr lang="de-DE" dirty="0"/>
              <a:t>Lehrgespräch zu einem ausgewählten Thema</a:t>
            </a:r>
          </a:p>
          <a:p>
            <a:pPr lvl="1"/>
            <a:endParaRPr lang="de-DE" sz="1800" dirty="0"/>
          </a:p>
          <a:p>
            <a:pPr lvl="1"/>
            <a:r>
              <a:rPr lang="de-DE" dirty="0"/>
              <a:t>schriftliche Prüfung 120 Minuten </a:t>
            </a:r>
          </a:p>
          <a:p>
            <a:pPr lvl="1"/>
            <a:endParaRPr lang="de-DE" sz="1800" dirty="0"/>
          </a:p>
          <a:p>
            <a:pPr lvl="0">
              <a:buFont typeface="Symbol" panose="05050102010706020507" pitchFamily="18" charset="2"/>
              <a:buChar char="Þ"/>
            </a:pPr>
            <a:r>
              <a:rPr lang="de-DE" dirty="0"/>
              <a:t>Modul V wird in Präsenz durch den LSV M-V angeboten.</a:t>
            </a:r>
          </a:p>
          <a:p>
            <a:pPr lvl="0">
              <a:buFont typeface="Symbol" panose="05050102010706020507" pitchFamily="18" charset="2"/>
              <a:buChar char="Þ"/>
            </a:pPr>
            <a:endParaRPr lang="de-DE" sz="2000" dirty="0"/>
          </a:p>
        </p:txBody>
      </p:sp>
      <p:pic>
        <p:nvPicPr>
          <p:cNvPr id="4" name="Grafik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0775594" y="656624"/>
            <a:ext cx="1249251" cy="1274145"/>
          </a:xfrm>
          <a:prstGeom prst="rect">
            <a:avLst/>
          </a:prstGeom>
        </p:spPr>
      </p:pic>
    </p:spTree>
    <p:extLst>
      <p:ext uri="{BB962C8B-B14F-4D97-AF65-F5344CB8AC3E}">
        <p14:creationId xmlns:p14="http://schemas.microsoft.com/office/powerpoint/2010/main" val="122462398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noAutofit/>
          </a:bodyPr>
          <a:lstStyle/>
          <a:p>
            <a:r>
              <a:rPr lang="de-DE" sz="4400" b="1" dirty="0"/>
              <a:t>Zeitplanung an den Präsenzwochenenden</a:t>
            </a:r>
          </a:p>
        </p:txBody>
      </p:sp>
      <p:sp>
        <p:nvSpPr>
          <p:cNvPr id="8" name="Inhaltsplatzhalter 7"/>
          <p:cNvSpPr>
            <a:spLocks noGrp="1"/>
          </p:cNvSpPr>
          <p:nvPr>
            <p:ph sz="half" idx="2"/>
          </p:nvPr>
        </p:nvSpPr>
        <p:spPr>
          <a:xfrm>
            <a:off x="680322" y="2097954"/>
            <a:ext cx="4698355" cy="3838233"/>
          </a:xfrm>
        </p:spPr>
        <p:txBody>
          <a:bodyPr>
            <a:normAutofit fontScale="92500" lnSpcReduction="20000"/>
          </a:bodyPr>
          <a:lstStyle/>
          <a:p>
            <a:pPr marL="0" indent="0">
              <a:buNone/>
            </a:pPr>
            <a:r>
              <a:rPr lang="de-DE" b="1" i="1" dirty="0"/>
              <a:t>Samstag</a:t>
            </a:r>
          </a:p>
          <a:p>
            <a:pPr marL="0" indent="0">
              <a:buNone/>
            </a:pPr>
            <a:r>
              <a:rPr lang="de-DE" dirty="0"/>
              <a:t>10:00 – 11:30 Uhr 1. und 2. Stunde</a:t>
            </a:r>
          </a:p>
          <a:p>
            <a:pPr marL="0" indent="0">
              <a:buNone/>
            </a:pPr>
            <a:r>
              <a:rPr lang="de-DE" dirty="0"/>
              <a:t>11:30 – 12:30 Uhr Mittagspause</a:t>
            </a:r>
          </a:p>
          <a:p>
            <a:pPr marL="0" indent="0">
              <a:buNone/>
            </a:pPr>
            <a:r>
              <a:rPr lang="de-DE" dirty="0"/>
              <a:t>12:30 – 14:00 Uhr 3. und 4. Stunde</a:t>
            </a:r>
          </a:p>
          <a:p>
            <a:pPr marL="0" indent="0">
              <a:buNone/>
            </a:pPr>
            <a:r>
              <a:rPr lang="de-DE" dirty="0"/>
              <a:t>14:00 – 14:15 Uhr Pause</a:t>
            </a:r>
          </a:p>
          <a:p>
            <a:pPr marL="0" indent="0">
              <a:buNone/>
            </a:pPr>
            <a:r>
              <a:rPr lang="de-DE" dirty="0"/>
              <a:t>14:15 – 15:45 Uhr 5. und 6. Stunde</a:t>
            </a:r>
          </a:p>
          <a:p>
            <a:pPr marL="0" indent="0">
              <a:buNone/>
            </a:pPr>
            <a:r>
              <a:rPr lang="de-DE" dirty="0"/>
              <a:t>15:45 – 16:00 Uhr Pause</a:t>
            </a:r>
          </a:p>
          <a:p>
            <a:pPr marL="0" indent="0">
              <a:buNone/>
            </a:pPr>
            <a:r>
              <a:rPr lang="de-DE" dirty="0"/>
              <a:t>16:00 – 17:30 Uhr 7. und 8. Stunde</a:t>
            </a:r>
          </a:p>
          <a:p>
            <a:pPr marL="0" indent="0">
              <a:buNone/>
            </a:pPr>
            <a:r>
              <a:rPr lang="de-DE" dirty="0"/>
              <a:t>17:30 – 18:00 Uhr Abendessen</a:t>
            </a:r>
          </a:p>
          <a:p>
            <a:pPr marL="0" indent="0">
              <a:buNone/>
            </a:pPr>
            <a:r>
              <a:rPr lang="de-DE" dirty="0"/>
              <a:t>18:00 – 19:30 Uhr 9. und 10. Stunde</a:t>
            </a:r>
          </a:p>
        </p:txBody>
      </p:sp>
      <p:sp>
        <p:nvSpPr>
          <p:cNvPr id="10" name="Inhaltsplatzhalter 9"/>
          <p:cNvSpPr>
            <a:spLocks noGrp="1"/>
          </p:cNvSpPr>
          <p:nvPr>
            <p:ph sz="quarter" idx="4"/>
          </p:nvPr>
        </p:nvSpPr>
        <p:spPr>
          <a:xfrm>
            <a:off x="5594123" y="2097954"/>
            <a:ext cx="5085379" cy="4130318"/>
          </a:xfrm>
        </p:spPr>
        <p:txBody>
          <a:bodyPr>
            <a:normAutofit fontScale="92500" lnSpcReduction="20000"/>
          </a:bodyPr>
          <a:lstStyle/>
          <a:p>
            <a:pPr marL="0" indent="0">
              <a:buNone/>
            </a:pPr>
            <a:r>
              <a:rPr lang="de-DE" b="1" i="1" dirty="0"/>
              <a:t>Sonntag</a:t>
            </a:r>
          </a:p>
          <a:p>
            <a:pPr marL="0" indent="0">
              <a:buNone/>
            </a:pPr>
            <a:r>
              <a:rPr lang="de-DE" dirty="0"/>
              <a:t>09:00 – 09:45 Uhr 11. Stunde</a:t>
            </a:r>
          </a:p>
          <a:p>
            <a:pPr marL="0" indent="0">
              <a:buNone/>
            </a:pPr>
            <a:r>
              <a:rPr lang="de-DE" dirty="0"/>
              <a:t>09:45 – 10:30 Uhr 12. Stunde</a:t>
            </a:r>
          </a:p>
          <a:p>
            <a:pPr marL="0" indent="0">
              <a:buNone/>
            </a:pPr>
            <a:r>
              <a:rPr lang="de-DE" dirty="0"/>
              <a:t>10:30 – 10:45 Uhr Pause</a:t>
            </a:r>
          </a:p>
          <a:p>
            <a:pPr marL="0" indent="0">
              <a:buNone/>
            </a:pPr>
            <a:r>
              <a:rPr lang="de-DE" dirty="0"/>
              <a:t>10:45 – 11:30 Uhr 13. Stunde</a:t>
            </a:r>
          </a:p>
          <a:p>
            <a:pPr marL="0" indent="0">
              <a:buNone/>
            </a:pPr>
            <a:r>
              <a:rPr lang="de-DE" dirty="0"/>
              <a:t>11:30 – 12:15 Uhr 14. Stunde</a:t>
            </a:r>
          </a:p>
          <a:p>
            <a:pPr marL="0" indent="0">
              <a:buNone/>
            </a:pPr>
            <a:r>
              <a:rPr lang="de-DE" dirty="0"/>
              <a:t>12:15 – 13:00 Uhr Mittagspause</a:t>
            </a:r>
          </a:p>
          <a:p>
            <a:pPr marL="0" indent="0">
              <a:buNone/>
            </a:pPr>
            <a:r>
              <a:rPr lang="de-DE" dirty="0"/>
              <a:t>13:00 – 13:45 Uhr 15. Stunde</a:t>
            </a:r>
          </a:p>
          <a:p>
            <a:pPr marL="0" indent="0">
              <a:buNone/>
            </a:pPr>
            <a:r>
              <a:rPr lang="de-DE" dirty="0"/>
              <a:t>13:45 – 14:30 Uhr ggf. 16. Stunde</a:t>
            </a:r>
          </a:p>
          <a:p>
            <a:pPr marL="0" indent="0">
              <a:buNone/>
            </a:pPr>
            <a:endParaRPr lang="de-DE" dirty="0"/>
          </a:p>
          <a:p>
            <a:pPr>
              <a:buFont typeface="Symbol" panose="05050102010706020507" pitchFamily="18" charset="2"/>
              <a:buChar char="Þ"/>
            </a:pPr>
            <a:r>
              <a:rPr lang="de-DE" dirty="0"/>
              <a:t>Änderungen vorbehalten!</a:t>
            </a:r>
          </a:p>
          <a:p>
            <a:endParaRPr lang="de-DE" dirty="0"/>
          </a:p>
        </p:txBody>
      </p:sp>
      <p:pic>
        <p:nvPicPr>
          <p:cNvPr id="4" name="Grafik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0775594" y="656624"/>
            <a:ext cx="1249251" cy="1274145"/>
          </a:xfrm>
          <a:prstGeom prst="rect">
            <a:avLst/>
          </a:prstGeom>
        </p:spPr>
      </p:pic>
    </p:spTree>
    <p:extLst>
      <p:ext uri="{BB962C8B-B14F-4D97-AF65-F5344CB8AC3E}">
        <p14:creationId xmlns:p14="http://schemas.microsoft.com/office/powerpoint/2010/main" val="193317732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normAutofit/>
          </a:bodyPr>
          <a:lstStyle/>
          <a:p>
            <a:r>
              <a:rPr lang="de-DE" sz="4400" b="1" dirty="0"/>
              <a:t>Der Weg zum Lizenzerwerb Teil I</a:t>
            </a:r>
          </a:p>
        </p:txBody>
      </p:sp>
      <p:sp>
        <p:nvSpPr>
          <p:cNvPr id="3" name="Inhaltsplatzhalter 2"/>
          <p:cNvSpPr>
            <a:spLocks noGrp="1"/>
          </p:cNvSpPr>
          <p:nvPr>
            <p:ph idx="1"/>
          </p:nvPr>
        </p:nvSpPr>
        <p:spPr/>
        <p:txBody>
          <a:bodyPr>
            <a:normAutofit/>
          </a:bodyPr>
          <a:lstStyle/>
          <a:p>
            <a:pPr lvl="0"/>
            <a:r>
              <a:rPr lang="de-DE" dirty="0"/>
              <a:t>Anerkennung der Ausbildungsordnung des LSV M-V, der Rahmenrichtlinien des DSB sowie der Sanktionsmöglichkeiten des DSB und des LSV M-V bei Zuwiderhandlungen.</a:t>
            </a:r>
          </a:p>
          <a:p>
            <a:pPr lvl="0"/>
            <a:endParaRPr lang="de-DE" dirty="0"/>
          </a:p>
          <a:p>
            <a:pPr lvl="0"/>
            <a:r>
              <a:rPr lang="de-DE" dirty="0"/>
              <a:t>Nachweis über Erste-Hilfe-Kurs, der nicht älter als 2 Jahre ist.</a:t>
            </a:r>
          </a:p>
          <a:p>
            <a:pPr lvl="0"/>
            <a:endParaRPr lang="de-DE" dirty="0"/>
          </a:p>
          <a:p>
            <a:pPr lvl="0"/>
            <a:r>
              <a:rPr lang="de-DE" dirty="0"/>
              <a:t>Unterschriebener Ehrenkodex</a:t>
            </a:r>
          </a:p>
        </p:txBody>
      </p:sp>
      <p:pic>
        <p:nvPicPr>
          <p:cNvPr id="4" name="Grafik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0775594" y="656624"/>
            <a:ext cx="1249251" cy="1274145"/>
          </a:xfrm>
          <a:prstGeom prst="rect">
            <a:avLst/>
          </a:prstGeom>
        </p:spPr>
      </p:pic>
    </p:spTree>
    <p:extLst>
      <p:ext uri="{BB962C8B-B14F-4D97-AF65-F5344CB8AC3E}">
        <p14:creationId xmlns:p14="http://schemas.microsoft.com/office/powerpoint/2010/main" val="230007908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normAutofit/>
          </a:bodyPr>
          <a:lstStyle/>
          <a:p>
            <a:r>
              <a:rPr lang="de-DE" sz="4400" b="1" dirty="0"/>
              <a:t>Der Weg zum Lizenzerwerb Teil I</a:t>
            </a:r>
          </a:p>
        </p:txBody>
      </p:sp>
      <p:sp>
        <p:nvSpPr>
          <p:cNvPr id="3" name="Inhaltsplatzhalter 2"/>
          <p:cNvSpPr>
            <a:spLocks noGrp="1"/>
          </p:cNvSpPr>
          <p:nvPr>
            <p:ph idx="1"/>
          </p:nvPr>
        </p:nvSpPr>
        <p:spPr/>
        <p:txBody>
          <a:bodyPr/>
          <a:lstStyle/>
          <a:p>
            <a:r>
              <a:rPr lang="de-DE" dirty="0"/>
              <a:t>Teilnahme an den Modulen der C-Trainerausbildung des Landesschachverbandes Mecklenburg-Vorpommern</a:t>
            </a:r>
          </a:p>
          <a:p>
            <a:r>
              <a:rPr lang="de-DE" dirty="0"/>
              <a:t>Erarbeitung einer Hausarbeit</a:t>
            </a:r>
          </a:p>
          <a:p>
            <a:r>
              <a:rPr lang="de-DE" dirty="0"/>
              <a:t>Erarbeitung einer 20-minütigen Lehrprobe mit Präsentation</a:t>
            </a:r>
          </a:p>
          <a:p>
            <a:r>
              <a:rPr lang="de-DE" dirty="0"/>
              <a:t>schriftliche Prüfung (120 Minuten), 60% der Fragen müssen zum Bestehen richtig beantwortet werden</a:t>
            </a:r>
          </a:p>
          <a:p>
            <a:r>
              <a:rPr lang="de-DE" dirty="0"/>
              <a:t>mündliches Prüfungsgespräch (20 Minuten)</a:t>
            </a:r>
          </a:p>
          <a:p>
            <a:endParaRPr lang="de-DE" dirty="0"/>
          </a:p>
        </p:txBody>
      </p:sp>
      <p:pic>
        <p:nvPicPr>
          <p:cNvPr id="4" name="Grafik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0775594" y="656624"/>
            <a:ext cx="1249251" cy="1274145"/>
          </a:xfrm>
          <a:prstGeom prst="rect">
            <a:avLst/>
          </a:prstGeom>
        </p:spPr>
      </p:pic>
    </p:spTree>
    <p:extLst>
      <p:ext uri="{BB962C8B-B14F-4D97-AF65-F5344CB8AC3E}">
        <p14:creationId xmlns:p14="http://schemas.microsoft.com/office/powerpoint/2010/main" val="55860577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noAutofit/>
          </a:bodyPr>
          <a:lstStyle/>
          <a:p>
            <a:r>
              <a:rPr lang="de-DE" sz="4400" b="1" dirty="0"/>
              <a:t>Regeln – was wünscht sich der Referent</a:t>
            </a:r>
          </a:p>
        </p:txBody>
      </p:sp>
      <p:sp>
        <p:nvSpPr>
          <p:cNvPr id="3" name="Inhaltsplatzhalter 2"/>
          <p:cNvSpPr>
            <a:spLocks noGrp="1"/>
          </p:cNvSpPr>
          <p:nvPr>
            <p:ph idx="1"/>
          </p:nvPr>
        </p:nvSpPr>
        <p:spPr/>
        <p:txBody>
          <a:bodyPr>
            <a:normAutofit lnSpcReduction="10000"/>
          </a:bodyPr>
          <a:lstStyle/>
          <a:p>
            <a:r>
              <a:rPr lang="de-DE" dirty="0"/>
              <a:t>aktive Mitarbeit</a:t>
            </a:r>
          </a:p>
          <a:p>
            <a:r>
              <a:rPr lang="de-DE" dirty="0"/>
              <a:t>Vor- und Nachbereitungen selbständig angehen</a:t>
            </a:r>
          </a:p>
          <a:p>
            <a:r>
              <a:rPr lang="de-DE" dirty="0"/>
              <a:t>Fragen jederzeit zulässig und erwünscht</a:t>
            </a:r>
          </a:p>
          <a:p>
            <a:r>
              <a:rPr lang="de-DE" dirty="0"/>
              <a:t>Handy und andere elektronische Geräte ausschalten</a:t>
            </a:r>
          </a:p>
          <a:p>
            <a:r>
              <a:rPr lang="de-DE" dirty="0"/>
              <a:t>fairer Umgang miteinander</a:t>
            </a:r>
          </a:p>
          <a:p>
            <a:r>
              <a:rPr lang="de-DE" dirty="0"/>
              <a:t>Feedback auch untereinander geben</a:t>
            </a:r>
          </a:p>
          <a:p>
            <a:r>
              <a:rPr lang="de-DE" dirty="0"/>
              <a:t>Pünktlichkeit</a:t>
            </a:r>
          </a:p>
          <a:p>
            <a:r>
              <a:rPr lang="de-DE" dirty="0"/>
              <a:t>gemeinsam den Erfolg schaffen!</a:t>
            </a:r>
          </a:p>
        </p:txBody>
      </p:sp>
      <p:pic>
        <p:nvPicPr>
          <p:cNvPr id="4" name="Grafik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0775594" y="656624"/>
            <a:ext cx="1249251" cy="1274145"/>
          </a:xfrm>
          <a:prstGeom prst="rect">
            <a:avLst/>
          </a:prstGeom>
        </p:spPr>
      </p:pic>
    </p:spTree>
    <p:extLst>
      <p:ext uri="{BB962C8B-B14F-4D97-AF65-F5344CB8AC3E}">
        <p14:creationId xmlns:p14="http://schemas.microsoft.com/office/powerpoint/2010/main" val="57599510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normAutofit fontScale="90000"/>
          </a:bodyPr>
          <a:lstStyle/>
          <a:p>
            <a:r>
              <a:rPr lang="de-DE" sz="4400" b="1" dirty="0"/>
              <a:t>Erwartungen – was wünschen Sie sich?</a:t>
            </a:r>
            <a:r>
              <a:rPr lang="de-DE" dirty="0"/>
              <a:t>	</a:t>
            </a:r>
          </a:p>
        </p:txBody>
      </p:sp>
      <p:sp>
        <p:nvSpPr>
          <p:cNvPr id="3" name="Inhaltsplatzhalter 2"/>
          <p:cNvSpPr>
            <a:spLocks noGrp="1"/>
          </p:cNvSpPr>
          <p:nvPr>
            <p:ph idx="1"/>
          </p:nvPr>
        </p:nvSpPr>
        <p:spPr/>
        <p:txBody>
          <a:bodyPr/>
          <a:lstStyle/>
          <a:p>
            <a:r>
              <a:rPr lang="de-DE" dirty="0"/>
              <a:t>Wer sind Sie?</a:t>
            </a:r>
          </a:p>
          <a:p>
            <a:r>
              <a:rPr lang="de-DE" dirty="0"/>
              <a:t>Woher kommen Sie?</a:t>
            </a:r>
          </a:p>
          <a:p>
            <a:r>
              <a:rPr lang="de-DE" dirty="0"/>
              <a:t>Seit wann sind Sie mit dem Schachsport verbunden?</a:t>
            </a:r>
          </a:p>
          <a:p>
            <a:r>
              <a:rPr lang="de-DE" dirty="0"/>
              <a:t>Welche Erfahrungen als Trainer oder Übungsleiter haben Sie?</a:t>
            </a:r>
          </a:p>
          <a:p>
            <a:r>
              <a:rPr lang="de-DE" dirty="0"/>
              <a:t>Welche Qualifikationen im Trainer/Übungsleiterbereich haben Sie?</a:t>
            </a:r>
          </a:p>
          <a:p>
            <a:r>
              <a:rPr lang="de-DE" dirty="0"/>
              <a:t>Welche Themen interessieren Sie im Rahmen Ihrer Ausbildung?</a:t>
            </a:r>
          </a:p>
          <a:p>
            <a:r>
              <a:rPr lang="de-DE" dirty="0"/>
              <a:t>Welche Befürchtungen haben Sie?</a:t>
            </a:r>
          </a:p>
          <a:p>
            <a:endParaRPr lang="de-DE" dirty="0"/>
          </a:p>
          <a:p>
            <a:endParaRPr lang="de-DE" dirty="0"/>
          </a:p>
        </p:txBody>
      </p:sp>
      <p:pic>
        <p:nvPicPr>
          <p:cNvPr id="4" name="Grafik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0775594" y="656624"/>
            <a:ext cx="1249251" cy="1274145"/>
          </a:xfrm>
          <a:prstGeom prst="rect">
            <a:avLst/>
          </a:prstGeom>
        </p:spPr>
      </p:pic>
    </p:spTree>
    <p:extLst>
      <p:ext uri="{BB962C8B-B14F-4D97-AF65-F5344CB8AC3E}">
        <p14:creationId xmlns:p14="http://schemas.microsoft.com/office/powerpoint/2010/main" val="210612367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normAutofit/>
          </a:bodyPr>
          <a:lstStyle/>
          <a:p>
            <a:r>
              <a:rPr lang="de-DE" sz="4400" b="1" dirty="0"/>
              <a:t>Modul I – überfachlicher Teil</a:t>
            </a:r>
          </a:p>
        </p:txBody>
      </p:sp>
      <p:sp>
        <p:nvSpPr>
          <p:cNvPr id="3" name="Inhaltsplatzhalter 2"/>
          <p:cNvSpPr>
            <a:spLocks noGrp="1"/>
          </p:cNvSpPr>
          <p:nvPr>
            <p:ph idx="1"/>
          </p:nvPr>
        </p:nvSpPr>
        <p:spPr/>
        <p:txBody>
          <a:bodyPr/>
          <a:lstStyle/>
          <a:p>
            <a:pPr marL="0" indent="0">
              <a:buNone/>
            </a:pPr>
            <a:r>
              <a:rPr lang="de-DE" b="1" i="1" dirty="0"/>
              <a:t>15 Lehreinheiten</a:t>
            </a:r>
            <a:endParaRPr lang="de-DE" dirty="0"/>
          </a:p>
          <a:p>
            <a:pPr lvl="0"/>
            <a:r>
              <a:rPr lang="de-DE" dirty="0"/>
              <a:t>Sportorganisation allgemein (DOSB, Landessportbund, Kreis- und Stadtsportbünde) </a:t>
            </a:r>
          </a:p>
          <a:p>
            <a:pPr lvl="0"/>
            <a:r>
              <a:rPr lang="de-DE" dirty="0"/>
              <a:t>Sportorganisation Schachsport (FIDE, ECU, DSB, LSV M-V, Vereine) </a:t>
            </a:r>
          </a:p>
          <a:p>
            <a:pPr lvl="0"/>
            <a:r>
              <a:rPr lang="de-DE" dirty="0"/>
              <a:t>Versicherungs- und Rechtsfragen (Aufsichtspflicht, Steuern, Haftung, etc.)</a:t>
            </a:r>
          </a:p>
        </p:txBody>
      </p:sp>
      <p:pic>
        <p:nvPicPr>
          <p:cNvPr id="4" name="Grafik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0775594" y="656624"/>
            <a:ext cx="1249251" cy="1274145"/>
          </a:xfrm>
          <a:prstGeom prst="rect">
            <a:avLst/>
          </a:prstGeom>
        </p:spPr>
      </p:pic>
    </p:spTree>
    <p:extLst>
      <p:ext uri="{BB962C8B-B14F-4D97-AF65-F5344CB8AC3E}">
        <p14:creationId xmlns:p14="http://schemas.microsoft.com/office/powerpoint/2010/main" val="82783405"/>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normAutofit/>
          </a:bodyPr>
          <a:lstStyle/>
          <a:p>
            <a:r>
              <a:rPr lang="de-DE" sz="4400" b="1" dirty="0"/>
              <a:t>Schach ist Sport</a:t>
            </a:r>
          </a:p>
        </p:txBody>
      </p:sp>
      <p:sp>
        <p:nvSpPr>
          <p:cNvPr id="3" name="Inhaltsplatzhalter 2"/>
          <p:cNvSpPr>
            <a:spLocks noGrp="1"/>
          </p:cNvSpPr>
          <p:nvPr>
            <p:ph sz="half" idx="1"/>
          </p:nvPr>
        </p:nvSpPr>
        <p:spPr>
          <a:xfrm>
            <a:off x="680320" y="2034862"/>
            <a:ext cx="4698358" cy="4468969"/>
          </a:xfrm>
        </p:spPr>
        <p:txBody>
          <a:bodyPr>
            <a:normAutofit fontScale="47500" lnSpcReduction="20000"/>
          </a:bodyPr>
          <a:lstStyle/>
          <a:p>
            <a:pPr marL="0" indent="0">
              <a:buNone/>
            </a:pPr>
            <a:r>
              <a:rPr lang="de-DE" dirty="0"/>
              <a:t>Als </a:t>
            </a:r>
            <a:r>
              <a:rPr lang="de-DE" b="1" dirty="0"/>
              <a:t>„Voraussetzungen" </a:t>
            </a:r>
            <a:r>
              <a:rPr lang="de-DE" dirty="0"/>
              <a:t>gelten:</a:t>
            </a:r>
          </a:p>
          <a:p>
            <a:r>
              <a:rPr lang="de-DE" dirty="0"/>
              <a:t>01. Spielcharakter</a:t>
            </a:r>
          </a:p>
          <a:p>
            <a:r>
              <a:rPr lang="de-DE" dirty="0"/>
              <a:t>02. Leistungsprinzip</a:t>
            </a:r>
          </a:p>
          <a:p>
            <a:r>
              <a:rPr lang="de-DE" dirty="0"/>
              <a:t>03. Regelgebundenheit</a:t>
            </a:r>
          </a:p>
          <a:p>
            <a:r>
              <a:rPr lang="de-DE" dirty="0"/>
              <a:t>04. Wettkampfform</a:t>
            </a:r>
          </a:p>
          <a:p>
            <a:r>
              <a:rPr lang="de-DE" dirty="0"/>
              <a:t>05. Organisationsstruktur</a:t>
            </a:r>
          </a:p>
          <a:p>
            <a:r>
              <a:rPr lang="de-DE" dirty="0"/>
              <a:t>06. Internationalität</a:t>
            </a:r>
          </a:p>
          <a:p>
            <a:r>
              <a:rPr lang="de-DE" dirty="0"/>
              <a:t>07. Körperliche Belastung</a:t>
            </a:r>
          </a:p>
          <a:p>
            <a:r>
              <a:rPr lang="de-DE" dirty="0"/>
              <a:t>08. Zeitlimit</a:t>
            </a:r>
          </a:p>
          <a:p>
            <a:r>
              <a:rPr lang="de-DE" dirty="0"/>
              <a:t>09. Gleichheit der Voraussetzungen</a:t>
            </a:r>
          </a:p>
          <a:p>
            <a:r>
              <a:rPr lang="de-DE" dirty="0"/>
              <a:t>10. Konkurrenzcharakter</a:t>
            </a:r>
          </a:p>
          <a:p>
            <a:r>
              <a:rPr lang="de-DE" dirty="0"/>
              <a:t>11. Zugänglichkeit für alle</a:t>
            </a:r>
          </a:p>
          <a:p>
            <a:r>
              <a:rPr lang="de-DE" dirty="0"/>
              <a:t>12. Vorbereitung durch Training</a:t>
            </a:r>
          </a:p>
          <a:p>
            <a:r>
              <a:rPr lang="de-DE" dirty="0"/>
              <a:t>13. Überwachung durch Schiedsrichter</a:t>
            </a:r>
          </a:p>
          <a:p>
            <a:r>
              <a:rPr lang="de-DE" dirty="0"/>
              <a:t>14. Kondition</a:t>
            </a:r>
          </a:p>
          <a:p>
            <a:r>
              <a:rPr lang="de-DE" dirty="0"/>
              <a:t>15. Ringen um das Ergebnis</a:t>
            </a:r>
          </a:p>
          <a:p>
            <a:r>
              <a:rPr lang="de-DE" dirty="0"/>
              <a:t>16. Wechselbeziehung zwischen Körperlichem und Geistigem</a:t>
            </a:r>
          </a:p>
        </p:txBody>
      </p:sp>
      <p:sp>
        <p:nvSpPr>
          <p:cNvPr id="4" name="Inhaltsplatzhalter 3"/>
          <p:cNvSpPr>
            <a:spLocks noGrp="1"/>
          </p:cNvSpPr>
          <p:nvPr>
            <p:ph sz="half" idx="2"/>
          </p:nvPr>
        </p:nvSpPr>
        <p:spPr>
          <a:xfrm>
            <a:off x="5594123" y="2034862"/>
            <a:ext cx="4700058" cy="4288665"/>
          </a:xfrm>
        </p:spPr>
        <p:txBody>
          <a:bodyPr>
            <a:normAutofit fontScale="47500" lnSpcReduction="20000"/>
          </a:bodyPr>
          <a:lstStyle/>
          <a:p>
            <a:pPr marL="0" indent="0">
              <a:buNone/>
            </a:pPr>
            <a:r>
              <a:rPr lang="de-DE" dirty="0"/>
              <a:t>Als </a:t>
            </a:r>
            <a:r>
              <a:rPr lang="de-DE" b="1" dirty="0"/>
              <a:t>„Eigenschaften" </a:t>
            </a:r>
            <a:r>
              <a:rPr lang="de-DE" dirty="0"/>
              <a:t>des Sports gelten:</a:t>
            </a:r>
          </a:p>
          <a:p>
            <a:r>
              <a:rPr lang="de-DE" dirty="0"/>
              <a:t>01. Belastbarkeit</a:t>
            </a:r>
          </a:p>
          <a:p>
            <a:r>
              <a:rPr lang="de-DE" dirty="0"/>
              <a:t>02. Selbstbewusstsein</a:t>
            </a:r>
          </a:p>
          <a:p>
            <a:r>
              <a:rPr lang="de-DE" dirty="0"/>
              <a:t>03. Toleranz</a:t>
            </a:r>
          </a:p>
          <a:p>
            <a:r>
              <a:rPr lang="de-DE" dirty="0"/>
              <a:t>04. Konzentrationsfähigkeit</a:t>
            </a:r>
          </a:p>
          <a:p>
            <a:r>
              <a:rPr lang="de-DE" dirty="0"/>
              <a:t>05. Willensstärke</a:t>
            </a:r>
          </a:p>
          <a:p>
            <a:r>
              <a:rPr lang="de-DE" dirty="0"/>
              <a:t>06. Daueraufmerksamkeit</a:t>
            </a:r>
          </a:p>
          <a:p>
            <a:r>
              <a:rPr lang="de-DE" dirty="0"/>
              <a:t>07. Strategievermögen</a:t>
            </a:r>
          </a:p>
          <a:p>
            <a:r>
              <a:rPr lang="de-DE" dirty="0"/>
              <a:t>08. Motivation</a:t>
            </a:r>
          </a:p>
          <a:p>
            <a:r>
              <a:rPr lang="de-DE" dirty="0"/>
              <a:t>09. Entschlusskraft</a:t>
            </a:r>
          </a:p>
          <a:p>
            <a:r>
              <a:rPr lang="de-DE" dirty="0"/>
              <a:t>10. Phantasie</a:t>
            </a:r>
          </a:p>
          <a:p>
            <a:r>
              <a:rPr lang="de-DE" dirty="0"/>
              <a:t>11. Mut zum Risiko</a:t>
            </a:r>
          </a:p>
          <a:p>
            <a:r>
              <a:rPr lang="de-DE" dirty="0"/>
              <a:t>12. Geduld</a:t>
            </a:r>
          </a:p>
          <a:p>
            <a:r>
              <a:rPr lang="de-DE" dirty="0"/>
              <a:t>13. Zuversicht</a:t>
            </a:r>
          </a:p>
          <a:p>
            <a:r>
              <a:rPr lang="de-DE" dirty="0"/>
              <a:t>14. Lebensfreude</a:t>
            </a:r>
          </a:p>
          <a:p>
            <a:r>
              <a:rPr lang="de-DE" dirty="0"/>
              <a:t>15. Einzelaktivität</a:t>
            </a:r>
          </a:p>
          <a:p>
            <a:r>
              <a:rPr lang="de-DE" dirty="0"/>
              <a:t>16. Kanalisierung der Aggressivität</a:t>
            </a:r>
          </a:p>
        </p:txBody>
      </p:sp>
      <p:pic>
        <p:nvPicPr>
          <p:cNvPr id="5" name="Grafik 4"/>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0775594" y="656624"/>
            <a:ext cx="1249251" cy="1274145"/>
          </a:xfrm>
          <a:prstGeom prst="rect">
            <a:avLst/>
          </a:prstGeom>
        </p:spPr>
      </p:pic>
    </p:spTree>
    <p:extLst>
      <p:ext uri="{BB962C8B-B14F-4D97-AF65-F5344CB8AC3E}">
        <p14:creationId xmlns:p14="http://schemas.microsoft.com/office/powerpoint/2010/main" val="979010711"/>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normAutofit/>
          </a:bodyPr>
          <a:lstStyle/>
          <a:p>
            <a:r>
              <a:rPr lang="de-DE" sz="4400" b="1" dirty="0"/>
              <a:t>Schach ist Sport</a:t>
            </a:r>
          </a:p>
        </p:txBody>
      </p:sp>
      <p:sp>
        <p:nvSpPr>
          <p:cNvPr id="3" name="Inhaltsplatzhalter 2"/>
          <p:cNvSpPr>
            <a:spLocks noGrp="1"/>
          </p:cNvSpPr>
          <p:nvPr>
            <p:ph idx="1"/>
          </p:nvPr>
        </p:nvSpPr>
        <p:spPr/>
        <p:txBody>
          <a:bodyPr>
            <a:normAutofit fontScale="92500" lnSpcReduction="10000"/>
          </a:bodyPr>
          <a:lstStyle/>
          <a:p>
            <a:pPr marL="0" indent="0">
              <a:buNone/>
            </a:pPr>
            <a:r>
              <a:rPr lang="de-DE" dirty="0"/>
              <a:t>Man kann danach feststellen, dass Schach in der Tat Sport ist, denn von diesen 32 Wesensmerkmalen werden 31 voll und nur die „körperliche Belastbarkeit" wird nicht ganz erfüllt. </a:t>
            </a:r>
          </a:p>
          <a:p>
            <a:pPr marL="0" indent="0">
              <a:buNone/>
            </a:pPr>
            <a:endParaRPr lang="de-DE" dirty="0"/>
          </a:p>
          <a:p>
            <a:pPr marL="0" indent="0">
              <a:buNone/>
            </a:pPr>
            <a:r>
              <a:rPr lang="de-DE" dirty="0"/>
              <a:t>Wenn man die allgemein anerkannten Sportarten unter die Lupe nimmt, so werden sich nicht viele finden, die eine ähnlich umfassende Erfüllung der genannten Wesensmerkmale des Sports vorweisen können. Man könnte sicherlich einige Gegenbeispiele finden, ohne diesen Sportarten aber den Sportstatus absprechen zu wollen.</a:t>
            </a:r>
          </a:p>
          <a:p>
            <a:pPr marL="0" indent="0">
              <a:buNone/>
            </a:pPr>
            <a:endParaRPr lang="de-DE" dirty="0"/>
          </a:p>
          <a:p>
            <a:pPr marL="0" lvl="0" indent="0">
              <a:buNone/>
            </a:pPr>
            <a:r>
              <a:rPr lang="de-DE" dirty="0"/>
              <a:t>Ist der Yachtsport wirklich für alle zugänglich?</a:t>
            </a:r>
          </a:p>
          <a:p>
            <a:pPr marL="0" lvl="0" indent="0">
              <a:buNone/>
            </a:pPr>
            <a:endParaRPr lang="de-DE" dirty="0"/>
          </a:p>
          <a:p>
            <a:pPr marL="0" indent="0">
              <a:buNone/>
            </a:pPr>
            <a:endParaRPr lang="de-DE" dirty="0"/>
          </a:p>
        </p:txBody>
      </p:sp>
      <p:pic>
        <p:nvPicPr>
          <p:cNvPr id="4" name="Grafik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0775594" y="656624"/>
            <a:ext cx="1249251" cy="1274145"/>
          </a:xfrm>
          <a:prstGeom prst="rect">
            <a:avLst/>
          </a:prstGeom>
        </p:spPr>
      </p:pic>
    </p:spTree>
    <p:extLst>
      <p:ext uri="{BB962C8B-B14F-4D97-AF65-F5344CB8AC3E}">
        <p14:creationId xmlns:p14="http://schemas.microsoft.com/office/powerpoint/2010/main" val="926710667"/>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normAutofit/>
          </a:bodyPr>
          <a:lstStyle/>
          <a:p>
            <a:r>
              <a:rPr lang="de-DE" sz="4400" b="1" dirty="0"/>
              <a:t>Explosion der Zugvarianten</a:t>
            </a:r>
          </a:p>
        </p:txBody>
      </p:sp>
      <p:graphicFrame>
        <p:nvGraphicFramePr>
          <p:cNvPr id="4" name="Inhaltsplatzhalter 3"/>
          <p:cNvGraphicFramePr>
            <a:graphicFrameLocks noGrp="1"/>
          </p:cNvGraphicFramePr>
          <p:nvPr>
            <p:ph idx="1"/>
            <p:extLst>
              <p:ext uri="{D42A27DB-BD31-4B8C-83A1-F6EECF244321}">
                <p14:modId xmlns:p14="http://schemas.microsoft.com/office/powerpoint/2010/main" val="1772801666"/>
              </p:ext>
            </p:extLst>
          </p:nvPr>
        </p:nvGraphicFramePr>
        <p:xfrm>
          <a:off x="1700011" y="2086376"/>
          <a:ext cx="7212169" cy="4507614"/>
        </p:xfrm>
        <a:graphic>
          <a:graphicData uri="http://schemas.openxmlformats.org/drawingml/2006/table">
            <a:tbl>
              <a:tblPr>
                <a:tableStyleId>{5C22544A-7EE6-4342-B048-85BDC9FD1C3A}</a:tableStyleId>
              </a:tblPr>
              <a:tblGrid>
                <a:gridCol w="822474">
                  <a:extLst>
                    <a:ext uri="{9D8B030D-6E8A-4147-A177-3AD203B41FA5}">
                      <a16:colId xmlns:a16="http://schemas.microsoft.com/office/drawing/2014/main" val="20000"/>
                    </a:ext>
                  </a:extLst>
                </a:gridCol>
                <a:gridCol w="2956252">
                  <a:extLst>
                    <a:ext uri="{9D8B030D-6E8A-4147-A177-3AD203B41FA5}">
                      <a16:colId xmlns:a16="http://schemas.microsoft.com/office/drawing/2014/main" val="20001"/>
                    </a:ext>
                  </a:extLst>
                </a:gridCol>
                <a:gridCol w="3433443">
                  <a:extLst>
                    <a:ext uri="{9D8B030D-6E8A-4147-A177-3AD203B41FA5}">
                      <a16:colId xmlns:a16="http://schemas.microsoft.com/office/drawing/2014/main" val="20002"/>
                    </a:ext>
                  </a:extLst>
                </a:gridCol>
              </a:tblGrid>
              <a:tr h="373624">
                <a:tc>
                  <a:txBody>
                    <a:bodyPr/>
                    <a:lstStyle/>
                    <a:p>
                      <a:pPr algn="l" fontAlgn="b"/>
                      <a:r>
                        <a:rPr lang="de-DE" sz="1800" u="none" strike="noStrike" dirty="0">
                          <a:effectLst/>
                        </a:rPr>
                        <a:t> </a:t>
                      </a:r>
                      <a:endParaRPr lang="de-DE" sz="1800" b="0" i="0" u="none" strike="noStrike" dirty="0">
                        <a:effectLst/>
                        <a:latin typeface="Arial" panose="020B0604020202020204" pitchFamily="34" charset="0"/>
                      </a:endParaRPr>
                    </a:p>
                  </a:txBody>
                  <a:tcPr marL="9525" marR="9525" marT="9525" marB="0" anchor="b"/>
                </a:tc>
                <a:tc gridSpan="2">
                  <a:txBody>
                    <a:bodyPr/>
                    <a:lstStyle/>
                    <a:p>
                      <a:pPr algn="l" fontAlgn="b"/>
                      <a:r>
                        <a:rPr lang="de-DE" sz="1800" u="none" strike="noStrike" dirty="0">
                          <a:effectLst/>
                        </a:rPr>
                        <a:t>Explosion der Zugvarianten</a:t>
                      </a:r>
                      <a:endParaRPr lang="de-DE" sz="1800" b="0" i="0" u="none" strike="noStrike" dirty="0">
                        <a:effectLst/>
                        <a:latin typeface="Arial" panose="020B0604020202020204" pitchFamily="34" charset="0"/>
                      </a:endParaRPr>
                    </a:p>
                  </a:txBody>
                  <a:tcPr marL="9525" marR="9525" marT="9525" marB="0" anchor="b"/>
                </a:tc>
                <a:tc hMerge="1">
                  <a:txBody>
                    <a:bodyPr/>
                    <a:lstStyle/>
                    <a:p>
                      <a:endParaRPr lang="de-DE"/>
                    </a:p>
                  </a:txBody>
                  <a:tcPr/>
                </a:tc>
                <a:extLst>
                  <a:ext uri="{0D108BD9-81ED-4DB2-BD59-A6C34878D82A}">
                    <a16:rowId xmlns:a16="http://schemas.microsoft.com/office/drawing/2014/main" val="10000"/>
                  </a:ext>
                </a:extLst>
              </a:tr>
              <a:tr h="289257">
                <a:tc>
                  <a:txBody>
                    <a:bodyPr/>
                    <a:lstStyle/>
                    <a:p>
                      <a:pPr algn="l" fontAlgn="b"/>
                      <a:r>
                        <a:rPr lang="de-DE" sz="1400" u="none" strike="noStrike">
                          <a:effectLst/>
                        </a:rPr>
                        <a:t> </a:t>
                      </a:r>
                      <a:endParaRPr lang="de-DE" sz="1400" b="0" i="0" u="none" strike="noStrike">
                        <a:effectLst/>
                        <a:latin typeface="Arial" panose="020B0604020202020204" pitchFamily="34" charset="0"/>
                      </a:endParaRPr>
                    </a:p>
                  </a:txBody>
                  <a:tcPr marL="9525" marR="9525" marT="9525" marB="0" anchor="b"/>
                </a:tc>
                <a:tc gridSpan="2">
                  <a:txBody>
                    <a:bodyPr/>
                    <a:lstStyle/>
                    <a:p>
                      <a:pPr algn="l" fontAlgn="b"/>
                      <a:r>
                        <a:rPr lang="de-DE" sz="1400" u="none" strike="noStrike" dirty="0">
                          <a:effectLst/>
                        </a:rPr>
                        <a:t>Ein </a:t>
                      </a:r>
                      <a:r>
                        <a:rPr lang="de-DE" sz="1400" u="none" strike="noStrike" dirty="0" err="1">
                          <a:effectLst/>
                        </a:rPr>
                        <a:t>Halbzug</a:t>
                      </a:r>
                      <a:r>
                        <a:rPr lang="de-DE" sz="1400" u="none" strike="noStrike" dirty="0">
                          <a:effectLst/>
                        </a:rPr>
                        <a:t> lässt durchschnittlich 40 mögliche Antworten</a:t>
                      </a:r>
                      <a:endParaRPr lang="de-DE" sz="1400" b="0" i="0" u="none" strike="noStrike" dirty="0">
                        <a:effectLst/>
                        <a:latin typeface="Arial" panose="020B0604020202020204" pitchFamily="34" charset="0"/>
                      </a:endParaRPr>
                    </a:p>
                  </a:txBody>
                  <a:tcPr marL="9525" marR="9525" marT="9525" marB="0" anchor="b"/>
                </a:tc>
                <a:tc hMerge="1">
                  <a:txBody>
                    <a:bodyPr/>
                    <a:lstStyle/>
                    <a:p>
                      <a:endParaRPr lang="de-DE"/>
                    </a:p>
                  </a:txBody>
                  <a:tcPr/>
                </a:tc>
                <a:extLst>
                  <a:ext uri="{0D108BD9-81ED-4DB2-BD59-A6C34878D82A}">
                    <a16:rowId xmlns:a16="http://schemas.microsoft.com/office/drawing/2014/main" val="10001"/>
                  </a:ext>
                </a:extLst>
              </a:tr>
              <a:tr h="289257">
                <a:tc>
                  <a:txBody>
                    <a:bodyPr/>
                    <a:lstStyle/>
                    <a:p>
                      <a:pPr algn="l" fontAlgn="b"/>
                      <a:r>
                        <a:rPr lang="de-DE" sz="1400" u="none" strike="noStrike">
                          <a:effectLst/>
                        </a:rPr>
                        <a:t> </a:t>
                      </a:r>
                      <a:endParaRPr lang="de-DE" sz="1400" b="0" i="0" u="none" strike="noStrike">
                        <a:effectLst/>
                        <a:latin typeface="Arial" panose="020B0604020202020204" pitchFamily="34" charset="0"/>
                      </a:endParaRPr>
                    </a:p>
                  </a:txBody>
                  <a:tcPr marL="9525" marR="9525" marT="9525" marB="0" anchor="b"/>
                </a:tc>
                <a:tc gridSpan="2">
                  <a:txBody>
                    <a:bodyPr/>
                    <a:lstStyle/>
                    <a:p>
                      <a:pPr algn="l" fontAlgn="b"/>
                      <a:r>
                        <a:rPr lang="de-DE" sz="1400" u="none" strike="noStrike">
                          <a:effectLst/>
                        </a:rPr>
                        <a:t>Tiefergehende Zugplanungen erfordern hohe Rechenleistung</a:t>
                      </a:r>
                      <a:endParaRPr lang="de-DE" sz="1400" b="0" i="0" u="none" strike="noStrike">
                        <a:effectLst/>
                        <a:latin typeface="Arial" panose="020B0604020202020204" pitchFamily="34" charset="0"/>
                      </a:endParaRPr>
                    </a:p>
                  </a:txBody>
                  <a:tcPr marL="9525" marR="9525" marT="9525" marB="0" anchor="b"/>
                </a:tc>
                <a:tc hMerge="1">
                  <a:txBody>
                    <a:bodyPr/>
                    <a:lstStyle/>
                    <a:p>
                      <a:endParaRPr lang="de-DE"/>
                    </a:p>
                  </a:txBody>
                  <a:tcPr/>
                </a:tc>
                <a:extLst>
                  <a:ext uri="{0D108BD9-81ED-4DB2-BD59-A6C34878D82A}">
                    <a16:rowId xmlns:a16="http://schemas.microsoft.com/office/drawing/2014/main" val="10002"/>
                  </a:ext>
                </a:extLst>
              </a:tr>
              <a:tr h="204892">
                <a:tc>
                  <a:txBody>
                    <a:bodyPr/>
                    <a:lstStyle/>
                    <a:p>
                      <a:pPr algn="r" fontAlgn="b"/>
                      <a:r>
                        <a:rPr lang="de-DE" sz="1000" u="none" strike="noStrike">
                          <a:effectLst/>
                        </a:rPr>
                        <a:t>Halbzüge</a:t>
                      </a:r>
                      <a:endParaRPr lang="de-DE" sz="1000" b="1" i="0" u="none" strike="noStrike">
                        <a:effectLst/>
                        <a:latin typeface="Arial" panose="020B0604020202020204" pitchFamily="34" charset="0"/>
                      </a:endParaRPr>
                    </a:p>
                  </a:txBody>
                  <a:tcPr marL="9525" marR="9525" marT="9525" marB="0" anchor="b"/>
                </a:tc>
                <a:tc>
                  <a:txBody>
                    <a:bodyPr/>
                    <a:lstStyle/>
                    <a:p>
                      <a:pPr algn="ctr" fontAlgn="b"/>
                      <a:r>
                        <a:rPr lang="de-DE" sz="1000" u="none" strike="noStrike">
                          <a:effectLst/>
                        </a:rPr>
                        <a:t>Anzahl der möglichen Stellungen</a:t>
                      </a:r>
                      <a:endParaRPr lang="de-DE" sz="1000" b="1" i="0" u="none" strike="noStrike">
                        <a:effectLst/>
                        <a:latin typeface="Arial" panose="020B0604020202020204" pitchFamily="34" charset="0"/>
                      </a:endParaRPr>
                    </a:p>
                  </a:txBody>
                  <a:tcPr marL="9525" marR="9525" marT="9525" marB="0" anchor="b"/>
                </a:tc>
                <a:tc>
                  <a:txBody>
                    <a:bodyPr/>
                    <a:lstStyle/>
                    <a:p>
                      <a:pPr algn="l" fontAlgn="b"/>
                      <a:r>
                        <a:rPr lang="de-DE" sz="1000" u="none" strike="noStrike">
                          <a:effectLst/>
                        </a:rPr>
                        <a:t> </a:t>
                      </a:r>
                      <a:endParaRPr lang="de-DE" sz="1000" b="1" i="0" u="none" strike="noStrike">
                        <a:effectLst/>
                        <a:latin typeface="Arial" panose="020B0604020202020204" pitchFamily="34" charset="0"/>
                      </a:endParaRPr>
                    </a:p>
                  </a:txBody>
                  <a:tcPr marL="9525" marR="9525" marT="9525" marB="0" anchor="b"/>
                </a:tc>
                <a:extLst>
                  <a:ext uri="{0D108BD9-81ED-4DB2-BD59-A6C34878D82A}">
                    <a16:rowId xmlns:a16="http://schemas.microsoft.com/office/drawing/2014/main" val="10003"/>
                  </a:ext>
                </a:extLst>
              </a:tr>
              <a:tr h="204892">
                <a:tc>
                  <a:txBody>
                    <a:bodyPr/>
                    <a:lstStyle/>
                    <a:p>
                      <a:pPr algn="r" fontAlgn="b"/>
                      <a:r>
                        <a:rPr lang="de-DE" sz="1000" u="none" strike="noStrike">
                          <a:effectLst/>
                        </a:rPr>
                        <a:t>1</a:t>
                      </a:r>
                      <a:endParaRPr lang="de-DE" sz="1000" b="0" i="0" u="none" strike="noStrike">
                        <a:effectLst/>
                        <a:latin typeface="Arial" panose="020B0604020202020204" pitchFamily="34" charset="0"/>
                      </a:endParaRPr>
                    </a:p>
                  </a:txBody>
                  <a:tcPr marL="9525" marR="9525" marT="9525" marB="0" anchor="b"/>
                </a:tc>
                <a:tc>
                  <a:txBody>
                    <a:bodyPr/>
                    <a:lstStyle/>
                    <a:p>
                      <a:pPr algn="r" fontAlgn="b"/>
                      <a:r>
                        <a:rPr lang="de-DE" sz="1000" u="none" strike="noStrike">
                          <a:effectLst/>
                        </a:rPr>
                        <a:t>400</a:t>
                      </a:r>
                      <a:endParaRPr lang="de-DE" sz="1000" b="0" i="0" u="none" strike="noStrike">
                        <a:effectLst/>
                        <a:latin typeface="Arial" panose="020B0604020202020204" pitchFamily="34" charset="0"/>
                      </a:endParaRPr>
                    </a:p>
                  </a:txBody>
                  <a:tcPr marL="9525" marR="9525" marT="9525" marB="0" anchor="b"/>
                </a:tc>
                <a:tc>
                  <a:txBody>
                    <a:bodyPr/>
                    <a:lstStyle/>
                    <a:p>
                      <a:pPr algn="l" fontAlgn="b"/>
                      <a:r>
                        <a:rPr lang="de-DE" sz="1000" u="none" strike="noStrike">
                          <a:effectLst/>
                        </a:rPr>
                        <a:t> </a:t>
                      </a:r>
                      <a:endParaRPr lang="de-DE" sz="1000" b="0" i="0" u="none" strike="noStrike">
                        <a:effectLst/>
                        <a:latin typeface="Arial" panose="020B0604020202020204" pitchFamily="34" charset="0"/>
                      </a:endParaRPr>
                    </a:p>
                  </a:txBody>
                  <a:tcPr marL="9525" marR="9525" marT="9525" marB="0" anchor="b"/>
                </a:tc>
                <a:extLst>
                  <a:ext uri="{0D108BD9-81ED-4DB2-BD59-A6C34878D82A}">
                    <a16:rowId xmlns:a16="http://schemas.microsoft.com/office/drawing/2014/main" val="10004"/>
                  </a:ext>
                </a:extLst>
              </a:tr>
              <a:tr h="204892">
                <a:tc>
                  <a:txBody>
                    <a:bodyPr/>
                    <a:lstStyle/>
                    <a:p>
                      <a:pPr algn="r" fontAlgn="b"/>
                      <a:r>
                        <a:rPr lang="de-DE" sz="1000" u="none" strike="noStrike">
                          <a:effectLst/>
                        </a:rPr>
                        <a:t>2</a:t>
                      </a:r>
                      <a:endParaRPr lang="de-DE" sz="1000" b="0" i="0" u="none" strike="noStrike">
                        <a:effectLst/>
                        <a:latin typeface="Arial" panose="020B0604020202020204" pitchFamily="34" charset="0"/>
                      </a:endParaRPr>
                    </a:p>
                  </a:txBody>
                  <a:tcPr marL="9525" marR="9525" marT="9525" marB="0" anchor="b"/>
                </a:tc>
                <a:tc>
                  <a:txBody>
                    <a:bodyPr/>
                    <a:lstStyle/>
                    <a:p>
                      <a:pPr algn="r" fontAlgn="b"/>
                      <a:r>
                        <a:rPr lang="de-DE" sz="1000" u="none" strike="noStrike">
                          <a:effectLst/>
                        </a:rPr>
                        <a:t>1.600</a:t>
                      </a:r>
                      <a:endParaRPr lang="de-DE" sz="1000" b="0" i="0" u="none" strike="noStrike">
                        <a:effectLst/>
                        <a:latin typeface="Arial" panose="020B0604020202020204" pitchFamily="34" charset="0"/>
                      </a:endParaRPr>
                    </a:p>
                  </a:txBody>
                  <a:tcPr marL="9525" marR="9525" marT="9525" marB="0" anchor="b"/>
                </a:tc>
                <a:tc>
                  <a:txBody>
                    <a:bodyPr/>
                    <a:lstStyle/>
                    <a:p>
                      <a:pPr algn="l" fontAlgn="b"/>
                      <a:r>
                        <a:rPr lang="de-DE" sz="1000" u="none" strike="noStrike">
                          <a:effectLst/>
                        </a:rPr>
                        <a:t> </a:t>
                      </a:r>
                      <a:endParaRPr lang="de-DE" sz="1000" b="0" i="0" u="none" strike="noStrike">
                        <a:effectLst/>
                        <a:latin typeface="Arial" panose="020B0604020202020204" pitchFamily="34" charset="0"/>
                      </a:endParaRPr>
                    </a:p>
                  </a:txBody>
                  <a:tcPr marL="9525" marR="9525" marT="9525" marB="0" anchor="b"/>
                </a:tc>
                <a:extLst>
                  <a:ext uri="{0D108BD9-81ED-4DB2-BD59-A6C34878D82A}">
                    <a16:rowId xmlns:a16="http://schemas.microsoft.com/office/drawing/2014/main" val="10005"/>
                  </a:ext>
                </a:extLst>
              </a:tr>
              <a:tr h="204892">
                <a:tc>
                  <a:txBody>
                    <a:bodyPr/>
                    <a:lstStyle/>
                    <a:p>
                      <a:pPr algn="r" fontAlgn="b"/>
                      <a:r>
                        <a:rPr lang="de-DE" sz="1000" u="none" strike="noStrike">
                          <a:effectLst/>
                        </a:rPr>
                        <a:t>3</a:t>
                      </a:r>
                      <a:endParaRPr lang="de-DE" sz="1000" b="0" i="0" u="none" strike="noStrike">
                        <a:effectLst/>
                        <a:latin typeface="Arial" panose="020B0604020202020204" pitchFamily="34" charset="0"/>
                      </a:endParaRPr>
                    </a:p>
                  </a:txBody>
                  <a:tcPr marL="9525" marR="9525" marT="9525" marB="0" anchor="b"/>
                </a:tc>
                <a:tc>
                  <a:txBody>
                    <a:bodyPr/>
                    <a:lstStyle/>
                    <a:p>
                      <a:pPr algn="r" fontAlgn="b"/>
                      <a:r>
                        <a:rPr lang="de-DE" sz="1000" u="none" strike="noStrike">
                          <a:effectLst/>
                        </a:rPr>
                        <a:t>64.000</a:t>
                      </a:r>
                      <a:endParaRPr lang="de-DE" sz="1000" b="0" i="0" u="none" strike="noStrike">
                        <a:effectLst/>
                        <a:latin typeface="Arial" panose="020B0604020202020204" pitchFamily="34" charset="0"/>
                      </a:endParaRPr>
                    </a:p>
                  </a:txBody>
                  <a:tcPr marL="9525" marR="9525" marT="9525" marB="0" anchor="b"/>
                </a:tc>
                <a:tc>
                  <a:txBody>
                    <a:bodyPr/>
                    <a:lstStyle/>
                    <a:p>
                      <a:pPr algn="l" fontAlgn="b"/>
                      <a:r>
                        <a:rPr lang="de-DE" sz="1000" u="none" strike="noStrike">
                          <a:effectLst/>
                        </a:rPr>
                        <a:t> </a:t>
                      </a:r>
                      <a:endParaRPr lang="de-DE" sz="1000" b="0" i="0" u="none" strike="noStrike">
                        <a:effectLst/>
                        <a:latin typeface="Arial" panose="020B0604020202020204" pitchFamily="34" charset="0"/>
                      </a:endParaRPr>
                    </a:p>
                  </a:txBody>
                  <a:tcPr marL="9525" marR="9525" marT="9525" marB="0" anchor="b"/>
                </a:tc>
                <a:extLst>
                  <a:ext uri="{0D108BD9-81ED-4DB2-BD59-A6C34878D82A}">
                    <a16:rowId xmlns:a16="http://schemas.microsoft.com/office/drawing/2014/main" val="10006"/>
                  </a:ext>
                </a:extLst>
              </a:tr>
              <a:tr h="204892">
                <a:tc>
                  <a:txBody>
                    <a:bodyPr/>
                    <a:lstStyle/>
                    <a:p>
                      <a:pPr algn="r" fontAlgn="b"/>
                      <a:r>
                        <a:rPr lang="de-DE" sz="1000" u="none" strike="noStrike">
                          <a:effectLst/>
                        </a:rPr>
                        <a:t>4</a:t>
                      </a:r>
                      <a:endParaRPr lang="de-DE" sz="1000" b="0" i="0" u="none" strike="noStrike">
                        <a:effectLst/>
                        <a:latin typeface="Arial" panose="020B0604020202020204" pitchFamily="34" charset="0"/>
                      </a:endParaRPr>
                    </a:p>
                  </a:txBody>
                  <a:tcPr marL="9525" marR="9525" marT="9525" marB="0" anchor="b"/>
                </a:tc>
                <a:tc>
                  <a:txBody>
                    <a:bodyPr/>
                    <a:lstStyle/>
                    <a:p>
                      <a:pPr algn="r" fontAlgn="b"/>
                      <a:r>
                        <a:rPr lang="de-DE" sz="1000" u="none" strike="noStrike">
                          <a:effectLst/>
                        </a:rPr>
                        <a:t>2.600.000</a:t>
                      </a:r>
                      <a:endParaRPr lang="de-DE" sz="1000" b="0" i="0" u="none" strike="noStrike">
                        <a:effectLst/>
                        <a:latin typeface="Arial" panose="020B0604020202020204" pitchFamily="34" charset="0"/>
                      </a:endParaRPr>
                    </a:p>
                  </a:txBody>
                  <a:tcPr marL="9525" marR="9525" marT="9525" marB="0" anchor="b"/>
                </a:tc>
                <a:tc>
                  <a:txBody>
                    <a:bodyPr/>
                    <a:lstStyle/>
                    <a:p>
                      <a:pPr algn="l" fontAlgn="b"/>
                      <a:r>
                        <a:rPr lang="de-DE" sz="1000" u="none" strike="noStrike">
                          <a:effectLst/>
                        </a:rPr>
                        <a:t> </a:t>
                      </a:r>
                      <a:endParaRPr lang="de-DE" sz="1000" b="0" i="0" u="none" strike="noStrike">
                        <a:effectLst/>
                        <a:latin typeface="Arial" panose="020B0604020202020204" pitchFamily="34" charset="0"/>
                      </a:endParaRPr>
                    </a:p>
                  </a:txBody>
                  <a:tcPr marL="9525" marR="9525" marT="9525" marB="0" anchor="b"/>
                </a:tc>
                <a:extLst>
                  <a:ext uri="{0D108BD9-81ED-4DB2-BD59-A6C34878D82A}">
                    <a16:rowId xmlns:a16="http://schemas.microsoft.com/office/drawing/2014/main" val="10007"/>
                  </a:ext>
                </a:extLst>
              </a:tr>
              <a:tr h="204892">
                <a:tc>
                  <a:txBody>
                    <a:bodyPr/>
                    <a:lstStyle/>
                    <a:p>
                      <a:pPr algn="r" fontAlgn="b"/>
                      <a:r>
                        <a:rPr lang="de-DE" sz="1000" u="none" strike="noStrike">
                          <a:effectLst/>
                        </a:rPr>
                        <a:t>5</a:t>
                      </a:r>
                      <a:endParaRPr lang="de-DE" sz="1000" b="0" i="0" u="none" strike="noStrike">
                        <a:effectLst/>
                        <a:latin typeface="Arial" panose="020B0604020202020204" pitchFamily="34" charset="0"/>
                      </a:endParaRPr>
                    </a:p>
                  </a:txBody>
                  <a:tcPr marL="9525" marR="9525" marT="9525" marB="0" anchor="b"/>
                </a:tc>
                <a:tc>
                  <a:txBody>
                    <a:bodyPr/>
                    <a:lstStyle/>
                    <a:p>
                      <a:pPr algn="r" fontAlgn="b"/>
                      <a:r>
                        <a:rPr lang="de-DE" sz="1000" u="none" strike="noStrike">
                          <a:effectLst/>
                        </a:rPr>
                        <a:t>102.000.000</a:t>
                      </a:r>
                      <a:endParaRPr lang="de-DE" sz="1000" b="0" i="0" u="none" strike="noStrike">
                        <a:effectLst/>
                        <a:latin typeface="Arial" panose="020B0604020202020204" pitchFamily="34" charset="0"/>
                      </a:endParaRPr>
                    </a:p>
                  </a:txBody>
                  <a:tcPr marL="9525" marR="9525" marT="9525" marB="0" anchor="b"/>
                </a:tc>
                <a:tc>
                  <a:txBody>
                    <a:bodyPr/>
                    <a:lstStyle/>
                    <a:p>
                      <a:pPr algn="l" fontAlgn="b"/>
                      <a:r>
                        <a:rPr lang="de-DE" sz="1000" u="none" strike="noStrike">
                          <a:effectLst/>
                        </a:rPr>
                        <a:t>Menschenalter in Sekunden</a:t>
                      </a:r>
                      <a:endParaRPr lang="de-DE" sz="1000" b="0" i="1" u="none" strike="noStrike">
                        <a:effectLst/>
                        <a:latin typeface="Arial" panose="020B0604020202020204" pitchFamily="34" charset="0"/>
                      </a:endParaRPr>
                    </a:p>
                  </a:txBody>
                  <a:tcPr marL="9525" marR="9525" marT="9525" marB="0" anchor="b"/>
                </a:tc>
                <a:extLst>
                  <a:ext uri="{0D108BD9-81ED-4DB2-BD59-A6C34878D82A}">
                    <a16:rowId xmlns:a16="http://schemas.microsoft.com/office/drawing/2014/main" val="10008"/>
                  </a:ext>
                </a:extLst>
              </a:tr>
              <a:tr h="204892">
                <a:tc>
                  <a:txBody>
                    <a:bodyPr/>
                    <a:lstStyle/>
                    <a:p>
                      <a:pPr algn="r" fontAlgn="b"/>
                      <a:r>
                        <a:rPr lang="de-DE" sz="1000" u="none" strike="noStrike">
                          <a:effectLst/>
                        </a:rPr>
                        <a:t>6</a:t>
                      </a:r>
                      <a:endParaRPr lang="de-DE" sz="1000" b="0" i="0" u="none" strike="noStrike">
                        <a:effectLst/>
                        <a:latin typeface="Arial" panose="020B0604020202020204" pitchFamily="34" charset="0"/>
                      </a:endParaRPr>
                    </a:p>
                  </a:txBody>
                  <a:tcPr marL="9525" marR="9525" marT="9525" marB="0" anchor="b"/>
                </a:tc>
                <a:tc>
                  <a:txBody>
                    <a:bodyPr/>
                    <a:lstStyle/>
                    <a:p>
                      <a:pPr algn="r" fontAlgn="b"/>
                      <a:r>
                        <a:rPr lang="de-DE" sz="1000" u="none" strike="noStrike">
                          <a:effectLst/>
                        </a:rPr>
                        <a:t>4.100.000.000</a:t>
                      </a:r>
                      <a:endParaRPr lang="de-DE" sz="1000" b="0" i="0" u="none" strike="noStrike">
                        <a:effectLst/>
                        <a:latin typeface="Arial" panose="020B0604020202020204" pitchFamily="34" charset="0"/>
                      </a:endParaRPr>
                    </a:p>
                  </a:txBody>
                  <a:tcPr marL="9525" marR="9525" marT="9525" marB="0" anchor="b"/>
                </a:tc>
                <a:tc>
                  <a:txBody>
                    <a:bodyPr/>
                    <a:lstStyle/>
                    <a:p>
                      <a:pPr algn="l" fontAlgn="b"/>
                      <a:r>
                        <a:rPr lang="de-DE" sz="1000" u="none" strike="noStrike">
                          <a:effectLst/>
                        </a:rPr>
                        <a:t> </a:t>
                      </a:r>
                      <a:endParaRPr lang="de-DE" sz="1000" b="0" i="1" u="none" strike="noStrike">
                        <a:effectLst/>
                        <a:latin typeface="Arial" panose="020B0604020202020204" pitchFamily="34" charset="0"/>
                      </a:endParaRPr>
                    </a:p>
                  </a:txBody>
                  <a:tcPr marL="9525" marR="9525" marT="9525" marB="0" anchor="b"/>
                </a:tc>
                <a:extLst>
                  <a:ext uri="{0D108BD9-81ED-4DB2-BD59-A6C34878D82A}">
                    <a16:rowId xmlns:a16="http://schemas.microsoft.com/office/drawing/2014/main" val="10009"/>
                  </a:ext>
                </a:extLst>
              </a:tr>
              <a:tr h="204892">
                <a:tc>
                  <a:txBody>
                    <a:bodyPr/>
                    <a:lstStyle/>
                    <a:p>
                      <a:pPr algn="r" fontAlgn="b"/>
                      <a:r>
                        <a:rPr lang="de-DE" sz="1000" u="none" strike="noStrike">
                          <a:effectLst/>
                        </a:rPr>
                        <a:t>7</a:t>
                      </a:r>
                      <a:endParaRPr lang="de-DE" sz="1000" b="0" i="0" u="none" strike="noStrike">
                        <a:effectLst/>
                        <a:latin typeface="Arial" panose="020B0604020202020204" pitchFamily="34" charset="0"/>
                      </a:endParaRPr>
                    </a:p>
                  </a:txBody>
                  <a:tcPr marL="9525" marR="9525" marT="9525" marB="0" anchor="b"/>
                </a:tc>
                <a:tc>
                  <a:txBody>
                    <a:bodyPr/>
                    <a:lstStyle/>
                    <a:p>
                      <a:pPr algn="r" fontAlgn="b"/>
                      <a:r>
                        <a:rPr lang="de-DE" sz="1000" u="none" strike="noStrike">
                          <a:effectLst/>
                        </a:rPr>
                        <a:t>164.000.000.000</a:t>
                      </a:r>
                      <a:endParaRPr lang="de-DE" sz="1000" b="0" i="0" u="none" strike="noStrike">
                        <a:effectLst/>
                        <a:latin typeface="Arial" panose="020B0604020202020204" pitchFamily="34" charset="0"/>
                      </a:endParaRPr>
                    </a:p>
                  </a:txBody>
                  <a:tcPr marL="9525" marR="9525" marT="9525" marB="0" anchor="b"/>
                </a:tc>
                <a:tc>
                  <a:txBody>
                    <a:bodyPr/>
                    <a:lstStyle/>
                    <a:p>
                      <a:pPr algn="l" fontAlgn="b"/>
                      <a:r>
                        <a:rPr lang="de-DE" sz="1000" u="none" strike="noStrike">
                          <a:effectLst/>
                        </a:rPr>
                        <a:t> </a:t>
                      </a:r>
                      <a:endParaRPr lang="de-DE" sz="1000" b="0" i="1" u="none" strike="noStrike">
                        <a:effectLst/>
                        <a:latin typeface="Arial" panose="020B0604020202020204" pitchFamily="34" charset="0"/>
                      </a:endParaRPr>
                    </a:p>
                  </a:txBody>
                  <a:tcPr marL="9525" marR="9525" marT="9525" marB="0" anchor="b"/>
                </a:tc>
                <a:extLst>
                  <a:ext uri="{0D108BD9-81ED-4DB2-BD59-A6C34878D82A}">
                    <a16:rowId xmlns:a16="http://schemas.microsoft.com/office/drawing/2014/main" val="10010"/>
                  </a:ext>
                </a:extLst>
              </a:tr>
              <a:tr h="204892">
                <a:tc>
                  <a:txBody>
                    <a:bodyPr/>
                    <a:lstStyle/>
                    <a:p>
                      <a:pPr algn="r" fontAlgn="b"/>
                      <a:r>
                        <a:rPr lang="de-DE" sz="1000" u="none" strike="noStrike">
                          <a:effectLst/>
                        </a:rPr>
                        <a:t>8</a:t>
                      </a:r>
                      <a:endParaRPr lang="de-DE" sz="1000" b="0" i="0" u="none" strike="noStrike">
                        <a:effectLst/>
                        <a:latin typeface="Arial" panose="020B0604020202020204" pitchFamily="34" charset="0"/>
                      </a:endParaRPr>
                    </a:p>
                  </a:txBody>
                  <a:tcPr marL="9525" marR="9525" marT="9525" marB="0" anchor="b"/>
                </a:tc>
                <a:tc>
                  <a:txBody>
                    <a:bodyPr/>
                    <a:lstStyle/>
                    <a:p>
                      <a:pPr algn="r" fontAlgn="b"/>
                      <a:r>
                        <a:rPr lang="de-DE" sz="1000" u="none" strike="noStrike">
                          <a:effectLst/>
                        </a:rPr>
                        <a:t>6.500.000.000.000</a:t>
                      </a:r>
                      <a:endParaRPr lang="de-DE" sz="1000" b="0" i="0" u="none" strike="noStrike">
                        <a:effectLst/>
                        <a:latin typeface="Arial" panose="020B0604020202020204" pitchFamily="34" charset="0"/>
                      </a:endParaRPr>
                    </a:p>
                  </a:txBody>
                  <a:tcPr marL="9525" marR="9525" marT="9525" marB="0" anchor="b"/>
                </a:tc>
                <a:tc>
                  <a:txBody>
                    <a:bodyPr/>
                    <a:lstStyle/>
                    <a:p>
                      <a:pPr algn="l" fontAlgn="b"/>
                      <a:r>
                        <a:rPr lang="de-DE" sz="1000" u="none" strike="noStrike">
                          <a:effectLst/>
                        </a:rPr>
                        <a:t> </a:t>
                      </a:r>
                      <a:endParaRPr lang="de-DE" sz="1000" b="0" i="1" u="none" strike="noStrike">
                        <a:effectLst/>
                        <a:latin typeface="Arial" panose="020B0604020202020204" pitchFamily="34" charset="0"/>
                      </a:endParaRPr>
                    </a:p>
                  </a:txBody>
                  <a:tcPr marL="9525" marR="9525" marT="9525" marB="0" anchor="b"/>
                </a:tc>
                <a:extLst>
                  <a:ext uri="{0D108BD9-81ED-4DB2-BD59-A6C34878D82A}">
                    <a16:rowId xmlns:a16="http://schemas.microsoft.com/office/drawing/2014/main" val="10011"/>
                  </a:ext>
                </a:extLst>
              </a:tr>
              <a:tr h="204892">
                <a:tc>
                  <a:txBody>
                    <a:bodyPr/>
                    <a:lstStyle/>
                    <a:p>
                      <a:pPr algn="r" fontAlgn="b"/>
                      <a:r>
                        <a:rPr lang="de-DE" sz="1000" u="none" strike="noStrike">
                          <a:effectLst/>
                        </a:rPr>
                        <a:t>9</a:t>
                      </a:r>
                      <a:endParaRPr lang="de-DE" sz="1000" b="0" i="0" u="none" strike="noStrike">
                        <a:effectLst/>
                        <a:latin typeface="Arial" panose="020B0604020202020204" pitchFamily="34" charset="0"/>
                      </a:endParaRPr>
                    </a:p>
                  </a:txBody>
                  <a:tcPr marL="9525" marR="9525" marT="9525" marB="0" anchor="b"/>
                </a:tc>
                <a:tc>
                  <a:txBody>
                    <a:bodyPr/>
                    <a:lstStyle/>
                    <a:p>
                      <a:pPr algn="r" fontAlgn="b"/>
                      <a:r>
                        <a:rPr lang="de-DE" sz="1000" u="none" strike="noStrike">
                          <a:effectLst/>
                        </a:rPr>
                        <a:t>262.000.000.000.000</a:t>
                      </a:r>
                      <a:endParaRPr lang="de-DE" sz="1000" b="0" i="0" u="none" strike="noStrike">
                        <a:effectLst/>
                        <a:latin typeface="Arial" panose="020B0604020202020204" pitchFamily="34" charset="0"/>
                      </a:endParaRPr>
                    </a:p>
                  </a:txBody>
                  <a:tcPr marL="9525" marR="9525" marT="9525" marB="0" anchor="b"/>
                </a:tc>
                <a:tc>
                  <a:txBody>
                    <a:bodyPr/>
                    <a:lstStyle/>
                    <a:p>
                      <a:pPr algn="l" fontAlgn="b"/>
                      <a:r>
                        <a:rPr lang="de-DE" sz="1000" u="none" strike="noStrike">
                          <a:effectLst/>
                        </a:rPr>
                        <a:t> </a:t>
                      </a:r>
                      <a:endParaRPr lang="de-DE" sz="1000" b="0" i="1" u="none" strike="noStrike">
                        <a:effectLst/>
                        <a:latin typeface="Arial" panose="020B0604020202020204" pitchFamily="34" charset="0"/>
                      </a:endParaRPr>
                    </a:p>
                  </a:txBody>
                  <a:tcPr marL="9525" marR="9525" marT="9525" marB="0" anchor="b"/>
                </a:tc>
                <a:extLst>
                  <a:ext uri="{0D108BD9-81ED-4DB2-BD59-A6C34878D82A}">
                    <a16:rowId xmlns:a16="http://schemas.microsoft.com/office/drawing/2014/main" val="10012"/>
                  </a:ext>
                </a:extLst>
              </a:tr>
              <a:tr h="204892">
                <a:tc>
                  <a:txBody>
                    <a:bodyPr/>
                    <a:lstStyle/>
                    <a:p>
                      <a:pPr algn="r" fontAlgn="b"/>
                      <a:r>
                        <a:rPr lang="de-DE" sz="1000" u="none" strike="noStrike">
                          <a:effectLst/>
                        </a:rPr>
                        <a:t>10</a:t>
                      </a:r>
                      <a:endParaRPr lang="de-DE" sz="1000" b="0" i="0" u="none" strike="noStrike">
                        <a:effectLst/>
                        <a:latin typeface="Arial" panose="020B0604020202020204" pitchFamily="34" charset="0"/>
                      </a:endParaRPr>
                    </a:p>
                  </a:txBody>
                  <a:tcPr marL="9525" marR="9525" marT="9525" marB="0" anchor="b"/>
                </a:tc>
                <a:tc>
                  <a:txBody>
                    <a:bodyPr/>
                    <a:lstStyle/>
                    <a:p>
                      <a:pPr algn="r" fontAlgn="b"/>
                      <a:r>
                        <a:rPr lang="de-DE" sz="1000" u="none" strike="noStrike">
                          <a:effectLst/>
                        </a:rPr>
                        <a:t>10.000.000.000.000.000</a:t>
                      </a:r>
                      <a:endParaRPr lang="de-DE" sz="1000" b="0" i="0" u="none" strike="noStrike">
                        <a:effectLst/>
                        <a:latin typeface="Arial" panose="020B0604020202020204" pitchFamily="34" charset="0"/>
                      </a:endParaRPr>
                    </a:p>
                  </a:txBody>
                  <a:tcPr marL="9525" marR="9525" marT="9525" marB="0" anchor="b"/>
                </a:tc>
                <a:tc>
                  <a:txBody>
                    <a:bodyPr/>
                    <a:lstStyle/>
                    <a:p>
                      <a:pPr algn="l" fontAlgn="b"/>
                      <a:r>
                        <a:rPr lang="de-DE" sz="1000" u="none" strike="noStrike">
                          <a:effectLst/>
                        </a:rPr>
                        <a:t> </a:t>
                      </a:r>
                      <a:endParaRPr lang="de-DE" sz="1000" b="0" i="1" u="none" strike="noStrike">
                        <a:effectLst/>
                        <a:latin typeface="Arial" panose="020B0604020202020204" pitchFamily="34" charset="0"/>
                      </a:endParaRPr>
                    </a:p>
                  </a:txBody>
                  <a:tcPr marL="9525" marR="9525" marT="9525" marB="0" anchor="b"/>
                </a:tc>
                <a:extLst>
                  <a:ext uri="{0D108BD9-81ED-4DB2-BD59-A6C34878D82A}">
                    <a16:rowId xmlns:a16="http://schemas.microsoft.com/office/drawing/2014/main" val="10013"/>
                  </a:ext>
                </a:extLst>
              </a:tr>
              <a:tr h="204892">
                <a:tc>
                  <a:txBody>
                    <a:bodyPr/>
                    <a:lstStyle/>
                    <a:p>
                      <a:pPr algn="r" fontAlgn="b"/>
                      <a:r>
                        <a:rPr lang="de-DE" sz="1000" u="none" strike="noStrike">
                          <a:effectLst/>
                        </a:rPr>
                        <a:t>11</a:t>
                      </a:r>
                      <a:endParaRPr lang="de-DE" sz="1000" b="0" i="0" u="none" strike="noStrike">
                        <a:effectLst/>
                        <a:latin typeface="Arial" panose="020B0604020202020204" pitchFamily="34" charset="0"/>
                      </a:endParaRPr>
                    </a:p>
                  </a:txBody>
                  <a:tcPr marL="9525" marR="9525" marT="9525" marB="0" anchor="b"/>
                </a:tc>
                <a:tc>
                  <a:txBody>
                    <a:bodyPr/>
                    <a:lstStyle/>
                    <a:p>
                      <a:pPr algn="r" fontAlgn="b"/>
                      <a:r>
                        <a:rPr lang="de-DE" sz="1000" u="none" strike="noStrike">
                          <a:effectLst/>
                        </a:rPr>
                        <a:t>419.000.000.000.000.000</a:t>
                      </a:r>
                      <a:endParaRPr lang="de-DE" sz="1000" b="0" i="0" u="none" strike="noStrike">
                        <a:effectLst/>
                        <a:latin typeface="Arial" panose="020B0604020202020204" pitchFamily="34" charset="0"/>
                      </a:endParaRPr>
                    </a:p>
                  </a:txBody>
                  <a:tcPr marL="9525" marR="9525" marT="9525" marB="0" anchor="b"/>
                </a:tc>
                <a:tc>
                  <a:txBody>
                    <a:bodyPr/>
                    <a:lstStyle/>
                    <a:p>
                      <a:pPr algn="l" fontAlgn="b"/>
                      <a:r>
                        <a:rPr lang="de-DE" sz="1000" u="none" strike="noStrike">
                          <a:effectLst/>
                        </a:rPr>
                        <a:t>Alter des Universums in Sekunden</a:t>
                      </a:r>
                      <a:endParaRPr lang="de-DE" sz="1000" b="0" i="1" u="none" strike="noStrike">
                        <a:effectLst/>
                        <a:latin typeface="Arial" panose="020B0604020202020204" pitchFamily="34" charset="0"/>
                      </a:endParaRPr>
                    </a:p>
                  </a:txBody>
                  <a:tcPr marL="9525" marR="9525" marT="9525" marB="0" anchor="b"/>
                </a:tc>
                <a:extLst>
                  <a:ext uri="{0D108BD9-81ED-4DB2-BD59-A6C34878D82A}">
                    <a16:rowId xmlns:a16="http://schemas.microsoft.com/office/drawing/2014/main" val="10014"/>
                  </a:ext>
                </a:extLst>
              </a:tr>
              <a:tr h="204892">
                <a:tc>
                  <a:txBody>
                    <a:bodyPr/>
                    <a:lstStyle/>
                    <a:p>
                      <a:pPr algn="r" fontAlgn="b"/>
                      <a:r>
                        <a:rPr lang="de-DE" sz="1000" u="none" strike="noStrike">
                          <a:effectLst/>
                        </a:rPr>
                        <a:t>12</a:t>
                      </a:r>
                      <a:endParaRPr lang="de-DE" sz="1000" b="0" i="0" u="none" strike="noStrike">
                        <a:effectLst/>
                        <a:latin typeface="Arial" panose="020B0604020202020204" pitchFamily="34" charset="0"/>
                      </a:endParaRPr>
                    </a:p>
                  </a:txBody>
                  <a:tcPr marL="9525" marR="9525" marT="9525" marB="0" anchor="b"/>
                </a:tc>
                <a:tc>
                  <a:txBody>
                    <a:bodyPr/>
                    <a:lstStyle/>
                    <a:p>
                      <a:pPr algn="r" fontAlgn="b"/>
                      <a:r>
                        <a:rPr lang="de-DE" sz="1000" u="none" strike="noStrike">
                          <a:effectLst/>
                        </a:rPr>
                        <a:t>17.000.000.000.000.000.000</a:t>
                      </a:r>
                      <a:endParaRPr lang="de-DE" sz="1000" b="0" i="0" u="none" strike="noStrike">
                        <a:effectLst/>
                        <a:latin typeface="Arial" panose="020B0604020202020204" pitchFamily="34" charset="0"/>
                      </a:endParaRPr>
                    </a:p>
                  </a:txBody>
                  <a:tcPr marL="9525" marR="9525" marT="9525" marB="0" anchor="b"/>
                </a:tc>
                <a:tc>
                  <a:txBody>
                    <a:bodyPr/>
                    <a:lstStyle/>
                    <a:p>
                      <a:pPr algn="l" fontAlgn="b"/>
                      <a:r>
                        <a:rPr lang="de-DE" sz="1000" u="none" strike="noStrike">
                          <a:effectLst/>
                        </a:rPr>
                        <a:t> </a:t>
                      </a:r>
                      <a:endParaRPr lang="de-DE" sz="1000" b="0" i="1" u="none" strike="noStrike">
                        <a:effectLst/>
                        <a:latin typeface="Arial" panose="020B0604020202020204" pitchFamily="34" charset="0"/>
                      </a:endParaRPr>
                    </a:p>
                  </a:txBody>
                  <a:tcPr marL="9525" marR="9525" marT="9525" marB="0" anchor="b"/>
                </a:tc>
                <a:extLst>
                  <a:ext uri="{0D108BD9-81ED-4DB2-BD59-A6C34878D82A}">
                    <a16:rowId xmlns:a16="http://schemas.microsoft.com/office/drawing/2014/main" val="10015"/>
                  </a:ext>
                </a:extLst>
              </a:tr>
              <a:tr h="204892">
                <a:tc>
                  <a:txBody>
                    <a:bodyPr/>
                    <a:lstStyle/>
                    <a:p>
                      <a:pPr algn="r" fontAlgn="b"/>
                      <a:r>
                        <a:rPr lang="de-DE" sz="1000" u="none" strike="noStrike">
                          <a:effectLst/>
                        </a:rPr>
                        <a:t>13</a:t>
                      </a:r>
                      <a:endParaRPr lang="de-DE" sz="1000" b="0" i="0" u="none" strike="noStrike">
                        <a:effectLst/>
                        <a:latin typeface="Arial" panose="020B0604020202020204" pitchFamily="34" charset="0"/>
                      </a:endParaRPr>
                    </a:p>
                  </a:txBody>
                  <a:tcPr marL="9525" marR="9525" marT="9525" marB="0" anchor="b"/>
                </a:tc>
                <a:tc>
                  <a:txBody>
                    <a:bodyPr/>
                    <a:lstStyle/>
                    <a:p>
                      <a:pPr algn="r" fontAlgn="b"/>
                      <a:r>
                        <a:rPr lang="de-DE" sz="1000" u="none" strike="noStrike">
                          <a:effectLst/>
                        </a:rPr>
                        <a:t>671.000.000.000.000.000.000</a:t>
                      </a:r>
                      <a:endParaRPr lang="de-DE" sz="1000" b="0" i="0" u="none" strike="noStrike">
                        <a:effectLst/>
                        <a:latin typeface="Arial" panose="020B0604020202020204" pitchFamily="34" charset="0"/>
                      </a:endParaRPr>
                    </a:p>
                  </a:txBody>
                  <a:tcPr marL="9525" marR="9525" marT="9525" marB="0" anchor="b"/>
                </a:tc>
                <a:tc>
                  <a:txBody>
                    <a:bodyPr/>
                    <a:lstStyle/>
                    <a:p>
                      <a:pPr algn="l" fontAlgn="b"/>
                      <a:r>
                        <a:rPr lang="de-DE" sz="1000" u="none" strike="noStrike">
                          <a:effectLst/>
                        </a:rPr>
                        <a:t> </a:t>
                      </a:r>
                      <a:endParaRPr lang="de-DE" sz="1000" b="0" i="1" u="none" strike="noStrike">
                        <a:effectLst/>
                        <a:latin typeface="Arial" panose="020B0604020202020204" pitchFamily="34" charset="0"/>
                      </a:endParaRPr>
                    </a:p>
                  </a:txBody>
                  <a:tcPr marL="9525" marR="9525" marT="9525" marB="0" anchor="b"/>
                </a:tc>
                <a:extLst>
                  <a:ext uri="{0D108BD9-81ED-4DB2-BD59-A6C34878D82A}">
                    <a16:rowId xmlns:a16="http://schemas.microsoft.com/office/drawing/2014/main" val="10016"/>
                  </a:ext>
                </a:extLst>
              </a:tr>
              <a:tr h="228996">
                <a:tc>
                  <a:txBody>
                    <a:bodyPr/>
                    <a:lstStyle/>
                    <a:p>
                      <a:pPr algn="r" fontAlgn="b"/>
                      <a:r>
                        <a:rPr lang="de-DE" sz="1000" u="none" strike="noStrike">
                          <a:effectLst/>
                        </a:rPr>
                        <a:t>14</a:t>
                      </a:r>
                      <a:endParaRPr lang="de-DE" sz="1000" b="0" i="0" u="none" strike="noStrike">
                        <a:effectLst/>
                        <a:latin typeface="Arial" panose="020B0604020202020204" pitchFamily="34" charset="0"/>
                      </a:endParaRPr>
                    </a:p>
                  </a:txBody>
                  <a:tcPr marL="9525" marR="9525" marT="9525" marB="0" anchor="b"/>
                </a:tc>
                <a:tc>
                  <a:txBody>
                    <a:bodyPr/>
                    <a:lstStyle/>
                    <a:p>
                      <a:pPr algn="r" fontAlgn="b"/>
                      <a:r>
                        <a:rPr lang="de-DE" sz="1000" u="none" strike="noStrike">
                          <a:effectLst/>
                        </a:rPr>
                        <a:t>2,7x10</a:t>
                      </a:r>
                      <a:r>
                        <a:rPr lang="de-DE" sz="1000" u="none" strike="noStrike" baseline="30000">
                          <a:effectLst/>
                        </a:rPr>
                        <a:t>22</a:t>
                      </a:r>
                      <a:endParaRPr lang="de-DE" sz="1000" b="0" i="0" u="none" strike="noStrike">
                        <a:effectLst/>
                        <a:latin typeface="Arial" panose="020B0604020202020204" pitchFamily="34" charset="0"/>
                      </a:endParaRPr>
                    </a:p>
                  </a:txBody>
                  <a:tcPr marL="9525" marR="9525" marT="9525" marB="0" anchor="b"/>
                </a:tc>
                <a:tc>
                  <a:txBody>
                    <a:bodyPr/>
                    <a:lstStyle/>
                    <a:p>
                      <a:pPr algn="l" fontAlgn="b"/>
                      <a:r>
                        <a:rPr lang="de-DE" sz="1000" u="none" strike="noStrike">
                          <a:effectLst/>
                        </a:rPr>
                        <a:t>Anzahl der Sterne im Universum</a:t>
                      </a:r>
                      <a:endParaRPr lang="de-DE" sz="1000" b="0" i="1" u="none" strike="noStrike">
                        <a:effectLst/>
                        <a:latin typeface="Arial" panose="020B0604020202020204" pitchFamily="34" charset="0"/>
                      </a:endParaRPr>
                    </a:p>
                  </a:txBody>
                  <a:tcPr marL="9525" marR="9525" marT="9525" marB="0" anchor="b"/>
                </a:tc>
                <a:extLst>
                  <a:ext uri="{0D108BD9-81ED-4DB2-BD59-A6C34878D82A}">
                    <a16:rowId xmlns:a16="http://schemas.microsoft.com/office/drawing/2014/main" val="10017"/>
                  </a:ext>
                </a:extLst>
              </a:tr>
              <a:tr h="228996">
                <a:tc>
                  <a:txBody>
                    <a:bodyPr/>
                    <a:lstStyle/>
                    <a:p>
                      <a:pPr algn="r" fontAlgn="b"/>
                      <a:r>
                        <a:rPr lang="de-DE" sz="1000" u="none" strike="noStrike">
                          <a:effectLst/>
                        </a:rPr>
                        <a:t>49</a:t>
                      </a:r>
                      <a:endParaRPr lang="de-DE" sz="1000" b="0" i="0" u="none" strike="noStrike">
                        <a:effectLst/>
                        <a:latin typeface="Arial" panose="020B0604020202020204" pitchFamily="34" charset="0"/>
                      </a:endParaRPr>
                    </a:p>
                  </a:txBody>
                  <a:tcPr marL="9525" marR="9525" marT="9525" marB="0" anchor="b"/>
                </a:tc>
                <a:tc>
                  <a:txBody>
                    <a:bodyPr/>
                    <a:lstStyle/>
                    <a:p>
                      <a:pPr algn="r" fontAlgn="b"/>
                      <a:r>
                        <a:rPr lang="de-DE" sz="1000" u="none" strike="noStrike">
                          <a:effectLst/>
                        </a:rPr>
                        <a:t>3,2x10</a:t>
                      </a:r>
                      <a:r>
                        <a:rPr lang="de-DE" sz="1000" u="none" strike="noStrike" baseline="30000">
                          <a:effectLst/>
                        </a:rPr>
                        <a:t>78</a:t>
                      </a:r>
                      <a:endParaRPr lang="de-DE" sz="1000" b="0" i="0" u="none" strike="noStrike">
                        <a:effectLst/>
                        <a:latin typeface="Arial" panose="020B0604020202020204" pitchFamily="34" charset="0"/>
                      </a:endParaRPr>
                    </a:p>
                  </a:txBody>
                  <a:tcPr marL="9525" marR="9525" marT="9525" marB="0" anchor="b"/>
                </a:tc>
                <a:tc>
                  <a:txBody>
                    <a:bodyPr/>
                    <a:lstStyle/>
                    <a:p>
                      <a:pPr algn="l" fontAlgn="b"/>
                      <a:r>
                        <a:rPr lang="de-DE" sz="1000" u="none" strike="noStrike">
                          <a:effectLst/>
                        </a:rPr>
                        <a:t> </a:t>
                      </a:r>
                      <a:endParaRPr lang="de-DE" sz="1000" b="0" i="1" u="none" strike="noStrike">
                        <a:effectLst/>
                        <a:latin typeface="Arial" panose="020B0604020202020204" pitchFamily="34" charset="0"/>
                      </a:endParaRPr>
                    </a:p>
                  </a:txBody>
                  <a:tcPr marL="9525" marR="9525" marT="9525" marB="0" anchor="b"/>
                </a:tc>
                <a:extLst>
                  <a:ext uri="{0D108BD9-81ED-4DB2-BD59-A6C34878D82A}">
                    <a16:rowId xmlns:a16="http://schemas.microsoft.com/office/drawing/2014/main" val="10018"/>
                  </a:ext>
                </a:extLst>
              </a:tr>
              <a:tr h="228996">
                <a:tc>
                  <a:txBody>
                    <a:bodyPr/>
                    <a:lstStyle/>
                    <a:p>
                      <a:pPr algn="r" fontAlgn="b"/>
                      <a:r>
                        <a:rPr lang="de-DE" sz="1000" u="none" strike="noStrike">
                          <a:effectLst/>
                        </a:rPr>
                        <a:t>50</a:t>
                      </a:r>
                      <a:endParaRPr lang="de-DE" sz="1000" b="0" i="0" u="none" strike="noStrike">
                        <a:effectLst/>
                        <a:latin typeface="Arial" panose="020B0604020202020204" pitchFamily="34" charset="0"/>
                      </a:endParaRPr>
                    </a:p>
                  </a:txBody>
                  <a:tcPr marL="9525" marR="9525" marT="9525" marB="0" anchor="b"/>
                </a:tc>
                <a:tc>
                  <a:txBody>
                    <a:bodyPr/>
                    <a:lstStyle/>
                    <a:p>
                      <a:pPr algn="r" fontAlgn="b"/>
                      <a:r>
                        <a:rPr lang="de-DE" sz="1000" u="none" strike="noStrike">
                          <a:effectLst/>
                        </a:rPr>
                        <a:t>1,3x10</a:t>
                      </a:r>
                      <a:r>
                        <a:rPr lang="de-DE" sz="1000" u="none" strike="noStrike" baseline="30000">
                          <a:effectLst/>
                        </a:rPr>
                        <a:t>80</a:t>
                      </a:r>
                      <a:endParaRPr lang="de-DE" sz="1000" b="0" i="0" u="none" strike="noStrike">
                        <a:effectLst/>
                        <a:latin typeface="Arial" panose="020B0604020202020204" pitchFamily="34" charset="0"/>
                      </a:endParaRPr>
                    </a:p>
                  </a:txBody>
                  <a:tcPr marL="9525" marR="9525" marT="9525" marB="0" anchor="b"/>
                </a:tc>
                <a:tc>
                  <a:txBody>
                    <a:bodyPr/>
                    <a:lstStyle/>
                    <a:p>
                      <a:pPr algn="l" fontAlgn="b"/>
                      <a:r>
                        <a:rPr lang="de-DE" sz="1000" u="none" strike="noStrike" dirty="0">
                          <a:effectLst/>
                        </a:rPr>
                        <a:t>Anzahl der Elementteilchen im Universum</a:t>
                      </a:r>
                      <a:endParaRPr lang="de-DE" sz="1000" b="0" i="1" u="none" strike="noStrike" dirty="0">
                        <a:effectLst/>
                        <a:latin typeface="Arial" panose="020B0604020202020204" pitchFamily="34" charset="0"/>
                      </a:endParaRPr>
                    </a:p>
                  </a:txBody>
                  <a:tcPr marL="9525" marR="9525" marT="9525" marB="0" anchor="b"/>
                </a:tc>
                <a:extLst>
                  <a:ext uri="{0D108BD9-81ED-4DB2-BD59-A6C34878D82A}">
                    <a16:rowId xmlns:a16="http://schemas.microsoft.com/office/drawing/2014/main" val="10019"/>
                  </a:ext>
                </a:extLst>
              </a:tr>
            </a:tbl>
          </a:graphicData>
        </a:graphic>
      </p:graphicFrame>
      <p:pic>
        <p:nvPicPr>
          <p:cNvPr id="5" name="Grafik 4"/>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0775594" y="656624"/>
            <a:ext cx="1249251" cy="1274145"/>
          </a:xfrm>
          <a:prstGeom prst="rect">
            <a:avLst/>
          </a:prstGeom>
        </p:spPr>
      </p:pic>
    </p:spTree>
    <p:extLst>
      <p:ext uri="{BB962C8B-B14F-4D97-AF65-F5344CB8AC3E}">
        <p14:creationId xmlns:p14="http://schemas.microsoft.com/office/powerpoint/2010/main" val="4032216200"/>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Titel 1">
            <a:extLst>
              <a:ext uri="{FF2B5EF4-FFF2-40B4-BE49-F238E27FC236}">
                <a16:creationId xmlns:a16="http://schemas.microsoft.com/office/drawing/2014/main" id="{230A4882-F5A8-4D93-75D1-CA61A99FA22A}"/>
              </a:ext>
            </a:extLst>
          </p:cNvPr>
          <p:cNvSpPr>
            <a:spLocks noGrp="1"/>
          </p:cNvSpPr>
          <p:nvPr>
            <p:ph type="title"/>
          </p:nvPr>
        </p:nvSpPr>
        <p:spPr/>
        <p:txBody>
          <a:bodyPr>
            <a:normAutofit/>
          </a:bodyPr>
          <a:lstStyle/>
          <a:p>
            <a:r>
              <a:rPr lang="de-DE" altLang="en-US" sz="4400" b="1" dirty="0"/>
              <a:t>Definition Breitensport</a:t>
            </a:r>
          </a:p>
        </p:txBody>
      </p:sp>
      <p:sp>
        <p:nvSpPr>
          <p:cNvPr id="11267" name="Inhaltsplatzhalter 2">
            <a:extLst>
              <a:ext uri="{FF2B5EF4-FFF2-40B4-BE49-F238E27FC236}">
                <a16:creationId xmlns:a16="http://schemas.microsoft.com/office/drawing/2014/main" id="{62EBD662-9EC3-B491-51D0-6597CA2A8859}"/>
              </a:ext>
            </a:extLst>
          </p:cNvPr>
          <p:cNvSpPr>
            <a:spLocks noGrp="1"/>
          </p:cNvSpPr>
          <p:nvPr>
            <p:ph idx="1"/>
          </p:nvPr>
        </p:nvSpPr>
        <p:spPr/>
        <p:txBody>
          <a:bodyPr/>
          <a:lstStyle/>
          <a:p>
            <a:pPr marL="0" indent="0">
              <a:buNone/>
            </a:pPr>
            <a:r>
              <a:rPr lang="de-DE" altLang="de-DE" sz="2800" dirty="0"/>
              <a:t>Wettkampfsport</a:t>
            </a:r>
          </a:p>
          <a:p>
            <a:pPr lvl="1"/>
            <a:r>
              <a:rPr lang="de-DE" altLang="de-DE" sz="2400" dirty="0"/>
              <a:t>freigestaltetes Wettkampfreglement</a:t>
            </a:r>
          </a:p>
          <a:p>
            <a:pPr lvl="1"/>
            <a:r>
              <a:rPr lang="de-DE" altLang="de-DE" sz="2400" dirty="0"/>
              <a:t>nationales/internationales Wettkampfreglement</a:t>
            </a:r>
          </a:p>
          <a:p>
            <a:pPr marL="0" indent="0">
              <a:buNone/>
            </a:pPr>
            <a:r>
              <a:rPr lang="de-DE" altLang="de-DE" sz="2800" dirty="0"/>
              <a:t>Wettkampfungebundener Sport „Freizeitsport“</a:t>
            </a:r>
          </a:p>
          <a:p>
            <a:pPr lvl="1"/>
            <a:r>
              <a:rPr lang="de-DE" altLang="de-DE" sz="2400" dirty="0"/>
              <a:t>sportartbezogen</a:t>
            </a:r>
          </a:p>
          <a:p>
            <a:pPr lvl="1"/>
            <a:r>
              <a:rPr lang="de-DE" altLang="de-DE" sz="2400" dirty="0"/>
              <a:t>sportartübergreifend</a:t>
            </a:r>
          </a:p>
          <a:p>
            <a:pPr marL="0" indent="0">
              <a:buNone/>
            </a:pPr>
            <a:r>
              <a:rPr lang="de-DE" altLang="de-DE" sz="2800" dirty="0"/>
              <a:t>Gesundheitssport</a:t>
            </a:r>
          </a:p>
          <a:p>
            <a:pPr lvl="1"/>
            <a:endParaRPr lang="de-DE" altLang="de-DE" dirty="0"/>
          </a:p>
          <a:p>
            <a:endParaRPr lang="de-DE" altLang="en-US" dirty="0"/>
          </a:p>
        </p:txBody>
      </p:sp>
      <p:sp>
        <p:nvSpPr>
          <p:cNvPr id="4" name="Datumsplatzhalter 3">
            <a:extLst>
              <a:ext uri="{FF2B5EF4-FFF2-40B4-BE49-F238E27FC236}">
                <a16:creationId xmlns:a16="http://schemas.microsoft.com/office/drawing/2014/main" id="{DC29C79B-4497-5A0E-3974-BB47861E7FCB}"/>
              </a:ext>
            </a:extLst>
          </p:cNvPr>
          <p:cNvSpPr>
            <a:spLocks noGrp="1"/>
          </p:cNvSpPr>
          <p:nvPr>
            <p:ph type="dt" sz="quarter" idx="10"/>
          </p:nvPr>
        </p:nvSpPr>
        <p:spPr/>
        <p:txBody>
          <a:bodyPr/>
          <a:lstStyle/>
          <a:p>
            <a:pPr>
              <a:defRPr/>
            </a:pPr>
            <a:fld id="{E1DEC750-3426-468D-9B9F-B926E3A41D05}" type="datetime1">
              <a:rPr lang="de-DE" smtClean="0"/>
              <a:pPr>
                <a:defRPr/>
              </a:pPr>
              <a:t>16.09.2026</a:t>
            </a:fld>
            <a:r>
              <a:rPr lang="en-US"/>
              <a:t>  </a:t>
            </a:r>
          </a:p>
        </p:txBody>
      </p:sp>
      <p:pic>
        <p:nvPicPr>
          <p:cNvPr id="2" name="Grafik 1">
            <a:extLst>
              <a:ext uri="{FF2B5EF4-FFF2-40B4-BE49-F238E27FC236}">
                <a16:creationId xmlns:a16="http://schemas.microsoft.com/office/drawing/2014/main" id="{860CDB1D-857F-AB35-36CF-3D008F8764D4}"/>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0775594" y="656624"/>
            <a:ext cx="1249251" cy="1274145"/>
          </a:xfrm>
          <a:prstGeom prst="rect">
            <a:avLst/>
          </a:prstGeom>
        </p:spPr>
      </p:pic>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Rectangle 2">
            <a:extLst>
              <a:ext uri="{FF2B5EF4-FFF2-40B4-BE49-F238E27FC236}">
                <a16:creationId xmlns:a16="http://schemas.microsoft.com/office/drawing/2014/main" id="{D24372DC-2F37-EB8E-5F18-B349BE2604F8}"/>
              </a:ext>
            </a:extLst>
          </p:cNvPr>
          <p:cNvSpPr>
            <a:spLocks noGrp="1" noChangeArrowheads="1"/>
          </p:cNvSpPr>
          <p:nvPr>
            <p:ph type="title"/>
          </p:nvPr>
        </p:nvSpPr>
        <p:spPr/>
        <p:txBody>
          <a:bodyPr>
            <a:normAutofit/>
          </a:bodyPr>
          <a:lstStyle/>
          <a:p>
            <a:r>
              <a:rPr lang="de-DE" altLang="de-DE" sz="4400" b="1" dirty="0"/>
              <a:t>Deutscher Schachbund</a:t>
            </a:r>
          </a:p>
        </p:txBody>
      </p:sp>
      <p:graphicFrame>
        <p:nvGraphicFramePr>
          <p:cNvPr id="12291" name="Object 3">
            <a:extLst>
              <a:ext uri="{FF2B5EF4-FFF2-40B4-BE49-F238E27FC236}">
                <a16:creationId xmlns:a16="http://schemas.microsoft.com/office/drawing/2014/main" id="{5F2CC56D-5C7B-8903-AA43-D1CCCE78D27C}"/>
              </a:ext>
            </a:extLst>
          </p:cNvPr>
          <p:cNvGraphicFramePr>
            <a:graphicFrameLocks noGrp="1" noChangeAspect="1"/>
          </p:cNvGraphicFramePr>
          <p:nvPr>
            <p:ph idx="1"/>
            <p:extLst>
              <p:ext uri="{D42A27DB-BD31-4B8C-83A1-F6EECF244321}">
                <p14:modId xmlns:p14="http://schemas.microsoft.com/office/powerpoint/2010/main" val="3847059821"/>
              </p:ext>
            </p:extLst>
          </p:nvPr>
        </p:nvGraphicFramePr>
        <p:xfrm>
          <a:off x="198407" y="2304257"/>
          <a:ext cx="11795185" cy="3029547"/>
        </p:xfrm>
        <a:graphic>
          <a:graphicData uri="http://schemas.openxmlformats.org/presentationml/2006/ole">
            <mc:AlternateContent xmlns:mc="http://schemas.openxmlformats.org/markup-compatibility/2006">
              <mc:Choice xmlns:v="urn:schemas-microsoft-com:vml" Requires="v">
                <p:oleObj name="MS Org Chart" r:id="rId2" imgW="6724440" imgH="1726920" progId="OrgPlusWOPX.4">
                  <p:embed followColorScheme="full"/>
                </p:oleObj>
              </mc:Choice>
              <mc:Fallback>
                <p:oleObj name="MS Org Chart" r:id="rId2" imgW="6724440" imgH="1726920" progId="OrgPlusWOPX.4">
                  <p:embed followColorScheme="full"/>
                  <p:pic>
                    <p:nvPicPr>
                      <p:cNvPr id="12291" name="Object 3">
                        <a:extLst>
                          <a:ext uri="{FF2B5EF4-FFF2-40B4-BE49-F238E27FC236}">
                            <a16:creationId xmlns:a16="http://schemas.microsoft.com/office/drawing/2014/main" id="{5F2CC56D-5C7B-8903-AA43-D1CCCE78D27C}"/>
                          </a:ext>
                        </a:extLst>
                      </p:cNvPr>
                      <p:cNvPicPr>
                        <a:picLocks noChangeAspect="1" noChangeArrowheads="1"/>
                      </p:cNvPicPr>
                      <p:nvPr/>
                    </p:nvPicPr>
                    <p:blipFill>
                      <a:blip r:embed="rId3"/>
                      <a:srcRect/>
                      <a:stretch>
                        <a:fillRect/>
                      </a:stretch>
                    </p:blipFill>
                    <p:spPr bwMode="auto">
                      <a:xfrm>
                        <a:off x="198407" y="2304257"/>
                        <a:ext cx="11795185" cy="3029547"/>
                      </a:xfrm>
                      <a:prstGeom prst="rect">
                        <a:avLst/>
                      </a:prstGeom>
                      <a:noFill/>
                      <a:ln>
                        <a:noFill/>
                      </a:ln>
                    </p:spPr>
                  </p:pic>
                </p:oleObj>
              </mc:Fallback>
            </mc:AlternateContent>
          </a:graphicData>
        </a:graphic>
      </p:graphicFrame>
      <p:pic>
        <p:nvPicPr>
          <p:cNvPr id="2" name="Grafik 1">
            <a:extLst>
              <a:ext uri="{FF2B5EF4-FFF2-40B4-BE49-F238E27FC236}">
                <a16:creationId xmlns:a16="http://schemas.microsoft.com/office/drawing/2014/main" id="{EFF2347D-6EDA-C09C-3C2D-1769D035DA3D}"/>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0775594" y="656624"/>
            <a:ext cx="1249251" cy="1274145"/>
          </a:xfrm>
          <a:prstGeom prst="rect">
            <a:avLst/>
          </a:prstGeom>
        </p:spPr>
      </p:pic>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Rectangle 2">
            <a:extLst>
              <a:ext uri="{FF2B5EF4-FFF2-40B4-BE49-F238E27FC236}">
                <a16:creationId xmlns:a16="http://schemas.microsoft.com/office/drawing/2014/main" id="{8409C0DE-B207-CB21-D431-1F46118EFD20}"/>
              </a:ext>
            </a:extLst>
          </p:cNvPr>
          <p:cNvSpPr>
            <a:spLocks noGrp="1" noChangeArrowheads="1"/>
          </p:cNvSpPr>
          <p:nvPr>
            <p:ph type="title"/>
          </p:nvPr>
        </p:nvSpPr>
        <p:spPr/>
        <p:txBody>
          <a:bodyPr>
            <a:normAutofit/>
          </a:bodyPr>
          <a:lstStyle/>
          <a:p>
            <a:pPr eaLnBrk="1" hangingPunct="1"/>
            <a:r>
              <a:rPr lang="de-DE" altLang="de-DE" sz="4400" b="1" dirty="0"/>
              <a:t>Die drei Säulen des Vereins</a:t>
            </a:r>
          </a:p>
        </p:txBody>
      </p:sp>
      <p:sp>
        <p:nvSpPr>
          <p:cNvPr id="13315" name="Rechteck 8">
            <a:extLst>
              <a:ext uri="{FF2B5EF4-FFF2-40B4-BE49-F238E27FC236}">
                <a16:creationId xmlns:a16="http://schemas.microsoft.com/office/drawing/2014/main" id="{E12D8980-2BBC-AA3A-6DD0-4F4BA9372109}"/>
              </a:ext>
            </a:extLst>
          </p:cNvPr>
          <p:cNvSpPr>
            <a:spLocks noChangeArrowheads="1"/>
          </p:cNvSpPr>
          <p:nvPr/>
        </p:nvSpPr>
        <p:spPr bwMode="auto">
          <a:xfrm>
            <a:off x="2452689" y="3214689"/>
            <a:ext cx="2071687" cy="3000375"/>
          </a:xfrm>
          <a:prstGeom prst="rect">
            <a:avLst/>
          </a:prstGeom>
          <a:noFill/>
          <a:ln w="25400" algn="ctr">
            <a:solidFill>
              <a:schemeClr val="tx1"/>
            </a:solidFill>
            <a:round/>
            <a:headEnd/>
            <a:tailEnd/>
          </a:ln>
          <a:extLst>
            <a:ext uri="{909E8E84-426E-40DD-AFC4-6F175D3DCCD1}">
              <a14:hiddenFill xmlns:a14="http://schemas.microsoft.com/office/drawing/2010/main">
                <a:solidFill>
                  <a:srgbClr val="FFFFFF"/>
                </a:solidFill>
              </a14:hiddenFill>
            </a:ext>
          </a:extLst>
        </p:spPr>
        <p:txBody>
          <a:bodyPr wrap="none"/>
          <a:lstStyle>
            <a:lvl1pPr>
              <a:spcBef>
                <a:spcPct val="20000"/>
              </a:spcBef>
              <a:buClr>
                <a:schemeClr val="accent2"/>
              </a:buClr>
              <a:buFont typeface="Wingdings" panose="05000000000000000000" pitchFamily="2" charset="2"/>
              <a:buChar char="w"/>
              <a:defRPr sz="3200">
                <a:solidFill>
                  <a:schemeClr val="tx1"/>
                </a:solidFill>
                <a:latin typeface="Kabel Ult BT" pitchFamily="34" charset="0"/>
              </a:defRPr>
            </a:lvl1pPr>
            <a:lvl2pPr marL="742950" indent="-285750">
              <a:spcBef>
                <a:spcPct val="20000"/>
              </a:spcBef>
              <a:buClr>
                <a:schemeClr val="accent2"/>
              </a:buClr>
              <a:buSzPct val="55000"/>
              <a:buFont typeface="Wingdings" panose="05000000000000000000" pitchFamily="2" charset="2"/>
              <a:buChar char="n"/>
              <a:defRPr sz="2800">
                <a:solidFill>
                  <a:schemeClr val="tx1"/>
                </a:solidFill>
                <a:latin typeface="Kabel Ult BT" pitchFamily="34" charset="0"/>
              </a:defRPr>
            </a:lvl2pPr>
            <a:lvl3pPr marL="1143000" indent="-228600">
              <a:spcBef>
                <a:spcPct val="20000"/>
              </a:spcBef>
              <a:buClr>
                <a:schemeClr val="accent2"/>
              </a:buClr>
              <a:buSzPct val="65000"/>
              <a:buFont typeface="Wingdings" panose="05000000000000000000" pitchFamily="2" charset="2"/>
              <a:buChar char="l"/>
              <a:defRPr sz="2400">
                <a:solidFill>
                  <a:schemeClr val="tx1"/>
                </a:solidFill>
                <a:latin typeface="Kabel Ult BT" pitchFamily="34" charset="0"/>
              </a:defRPr>
            </a:lvl3pPr>
            <a:lvl4pPr marL="1600200" indent="-228600">
              <a:spcBef>
                <a:spcPct val="20000"/>
              </a:spcBef>
              <a:buClr>
                <a:schemeClr val="accent2"/>
              </a:buClr>
              <a:buSzPct val="85000"/>
              <a:buFont typeface="Wingdings" panose="05000000000000000000" pitchFamily="2" charset="2"/>
              <a:buChar char="w"/>
              <a:defRPr sz="2000">
                <a:solidFill>
                  <a:schemeClr val="tx1"/>
                </a:solidFill>
                <a:latin typeface="Kabel Ult BT" pitchFamily="34" charset="0"/>
              </a:defRPr>
            </a:lvl4pPr>
            <a:lvl5pPr marL="2057400" indent="-228600">
              <a:spcBef>
                <a:spcPct val="20000"/>
              </a:spcBef>
              <a:buClr>
                <a:schemeClr val="accent2"/>
              </a:buClr>
              <a:buSzPct val="80000"/>
              <a:buFont typeface="Wingdings" panose="05000000000000000000" pitchFamily="2" charset="2"/>
              <a:buChar char="§"/>
              <a:defRPr sz="2000">
                <a:solidFill>
                  <a:schemeClr val="tx1"/>
                </a:solidFill>
                <a:latin typeface="Kabel Ult BT" pitchFamily="34" charset="0"/>
              </a:defRPr>
            </a:lvl5pPr>
            <a:lvl6pPr marL="2514600" indent="-228600" eaLnBrk="0" fontAlgn="base" hangingPunct="0">
              <a:spcBef>
                <a:spcPct val="20000"/>
              </a:spcBef>
              <a:spcAft>
                <a:spcPct val="0"/>
              </a:spcAft>
              <a:buClr>
                <a:schemeClr val="accent2"/>
              </a:buClr>
              <a:buSzPct val="80000"/>
              <a:buFont typeface="Wingdings" panose="05000000000000000000" pitchFamily="2" charset="2"/>
              <a:buChar char="§"/>
              <a:defRPr sz="2000">
                <a:solidFill>
                  <a:schemeClr val="tx1"/>
                </a:solidFill>
                <a:latin typeface="Kabel Ult BT" pitchFamily="34" charset="0"/>
              </a:defRPr>
            </a:lvl6pPr>
            <a:lvl7pPr marL="2971800" indent="-228600" eaLnBrk="0" fontAlgn="base" hangingPunct="0">
              <a:spcBef>
                <a:spcPct val="20000"/>
              </a:spcBef>
              <a:spcAft>
                <a:spcPct val="0"/>
              </a:spcAft>
              <a:buClr>
                <a:schemeClr val="accent2"/>
              </a:buClr>
              <a:buSzPct val="80000"/>
              <a:buFont typeface="Wingdings" panose="05000000000000000000" pitchFamily="2" charset="2"/>
              <a:buChar char="§"/>
              <a:defRPr sz="2000">
                <a:solidFill>
                  <a:schemeClr val="tx1"/>
                </a:solidFill>
                <a:latin typeface="Kabel Ult BT" pitchFamily="34" charset="0"/>
              </a:defRPr>
            </a:lvl7pPr>
            <a:lvl8pPr marL="3429000" indent="-228600" eaLnBrk="0" fontAlgn="base" hangingPunct="0">
              <a:spcBef>
                <a:spcPct val="20000"/>
              </a:spcBef>
              <a:spcAft>
                <a:spcPct val="0"/>
              </a:spcAft>
              <a:buClr>
                <a:schemeClr val="accent2"/>
              </a:buClr>
              <a:buSzPct val="80000"/>
              <a:buFont typeface="Wingdings" panose="05000000000000000000" pitchFamily="2" charset="2"/>
              <a:buChar char="§"/>
              <a:defRPr sz="2000">
                <a:solidFill>
                  <a:schemeClr val="tx1"/>
                </a:solidFill>
                <a:latin typeface="Kabel Ult BT" pitchFamily="34" charset="0"/>
              </a:defRPr>
            </a:lvl8pPr>
            <a:lvl9pPr marL="3886200" indent="-228600" eaLnBrk="0" fontAlgn="base" hangingPunct="0">
              <a:spcBef>
                <a:spcPct val="20000"/>
              </a:spcBef>
              <a:spcAft>
                <a:spcPct val="0"/>
              </a:spcAft>
              <a:buClr>
                <a:schemeClr val="accent2"/>
              </a:buClr>
              <a:buSzPct val="80000"/>
              <a:buFont typeface="Wingdings" panose="05000000000000000000" pitchFamily="2" charset="2"/>
              <a:buChar char="§"/>
              <a:defRPr sz="2000">
                <a:solidFill>
                  <a:schemeClr val="tx1"/>
                </a:solidFill>
                <a:latin typeface="Kabel Ult BT" pitchFamily="34" charset="0"/>
              </a:defRPr>
            </a:lvl9pPr>
          </a:lstStyle>
          <a:p>
            <a:pPr eaLnBrk="1" hangingPunct="1">
              <a:spcBef>
                <a:spcPct val="0"/>
              </a:spcBef>
              <a:buClrTx/>
              <a:buFontTx/>
              <a:buNone/>
            </a:pPr>
            <a:endParaRPr lang="de-DE" altLang="de-DE" sz="2400">
              <a:latin typeface="Times New Roman" panose="02020603050405020304" pitchFamily="18" charset="0"/>
            </a:endParaRPr>
          </a:p>
        </p:txBody>
      </p:sp>
      <p:sp>
        <p:nvSpPr>
          <p:cNvPr id="13316" name="Textfeld 9">
            <a:extLst>
              <a:ext uri="{FF2B5EF4-FFF2-40B4-BE49-F238E27FC236}">
                <a16:creationId xmlns:a16="http://schemas.microsoft.com/office/drawing/2014/main" id="{4A6F63C4-4492-CB32-77E1-F302D641FD96}"/>
              </a:ext>
            </a:extLst>
          </p:cNvPr>
          <p:cNvSpPr txBox="1">
            <a:spLocks noChangeArrowheads="1"/>
          </p:cNvSpPr>
          <p:nvPr/>
        </p:nvSpPr>
        <p:spPr bwMode="auto">
          <a:xfrm>
            <a:off x="2452689" y="3286125"/>
            <a:ext cx="2071687" cy="3381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chemeClr val="accent2"/>
              </a:buClr>
              <a:buFont typeface="Wingdings" panose="05000000000000000000" pitchFamily="2" charset="2"/>
              <a:buChar char="w"/>
              <a:defRPr sz="3200">
                <a:solidFill>
                  <a:schemeClr val="tx1"/>
                </a:solidFill>
                <a:latin typeface="Kabel Ult BT" pitchFamily="34" charset="0"/>
              </a:defRPr>
            </a:lvl1pPr>
            <a:lvl2pPr marL="742950" indent="-285750">
              <a:spcBef>
                <a:spcPct val="20000"/>
              </a:spcBef>
              <a:buClr>
                <a:schemeClr val="accent2"/>
              </a:buClr>
              <a:buSzPct val="55000"/>
              <a:buFont typeface="Wingdings" panose="05000000000000000000" pitchFamily="2" charset="2"/>
              <a:buChar char="n"/>
              <a:defRPr sz="2800">
                <a:solidFill>
                  <a:schemeClr val="tx1"/>
                </a:solidFill>
                <a:latin typeface="Kabel Ult BT" pitchFamily="34" charset="0"/>
              </a:defRPr>
            </a:lvl2pPr>
            <a:lvl3pPr marL="1143000" indent="-228600">
              <a:spcBef>
                <a:spcPct val="20000"/>
              </a:spcBef>
              <a:buClr>
                <a:schemeClr val="accent2"/>
              </a:buClr>
              <a:buSzPct val="65000"/>
              <a:buFont typeface="Wingdings" panose="05000000000000000000" pitchFamily="2" charset="2"/>
              <a:buChar char="l"/>
              <a:defRPr sz="2400">
                <a:solidFill>
                  <a:schemeClr val="tx1"/>
                </a:solidFill>
                <a:latin typeface="Kabel Ult BT" pitchFamily="34" charset="0"/>
              </a:defRPr>
            </a:lvl3pPr>
            <a:lvl4pPr marL="1600200" indent="-228600">
              <a:spcBef>
                <a:spcPct val="20000"/>
              </a:spcBef>
              <a:buClr>
                <a:schemeClr val="accent2"/>
              </a:buClr>
              <a:buSzPct val="85000"/>
              <a:buFont typeface="Wingdings" panose="05000000000000000000" pitchFamily="2" charset="2"/>
              <a:buChar char="w"/>
              <a:defRPr sz="2000">
                <a:solidFill>
                  <a:schemeClr val="tx1"/>
                </a:solidFill>
                <a:latin typeface="Kabel Ult BT" pitchFamily="34" charset="0"/>
              </a:defRPr>
            </a:lvl4pPr>
            <a:lvl5pPr marL="2057400" indent="-228600">
              <a:spcBef>
                <a:spcPct val="20000"/>
              </a:spcBef>
              <a:buClr>
                <a:schemeClr val="accent2"/>
              </a:buClr>
              <a:buSzPct val="80000"/>
              <a:buFont typeface="Wingdings" panose="05000000000000000000" pitchFamily="2" charset="2"/>
              <a:buChar char="§"/>
              <a:defRPr sz="2000">
                <a:solidFill>
                  <a:schemeClr val="tx1"/>
                </a:solidFill>
                <a:latin typeface="Kabel Ult BT" pitchFamily="34" charset="0"/>
              </a:defRPr>
            </a:lvl5pPr>
            <a:lvl6pPr marL="2514600" indent="-228600" eaLnBrk="0" fontAlgn="base" hangingPunct="0">
              <a:spcBef>
                <a:spcPct val="20000"/>
              </a:spcBef>
              <a:spcAft>
                <a:spcPct val="0"/>
              </a:spcAft>
              <a:buClr>
                <a:schemeClr val="accent2"/>
              </a:buClr>
              <a:buSzPct val="80000"/>
              <a:buFont typeface="Wingdings" panose="05000000000000000000" pitchFamily="2" charset="2"/>
              <a:buChar char="§"/>
              <a:defRPr sz="2000">
                <a:solidFill>
                  <a:schemeClr val="tx1"/>
                </a:solidFill>
                <a:latin typeface="Kabel Ult BT" pitchFamily="34" charset="0"/>
              </a:defRPr>
            </a:lvl6pPr>
            <a:lvl7pPr marL="2971800" indent="-228600" eaLnBrk="0" fontAlgn="base" hangingPunct="0">
              <a:spcBef>
                <a:spcPct val="20000"/>
              </a:spcBef>
              <a:spcAft>
                <a:spcPct val="0"/>
              </a:spcAft>
              <a:buClr>
                <a:schemeClr val="accent2"/>
              </a:buClr>
              <a:buSzPct val="80000"/>
              <a:buFont typeface="Wingdings" panose="05000000000000000000" pitchFamily="2" charset="2"/>
              <a:buChar char="§"/>
              <a:defRPr sz="2000">
                <a:solidFill>
                  <a:schemeClr val="tx1"/>
                </a:solidFill>
                <a:latin typeface="Kabel Ult BT" pitchFamily="34" charset="0"/>
              </a:defRPr>
            </a:lvl7pPr>
            <a:lvl8pPr marL="3429000" indent="-228600" eaLnBrk="0" fontAlgn="base" hangingPunct="0">
              <a:spcBef>
                <a:spcPct val="20000"/>
              </a:spcBef>
              <a:spcAft>
                <a:spcPct val="0"/>
              </a:spcAft>
              <a:buClr>
                <a:schemeClr val="accent2"/>
              </a:buClr>
              <a:buSzPct val="80000"/>
              <a:buFont typeface="Wingdings" panose="05000000000000000000" pitchFamily="2" charset="2"/>
              <a:buChar char="§"/>
              <a:defRPr sz="2000">
                <a:solidFill>
                  <a:schemeClr val="tx1"/>
                </a:solidFill>
                <a:latin typeface="Kabel Ult BT" pitchFamily="34" charset="0"/>
              </a:defRPr>
            </a:lvl8pPr>
            <a:lvl9pPr marL="3886200" indent="-228600" eaLnBrk="0" fontAlgn="base" hangingPunct="0">
              <a:spcBef>
                <a:spcPct val="20000"/>
              </a:spcBef>
              <a:spcAft>
                <a:spcPct val="0"/>
              </a:spcAft>
              <a:buClr>
                <a:schemeClr val="accent2"/>
              </a:buClr>
              <a:buSzPct val="80000"/>
              <a:buFont typeface="Wingdings" panose="05000000000000000000" pitchFamily="2" charset="2"/>
              <a:buChar char="§"/>
              <a:defRPr sz="2000">
                <a:solidFill>
                  <a:schemeClr val="tx1"/>
                </a:solidFill>
                <a:latin typeface="Kabel Ult BT" pitchFamily="34" charset="0"/>
              </a:defRPr>
            </a:lvl9pPr>
          </a:lstStyle>
          <a:p>
            <a:pPr algn="ctr" eaLnBrk="1" hangingPunct="1">
              <a:spcBef>
                <a:spcPct val="0"/>
              </a:spcBef>
              <a:buClrTx/>
              <a:buFontTx/>
              <a:buNone/>
            </a:pPr>
            <a:r>
              <a:rPr lang="de-DE" altLang="de-DE" sz="1600" b="1">
                <a:latin typeface="Arial" panose="020B0604020202020204" pitchFamily="34" charset="0"/>
                <a:cs typeface="Arial" panose="020B0604020202020204" pitchFamily="34" charset="0"/>
              </a:rPr>
              <a:t>Leistungssport</a:t>
            </a:r>
          </a:p>
        </p:txBody>
      </p:sp>
      <p:sp>
        <p:nvSpPr>
          <p:cNvPr id="13317" name="Textfeld 10">
            <a:extLst>
              <a:ext uri="{FF2B5EF4-FFF2-40B4-BE49-F238E27FC236}">
                <a16:creationId xmlns:a16="http://schemas.microsoft.com/office/drawing/2014/main" id="{DAF8A150-D565-D34A-C651-975730859322}"/>
              </a:ext>
            </a:extLst>
          </p:cNvPr>
          <p:cNvSpPr txBox="1">
            <a:spLocks noChangeArrowheads="1"/>
          </p:cNvSpPr>
          <p:nvPr/>
        </p:nvSpPr>
        <p:spPr bwMode="auto">
          <a:xfrm>
            <a:off x="2595564" y="4071938"/>
            <a:ext cx="1857375" cy="1784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chemeClr val="accent2"/>
              </a:buClr>
              <a:buFont typeface="Wingdings" panose="05000000000000000000" pitchFamily="2" charset="2"/>
              <a:buChar char="w"/>
              <a:defRPr sz="3200">
                <a:solidFill>
                  <a:schemeClr val="tx1"/>
                </a:solidFill>
                <a:latin typeface="Kabel Ult BT" pitchFamily="34" charset="0"/>
              </a:defRPr>
            </a:lvl1pPr>
            <a:lvl2pPr marL="742950" indent="-285750">
              <a:spcBef>
                <a:spcPct val="20000"/>
              </a:spcBef>
              <a:buClr>
                <a:schemeClr val="accent2"/>
              </a:buClr>
              <a:buSzPct val="55000"/>
              <a:buFont typeface="Wingdings" panose="05000000000000000000" pitchFamily="2" charset="2"/>
              <a:buChar char="n"/>
              <a:defRPr sz="2800">
                <a:solidFill>
                  <a:schemeClr val="tx1"/>
                </a:solidFill>
                <a:latin typeface="Kabel Ult BT" pitchFamily="34" charset="0"/>
              </a:defRPr>
            </a:lvl2pPr>
            <a:lvl3pPr marL="1143000" indent="-228600">
              <a:spcBef>
                <a:spcPct val="20000"/>
              </a:spcBef>
              <a:buClr>
                <a:schemeClr val="accent2"/>
              </a:buClr>
              <a:buSzPct val="65000"/>
              <a:buFont typeface="Wingdings" panose="05000000000000000000" pitchFamily="2" charset="2"/>
              <a:buChar char="l"/>
              <a:defRPr sz="2400">
                <a:solidFill>
                  <a:schemeClr val="tx1"/>
                </a:solidFill>
                <a:latin typeface="Kabel Ult BT" pitchFamily="34" charset="0"/>
              </a:defRPr>
            </a:lvl3pPr>
            <a:lvl4pPr marL="1600200" indent="-228600">
              <a:spcBef>
                <a:spcPct val="20000"/>
              </a:spcBef>
              <a:buClr>
                <a:schemeClr val="accent2"/>
              </a:buClr>
              <a:buSzPct val="85000"/>
              <a:buFont typeface="Wingdings" panose="05000000000000000000" pitchFamily="2" charset="2"/>
              <a:buChar char="w"/>
              <a:defRPr sz="2000">
                <a:solidFill>
                  <a:schemeClr val="tx1"/>
                </a:solidFill>
                <a:latin typeface="Kabel Ult BT" pitchFamily="34" charset="0"/>
              </a:defRPr>
            </a:lvl4pPr>
            <a:lvl5pPr marL="2057400" indent="-228600">
              <a:spcBef>
                <a:spcPct val="20000"/>
              </a:spcBef>
              <a:buClr>
                <a:schemeClr val="accent2"/>
              </a:buClr>
              <a:buSzPct val="80000"/>
              <a:buFont typeface="Wingdings" panose="05000000000000000000" pitchFamily="2" charset="2"/>
              <a:buChar char="§"/>
              <a:defRPr sz="2000">
                <a:solidFill>
                  <a:schemeClr val="tx1"/>
                </a:solidFill>
                <a:latin typeface="Kabel Ult BT" pitchFamily="34" charset="0"/>
              </a:defRPr>
            </a:lvl5pPr>
            <a:lvl6pPr marL="2514600" indent="-228600" eaLnBrk="0" fontAlgn="base" hangingPunct="0">
              <a:spcBef>
                <a:spcPct val="20000"/>
              </a:spcBef>
              <a:spcAft>
                <a:spcPct val="0"/>
              </a:spcAft>
              <a:buClr>
                <a:schemeClr val="accent2"/>
              </a:buClr>
              <a:buSzPct val="80000"/>
              <a:buFont typeface="Wingdings" panose="05000000000000000000" pitchFamily="2" charset="2"/>
              <a:buChar char="§"/>
              <a:defRPr sz="2000">
                <a:solidFill>
                  <a:schemeClr val="tx1"/>
                </a:solidFill>
                <a:latin typeface="Kabel Ult BT" pitchFamily="34" charset="0"/>
              </a:defRPr>
            </a:lvl6pPr>
            <a:lvl7pPr marL="2971800" indent="-228600" eaLnBrk="0" fontAlgn="base" hangingPunct="0">
              <a:spcBef>
                <a:spcPct val="20000"/>
              </a:spcBef>
              <a:spcAft>
                <a:spcPct val="0"/>
              </a:spcAft>
              <a:buClr>
                <a:schemeClr val="accent2"/>
              </a:buClr>
              <a:buSzPct val="80000"/>
              <a:buFont typeface="Wingdings" panose="05000000000000000000" pitchFamily="2" charset="2"/>
              <a:buChar char="§"/>
              <a:defRPr sz="2000">
                <a:solidFill>
                  <a:schemeClr val="tx1"/>
                </a:solidFill>
                <a:latin typeface="Kabel Ult BT" pitchFamily="34" charset="0"/>
              </a:defRPr>
            </a:lvl7pPr>
            <a:lvl8pPr marL="3429000" indent="-228600" eaLnBrk="0" fontAlgn="base" hangingPunct="0">
              <a:spcBef>
                <a:spcPct val="20000"/>
              </a:spcBef>
              <a:spcAft>
                <a:spcPct val="0"/>
              </a:spcAft>
              <a:buClr>
                <a:schemeClr val="accent2"/>
              </a:buClr>
              <a:buSzPct val="80000"/>
              <a:buFont typeface="Wingdings" panose="05000000000000000000" pitchFamily="2" charset="2"/>
              <a:buChar char="§"/>
              <a:defRPr sz="2000">
                <a:solidFill>
                  <a:schemeClr val="tx1"/>
                </a:solidFill>
                <a:latin typeface="Kabel Ult BT" pitchFamily="34" charset="0"/>
              </a:defRPr>
            </a:lvl8pPr>
            <a:lvl9pPr marL="3886200" indent="-228600" eaLnBrk="0" fontAlgn="base" hangingPunct="0">
              <a:spcBef>
                <a:spcPct val="20000"/>
              </a:spcBef>
              <a:spcAft>
                <a:spcPct val="0"/>
              </a:spcAft>
              <a:buClr>
                <a:schemeClr val="accent2"/>
              </a:buClr>
              <a:buSzPct val="80000"/>
              <a:buFont typeface="Wingdings" panose="05000000000000000000" pitchFamily="2" charset="2"/>
              <a:buChar char="§"/>
              <a:defRPr sz="2000">
                <a:solidFill>
                  <a:schemeClr val="tx1"/>
                </a:solidFill>
                <a:latin typeface="Kabel Ult BT" pitchFamily="34" charset="0"/>
              </a:defRPr>
            </a:lvl9pPr>
          </a:lstStyle>
          <a:p>
            <a:pPr algn="ctr">
              <a:spcBef>
                <a:spcPts val="1200"/>
              </a:spcBef>
              <a:buClrTx/>
              <a:buNone/>
            </a:pPr>
            <a:r>
              <a:rPr lang="de-DE" altLang="de-DE" sz="1600" b="1">
                <a:solidFill>
                  <a:srgbClr val="000000"/>
                </a:solidFill>
                <a:latin typeface="Times New Roman" panose="02020603050405020304" pitchFamily="18" charset="0"/>
              </a:rPr>
              <a:t>Meisterschaften</a:t>
            </a:r>
          </a:p>
          <a:p>
            <a:pPr algn="ctr">
              <a:spcBef>
                <a:spcPts val="1200"/>
              </a:spcBef>
              <a:buClrTx/>
              <a:buNone/>
            </a:pPr>
            <a:r>
              <a:rPr lang="de-DE" altLang="de-DE" sz="1600" b="1">
                <a:solidFill>
                  <a:srgbClr val="000000"/>
                </a:solidFill>
                <a:latin typeface="Times New Roman" panose="02020603050405020304" pitchFamily="18" charset="0"/>
              </a:rPr>
              <a:t>Mannschafts-kämpfe</a:t>
            </a:r>
          </a:p>
          <a:p>
            <a:pPr algn="ctr">
              <a:spcBef>
                <a:spcPts val="1200"/>
              </a:spcBef>
              <a:buClrTx/>
              <a:buNone/>
            </a:pPr>
            <a:r>
              <a:rPr lang="de-DE" altLang="de-DE" sz="1600" b="1">
                <a:solidFill>
                  <a:srgbClr val="000000"/>
                </a:solidFill>
                <a:latin typeface="Times New Roman" panose="02020603050405020304" pitchFamily="18" charset="0"/>
              </a:rPr>
              <a:t>Openturniere</a:t>
            </a:r>
          </a:p>
          <a:p>
            <a:pPr algn="ctr">
              <a:spcBef>
                <a:spcPts val="1200"/>
              </a:spcBef>
              <a:buClrTx/>
              <a:buNone/>
            </a:pPr>
            <a:r>
              <a:rPr lang="de-DE" altLang="de-DE" sz="1600" b="1">
                <a:solidFill>
                  <a:srgbClr val="000000"/>
                </a:solidFill>
                <a:latin typeface="Times New Roman" panose="02020603050405020304" pitchFamily="18" charset="0"/>
              </a:rPr>
              <a:t> Training</a:t>
            </a:r>
          </a:p>
        </p:txBody>
      </p:sp>
      <p:sp>
        <p:nvSpPr>
          <p:cNvPr id="13318" name="Rechteck 11">
            <a:extLst>
              <a:ext uri="{FF2B5EF4-FFF2-40B4-BE49-F238E27FC236}">
                <a16:creationId xmlns:a16="http://schemas.microsoft.com/office/drawing/2014/main" id="{0D8D6131-6587-BC77-76E4-38B9DE4D68F2}"/>
              </a:ext>
            </a:extLst>
          </p:cNvPr>
          <p:cNvSpPr>
            <a:spLocks noChangeArrowheads="1"/>
          </p:cNvSpPr>
          <p:nvPr/>
        </p:nvSpPr>
        <p:spPr bwMode="auto">
          <a:xfrm>
            <a:off x="4953000" y="3214689"/>
            <a:ext cx="2071688" cy="3000375"/>
          </a:xfrm>
          <a:prstGeom prst="rect">
            <a:avLst/>
          </a:prstGeom>
          <a:noFill/>
          <a:ln w="25400" algn="ctr">
            <a:solidFill>
              <a:schemeClr val="tx1"/>
            </a:solidFill>
            <a:round/>
            <a:headEnd/>
            <a:tailEnd/>
          </a:ln>
          <a:extLst>
            <a:ext uri="{909E8E84-426E-40DD-AFC4-6F175D3DCCD1}">
              <a14:hiddenFill xmlns:a14="http://schemas.microsoft.com/office/drawing/2010/main">
                <a:solidFill>
                  <a:srgbClr val="FFFFFF"/>
                </a:solidFill>
              </a14:hiddenFill>
            </a:ext>
          </a:extLst>
        </p:spPr>
        <p:txBody>
          <a:bodyPr wrap="none"/>
          <a:lstStyle>
            <a:lvl1pPr>
              <a:spcBef>
                <a:spcPct val="20000"/>
              </a:spcBef>
              <a:buClr>
                <a:schemeClr val="accent2"/>
              </a:buClr>
              <a:buFont typeface="Wingdings" panose="05000000000000000000" pitchFamily="2" charset="2"/>
              <a:buChar char="w"/>
              <a:defRPr sz="3200">
                <a:solidFill>
                  <a:schemeClr val="tx1"/>
                </a:solidFill>
                <a:latin typeface="Kabel Ult BT" pitchFamily="34" charset="0"/>
              </a:defRPr>
            </a:lvl1pPr>
            <a:lvl2pPr marL="742950" indent="-285750">
              <a:spcBef>
                <a:spcPct val="20000"/>
              </a:spcBef>
              <a:buClr>
                <a:schemeClr val="accent2"/>
              </a:buClr>
              <a:buSzPct val="55000"/>
              <a:buFont typeface="Wingdings" panose="05000000000000000000" pitchFamily="2" charset="2"/>
              <a:buChar char="n"/>
              <a:defRPr sz="2800">
                <a:solidFill>
                  <a:schemeClr val="tx1"/>
                </a:solidFill>
                <a:latin typeface="Kabel Ult BT" pitchFamily="34" charset="0"/>
              </a:defRPr>
            </a:lvl2pPr>
            <a:lvl3pPr marL="1143000" indent="-228600">
              <a:spcBef>
                <a:spcPct val="20000"/>
              </a:spcBef>
              <a:buClr>
                <a:schemeClr val="accent2"/>
              </a:buClr>
              <a:buSzPct val="65000"/>
              <a:buFont typeface="Wingdings" panose="05000000000000000000" pitchFamily="2" charset="2"/>
              <a:buChar char="l"/>
              <a:defRPr sz="2400">
                <a:solidFill>
                  <a:schemeClr val="tx1"/>
                </a:solidFill>
                <a:latin typeface="Kabel Ult BT" pitchFamily="34" charset="0"/>
              </a:defRPr>
            </a:lvl3pPr>
            <a:lvl4pPr marL="1600200" indent="-228600">
              <a:spcBef>
                <a:spcPct val="20000"/>
              </a:spcBef>
              <a:buClr>
                <a:schemeClr val="accent2"/>
              </a:buClr>
              <a:buSzPct val="85000"/>
              <a:buFont typeface="Wingdings" panose="05000000000000000000" pitchFamily="2" charset="2"/>
              <a:buChar char="w"/>
              <a:defRPr sz="2000">
                <a:solidFill>
                  <a:schemeClr val="tx1"/>
                </a:solidFill>
                <a:latin typeface="Kabel Ult BT" pitchFamily="34" charset="0"/>
              </a:defRPr>
            </a:lvl4pPr>
            <a:lvl5pPr marL="2057400" indent="-228600">
              <a:spcBef>
                <a:spcPct val="20000"/>
              </a:spcBef>
              <a:buClr>
                <a:schemeClr val="accent2"/>
              </a:buClr>
              <a:buSzPct val="80000"/>
              <a:buFont typeface="Wingdings" panose="05000000000000000000" pitchFamily="2" charset="2"/>
              <a:buChar char="§"/>
              <a:defRPr sz="2000">
                <a:solidFill>
                  <a:schemeClr val="tx1"/>
                </a:solidFill>
                <a:latin typeface="Kabel Ult BT" pitchFamily="34" charset="0"/>
              </a:defRPr>
            </a:lvl5pPr>
            <a:lvl6pPr marL="2514600" indent="-228600" eaLnBrk="0" fontAlgn="base" hangingPunct="0">
              <a:spcBef>
                <a:spcPct val="20000"/>
              </a:spcBef>
              <a:spcAft>
                <a:spcPct val="0"/>
              </a:spcAft>
              <a:buClr>
                <a:schemeClr val="accent2"/>
              </a:buClr>
              <a:buSzPct val="80000"/>
              <a:buFont typeface="Wingdings" panose="05000000000000000000" pitchFamily="2" charset="2"/>
              <a:buChar char="§"/>
              <a:defRPr sz="2000">
                <a:solidFill>
                  <a:schemeClr val="tx1"/>
                </a:solidFill>
                <a:latin typeface="Kabel Ult BT" pitchFamily="34" charset="0"/>
              </a:defRPr>
            </a:lvl6pPr>
            <a:lvl7pPr marL="2971800" indent="-228600" eaLnBrk="0" fontAlgn="base" hangingPunct="0">
              <a:spcBef>
                <a:spcPct val="20000"/>
              </a:spcBef>
              <a:spcAft>
                <a:spcPct val="0"/>
              </a:spcAft>
              <a:buClr>
                <a:schemeClr val="accent2"/>
              </a:buClr>
              <a:buSzPct val="80000"/>
              <a:buFont typeface="Wingdings" panose="05000000000000000000" pitchFamily="2" charset="2"/>
              <a:buChar char="§"/>
              <a:defRPr sz="2000">
                <a:solidFill>
                  <a:schemeClr val="tx1"/>
                </a:solidFill>
                <a:latin typeface="Kabel Ult BT" pitchFamily="34" charset="0"/>
              </a:defRPr>
            </a:lvl7pPr>
            <a:lvl8pPr marL="3429000" indent="-228600" eaLnBrk="0" fontAlgn="base" hangingPunct="0">
              <a:spcBef>
                <a:spcPct val="20000"/>
              </a:spcBef>
              <a:spcAft>
                <a:spcPct val="0"/>
              </a:spcAft>
              <a:buClr>
                <a:schemeClr val="accent2"/>
              </a:buClr>
              <a:buSzPct val="80000"/>
              <a:buFont typeface="Wingdings" panose="05000000000000000000" pitchFamily="2" charset="2"/>
              <a:buChar char="§"/>
              <a:defRPr sz="2000">
                <a:solidFill>
                  <a:schemeClr val="tx1"/>
                </a:solidFill>
                <a:latin typeface="Kabel Ult BT" pitchFamily="34" charset="0"/>
              </a:defRPr>
            </a:lvl8pPr>
            <a:lvl9pPr marL="3886200" indent="-228600" eaLnBrk="0" fontAlgn="base" hangingPunct="0">
              <a:spcBef>
                <a:spcPct val="20000"/>
              </a:spcBef>
              <a:spcAft>
                <a:spcPct val="0"/>
              </a:spcAft>
              <a:buClr>
                <a:schemeClr val="accent2"/>
              </a:buClr>
              <a:buSzPct val="80000"/>
              <a:buFont typeface="Wingdings" panose="05000000000000000000" pitchFamily="2" charset="2"/>
              <a:buChar char="§"/>
              <a:defRPr sz="2000">
                <a:solidFill>
                  <a:schemeClr val="tx1"/>
                </a:solidFill>
                <a:latin typeface="Kabel Ult BT" pitchFamily="34" charset="0"/>
              </a:defRPr>
            </a:lvl9pPr>
          </a:lstStyle>
          <a:p>
            <a:pPr eaLnBrk="1" hangingPunct="1">
              <a:spcBef>
                <a:spcPct val="0"/>
              </a:spcBef>
              <a:buClrTx/>
              <a:buFontTx/>
              <a:buNone/>
            </a:pPr>
            <a:endParaRPr lang="de-DE" altLang="de-DE" sz="2400">
              <a:latin typeface="Times New Roman" panose="02020603050405020304" pitchFamily="18" charset="0"/>
            </a:endParaRPr>
          </a:p>
        </p:txBody>
      </p:sp>
      <p:sp>
        <p:nvSpPr>
          <p:cNvPr id="13319" name="Textfeld 12">
            <a:extLst>
              <a:ext uri="{FF2B5EF4-FFF2-40B4-BE49-F238E27FC236}">
                <a16:creationId xmlns:a16="http://schemas.microsoft.com/office/drawing/2014/main" id="{1E8E6377-5922-6F83-27DF-E05F533A884E}"/>
              </a:ext>
            </a:extLst>
          </p:cNvPr>
          <p:cNvSpPr txBox="1">
            <a:spLocks noChangeArrowheads="1"/>
          </p:cNvSpPr>
          <p:nvPr/>
        </p:nvSpPr>
        <p:spPr bwMode="auto">
          <a:xfrm>
            <a:off x="4953000" y="3286125"/>
            <a:ext cx="2071688" cy="584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chemeClr val="accent2"/>
              </a:buClr>
              <a:buFont typeface="Wingdings" panose="05000000000000000000" pitchFamily="2" charset="2"/>
              <a:buChar char="w"/>
              <a:defRPr sz="3200">
                <a:solidFill>
                  <a:schemeClr val="tx1"/>
                </a:solidFill>
                <a:latin typeface="Kabel Ult BT" pitchFamily="34" charset="0"/>
              </a:defRPr>
            </a:lvl1pPr>
            <a:lvl2pPr marL="742950" indent="-285750">
              <a:spcBef>
                <a:spcPct val="20000"/>
              </a:spcBef>
              <a:buClr>
                <a:schemeClr val="accent2"/>
              </a:buClr>
              <a:buSzPct val="55000"/>
              <a:buFont typeface="Wingdings" panose="05000000000000000000" pitchFamily="2" charset="2"/>
              <a:buChar char="n"/>
              <a:defRPr sz="2800">
                <a:solidFill>
                  <a:schemeClr val="tx1"/>
                </a:solidFill>
                <a:latin typeface="Kabel Ult BT" pitchFamily="34" charset="0"/>
              </a:defRPr>
            </a:lvl2pPr>
            <a:lvl3pPr marL="1143000" indent="-228600">
              <a:spcBef>
                <a:spcPct val="20000"/>
              </a:spcBef>
              <a:buClr>
                <a:schemeClr val="accent2"/>
              </a:buClr>
              <a:buSzPct val="65000"/>
              <a:buFont typeface="Wingdings" panose="05000000000000000000" pitchFamily="2" charset="2"/>
              <a:buChar char="l"/>
              <a:defRPr sz="2400">
                <a:solidFill>
                  <a:schemeClr val="tx1"/>
                </a:solidFill>
                <a:latin typeface="Kabel Ult BT" pitchFamily="34" charset="0"/>
              </a:defRPr>
            </a:lvl3pPr>
            <a:lvl4pPr marL="1600200" indent="-228600">
              <a:spcBef>
                <a:spcPct val="20000"/>
              </a:spcBef>
              <a:buClr>
                <a:schemeClr val="accent2"/>
              </a:buClr>
              <a:buSzPct val="85000"/>
              <a:buFont typeface="Wingdings" panose="05000000000000000000" pitchFamily="2" charset="2"/>
              <a:buChar char="w"/>
              <a:defRPr sz="2000">
                <a:solidFill>
                  <a:schemeClr val="tx1"/>
                </a:solidFill>
                <a:latin typeface="Kabel Ult BT" pitchFamily="34" charset="0"/>
              </a:defRPr>
            </a:lvl4pPr>
            <a:lvl5pPr marL="2057400" indent="-228600">
              <a:spcBef>
                <a:spcPct val="20000"/>
              </a:spcBef>
              <a:buClr>
                <a:schemeClr val="accent2"/>
              </a:buClr>
              <a:buSzPct val="80000"/>
              <a:buFont typeface="Wingdings" panose="05000000000000000000" pitchFamily="2" charset="2"/>
              <a:buChar char="§"/>
              <a:defRPr sz="2000">
                <a:solidFill>
                  <a:schemeClr val="tx1"/>
                </a:solidFill>
                <a:latin typeface="Kabel Ult BT" pitchFamily="34" charset="0"/>
              </a:defRPr>
            </a:lvl5pPr>
            <a:lvl6pPr marL="2514600" indent="-228600" eaLnBrk="0" fontAlgn="base" hangingPunct="0">
              <a:spcBef>
                <a:spcPct val="20000"/>
              </a:spcBef>
              <a:spcAft>
                <a:spcPct val="0"/>
              </a:spcAft>
              <a:buClr>
                <a:schemeClr val="accent2"/>
              </a:buClr>
              <a:buSzPct val="80000"/>
              <a:buFont typeface="Wingdings" panose="05000000000000000000" pitchFamily="2" charset="2"/>
              <a:buChar char="§"/>
              <a:defRPr sz="2000">
                <a:solidFill>
                  <a:schemeClr val="tx1"/>
                </a:solidFill>
                <a:latin typeface="Kabel Ult BT" pitchFamily="34" charset="0"/>
              </a:defRPr>
            </a:lvl6pPr>
            <a:lvl7pPr marL="2971800" indent="-228600" eaLnBrk="0" fontAlgn="base" hangingPunct="0">
              <a:spcBef>
                <a:spcPct val="20000"/>
              </a:spcBef>
              <a:spcAft>
                <a:spcPct val="0"/>
              </a:spcAft>
              <a:buClr>
                <a:schemeClr val="accent2"/>
              </a:buClr>
              <a:buSzPct val="80000"/>
              <a:buFont typeface="Wingdings" panose="05000000000000000000" pitchFamily="2" charset="2"/>
              <a:buChar char="§"/>
              <a:defRPr sz="2000">
                <a:solidFill>
                  <a:schemeClr val="tx1"/>
                </a:solidFill>
                <a:latin typeface="Kabel Ult BT" pitchFamily="34" charset="0"/>
              </a:defRPr>
            </a:lvl7pPr>
            <a:lvl8pPr marL="3429000" indent="-228600" eaLnBrk="0" fontAlgn="base" hangingPunct="0">
              <a:spcBef>
                <a:spcPct val="20000"/>
              </a:spcBef>
              <a:spcAft>
                <a:spcPct val="0"/>
              </a:spcAft>
              <a:buClr>
                <a:schemeClr val="accent2"/>
              </a:buClr>
              <a:buSzPct val="80000"/>
              <a:buFont typeface="Wingdings" panose="05000000000000000000" pitchFamily="2" charset="2"/>
              <a:buChar char="§"/>
              <a:defRPr sz="2000">
                <a:solidFill>
                  <a:schemeClr val="tx1"/>
                </a:solidFill>
                <a:latin typeface="Kabel Ult BT" pitchFamily="34" charset="0"/>
              </a:defRPr>
            </a:lvl8pPr>
            <a:lvl9pPr marL="3886200" indent="-228600" eaLnBrk="0" fontAlgn="base" hangingPunct="0">
              <a:spcBef>
                <a:spcPct val="20000"/>
              </a:spcBef>
              <a:spcAft>
                <a:spcPct val="0"/>
              </a:spcAft>
              <a:buClr>
                <a:schemeClr val="accent2"/>
              </a:buClr>
              <a:buSzPct val="80000"/>
              <a:buFont typeface="Wingdings" panose="05000000000000000000" pitchFamily="2" charset="2"/>
              <a:buChar char="§"/>
              <a:defRPr sz="2000">
                <a:solidFill>
                  <a:schemeClr val="tx1"/>
                </a:solidFill>
                <a:latin typeface="Kabel Ult BT" pitchFamily="34" charset="0"/>
              </a:defRPr>
            </a:lvl9pPr>
          </a:lstStyle>
          <a:p>
            <a:pPr algn="ctr" eaLnBrk="1" hangingPunct="1">
              <a:spcBef>
                <a:spcPct val="0"/>
              </a:spcBef>
              <a:buClrTx/>
              <a:buFontTx/>
              <a:buNone/>
            </a:pPr>
            <a:r>
              <a:rPr lang="de-DE" altLang="de-DE" sz="1600" b="1">
                <a:latin typeface="Arial" panose="020B0604020202020204" pitchFamily="34" charset="0"/>
                <a:cs typeface="Arial" panose="020B0604020202020204" pitchFamily="34" charset="0"/>
              </a:rPr>
              <a:t>Jugend</a:t>
            </a:r>
          </a:p>
          <a:p>
            <a:pPr algn="ctr" eaLnBrk="1" hangingPunct="1">
              <a:spcBef>
                <a:spcPct val="0"/>
              </a:spcBef>
              <a:buClrTx/>
              <a:buFontTx/>
              <a:buNone/>
            </a:pPr>
            <a:r>
              <a:rPr lang="de-DE" altLang="de-DE" sz="1600" b="1">
                <a:latin typeface="Arial" panose="020B0604020202020204" pitchFamily="34" charset="0"/>
                <a:cs typeface="Arial" panose="020B0604020202020204" pitchFamily="34" charset="0"/>
              </a:rPr>
              <a:t>Schulschach</a:t>
            </a:r>
          </a:p>
        </p:txBody>
      </p:sp>
      <p:sp>
        <p:nvSpPr>
          <p:cNvPr id="13320" name="Textfeld 13">
            <a:extLst>
              <a:ext uri="{FF2B5EF4-FFF2-40B4-BE49-F238E27FC236}">
                <a16:creationId xmlns:a16="http://schemas.microsoft.com/office/drawing/2014/main" id="{0A6FDF81-6E3E-1A8E-C6A5-DC1ED883AB1C}"/>
              </a:ext>
            </a:extLst>
          </p:cNvPr>
          <p:cNvSpPr txBox="1">
            <a:spLocks noChangeArrowheads="1"/>
          </p:cNvSpPr>
          <p:nvPr/>
        </p:nvSpPr>
        <p:spPr bwMode="auto">
          <a:xfrm>
            <a:off x="5095876" y="4071938"/>
            <a:ext cx="1857375" cy="2432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chemeClr val="accent2"/>
              </a:buClr>
              <a:buFont typeface="Wingdings" panose="05000000000000000000" pitchFamily="2" charset="2"/>
              <a:buChar char="w"/>
              <a:defRPr sz="3200">
                <a:solidFill>
                  <a:schemeClr val="tx1"/>
                </a:solidFill>
                <a:latin typeface="Kabel Ult BT" pitchFamily="34" charset="0"/>
              </a:defRPr>
            </a:lvl1pPr>
            <a:lvl2pPr marL="742950" indent="-285750">
              <a:spcBef>
                <a:spcPct val="20000"/>
              </a:spcBef>
              <a:buClr>
                <a:schemeClr val="accent2"/>
              </a:buClr>
              <a:buSzPct val="55000"/>
              <a:buFont typeface="Wingdings" panose="05000000000000000000" pitchFamily="2" charset="2"/>
              <a:buChar char="n"/>
              <a:defRPr sz="2800">
                <a:solidFill>
                  <a:schemeClr val="tx1"/>
                </a:solidFill>
                <a:latin typeface="Kabel Ult BT" pitchFamily="34" charset="0"/>
              </a:defRPr>
            </a:lvl2pPr>
            <a:lvl3pPr marL="1143000" indent="-228600">
              <a:spcBef>
                <a:spcPct val="20000"/>
              </a:spcBef>
              <a:buClr>
                <a:schemeClr val="accent2"/>
              </a:buClr>
              <a:buSzPct val="65000"/>
              <a:buFont typeface="Wingdings" panose="05000000000000000000" pitchFamily="2" charset="2"/>
              <a:buChar char="l"/>
              <a:defRPr sz="2400">
                <a:solidFill>
                  <a:schemeClr val="tx1"/>
                </a:solidFill>
                <a:latin typeface="Kabel Ult BT" pitchFamily="34" charset="0"/>
              </a:defRPr>
            </a:lvl3pPr>
            <a:lvl4pPr marL="1600200" indent="-228600">
              <a:spcBef>
                <a:spcPct val="20000"/>
              </a:spcBef>
              <a:buClr>
                <a:schemeClr val="accent2"/>
              </a:buClr>
              <a:buSzPct val="85000"/>
              <a:buFont typeface="Wingdings" panose="05000000000000000000" pitchFamily="2" charset="2"/>
              <a:buChar char="w"/>
              <a:defRPr sz="2000">
                <a:solidFill>
                  <a:schemeClr val="tx1"/>
                </a:solidFill>
                <a:latin typeface="Kabel Ult BT" pitchFamily="34" charset="0"/>
              </a:defRPr>
            </a:lvl4pPr>
            <a:lvl5pPr marL="2057400" indent="-228600">
              <a:spcBef>
                <a:spcPct val="20000"/>
              </a:spcBef>
              <a:buClr>
                <a:schemeClr val="accent2"/>
              </a:buClr>
              <a:buSzPct val="80000"/>
              <a:buFont typeface="Wingdings" panose="05000000000000000000" pitchFamily="2" charset="2"/>
              <a:buChar char="§"/>
              <a:defRPr sz="2000">
                <a:solidFill>
                  <a:schemeClr val="tx1"/>
                </a:solidFill>
                <a:latin typeface="Kabel Ult BT" pitchFamily="34" charset="0"/>
              </a:defRPr>
            </a:lvl5pPr>
            <a:lvl6pPr marL="2514600" indent="-228600" eaLnBrk="0" fontAlgn="base" hangingPunct="0">
              <a:spcBef>
                <a:spcPct val="20000"/>
              </a:spcBef>
              <a:spcAft>
                <a:spcPct val="0"/>
              </a:spcAft>
              <a:buClr>
                <a:schemeClr val="accent2"/>
              </a:buClr>
              <a:buSzPct val="80000"/>
              <a:buFont typeface="Wingdings" panose="05000000000000000000" pitchFamily="2" charset="2"/>
              <a:buChar char="§"/>
              <a:defRPr sz="2000">
                <a:solidFill>
                  <a:schemeClr val="tx1"/>
                </a:solidFill>
                <a:latin typeface="Kabel Ult BT" pitchFamily="34" charset="0"/>
              </a:defRPr>
            </a:lvl6pPr>
            <a:lvl7pPr marL="2971800" indent="-228600" eaLnBrk="0" fontAlgn="base" hangingPunct="0">
              <a:spcBef>
                <a:spcPct val="20000"/>
              </a:spcBef>
              <a:spcAft>
                <a:spcPct val="0"/>
              </a:spcAft>
              <a:buClr>
                <a:schemeClr val="accent2"/>
              </a:buClr>
              <a:buSzPct val="80000"/>
              <a:buFont typeface="Wingdings" panose="05000000000000000000" pitchFamily="2" charset="2"/>
              <a:buChar char="§"/>
              <a:defRPr sz="2000">
                <a:solidFill>
                  <a:schemeClr val="tx1"/>
                </a:solidFill>
                <a:latin typeface="Kabel Ult BT" pitchFamily="34" charset="0"/>
              </a:defRPr>
            </a:lvl7pPr>
            <a:lvl8pPr marL="3429000" indent="-228600" eaLnBrk="0" fontAlgn="base" hangingPunct="0">
              <a:spcBef>
                <a:spcPct val="20000"/>
              </a:spcBef>
              <a:spcAft>
                <a:spcPct val="0"/>
              </a:spcAft>
              <a:buClr>
                <a:schemeClr val="accent2"/>
              </a:buClr>
              <a:buSzPct val="80000"/>
              <a:buFont typeface="Wingdings" panose="05000000000000000000" pitchFamily="2" charset="2"/>
              <a:buChar char="§"/>
              <a:defRPr sz="2000">
                <a:solidFill>
                  <a:schemeClr val="tx1"/>
                </a:solidFill>
                <a:latin typeface="Kabel Ult BT" pitchFamily="34" charset="0"/>
              </a:defRPr>
            </a:lvl8pPr>
            <a:lvl9pPr marL="3886200" indent="-228600" eaLnBrk="0" fontAlgn="base" hangingPunct="0">
              <a:spcBef>
                <a:spcPct val="20000"/>
              </a:spcBef>
              <a:spcAft>
                <a:spcPct val="0"/>
              </a:spcAft>
              <a:buClr>
                <a:schemeClr val="accent2"/>
              </a:buClr>
              <a:buSzPct val="80000"/>
              <a:buFont typeface="Wingdings" panose="05000000000000000000" pitchFamily="2" charset="2"/>
              <a:buChar char="§"/>
              <a:defRPr sz="2000">
                <a:solidFill>
                  <a:schemeClr val="tx1"/>
                </a:solidFill>
                <a:latin typeface="Kabel Ult BT" pitchFamily="34" charset="0"/>
              </a:defRPr>
            </a:lvl9pPr>
          </a:lstStyle>
          <a:p>
            <a:pPr algn="ctr">
              <a:spcBef>
                <a:spcPts val="1200"/>
              </a:spcBef>
              <a:buClrTx/>
              <a:buNone/>
            </a:pPr>
            <a:r>
              <a:rPr lang="de-DE" altLang="de-DE" sz="1600" b="1">
                <a:solidFill>
                  <a:srgbClr val="000000"/>
                </a:solidFill>
                <a:latin typeface="Times New Roman" panose="02020603050405020304" pitchFamily="18" charset="0"/>
              </a:rPr>
              <a:t>Turniere</a:t>
            </a:r>
          </a:p>
          <a:p>
            <a:pPr algn="ctr">
              <a:spcBef>
                <a:spcPts val="1200"/>
              </a:spcBef>
              <a:buClrTx/>
              <a:buNone/>
            </a:pPr>
            <a:r>
              <a:rPr lang="de-DE" altLang="de-DE" sz="1600" b="1">
                <a:solidFill>
                  <a:srgbClr val="000000"/>
                </a:solidFill>
                <a:latin typeface="Times New Roman" panose="02020603050405020304" pitchFamily="18" charset="0"/>
              </a:rPr>
              <a:t>Training</a:t>
            </a:r>
          </a:p>
          <a:p>
            <a:pPr algn="ctr">
              <a:spcBef>
                <a:spcPts val="1200"/>
              </a:spcBef>
              <a:buClrTx/>
              <a:buNone/>
            </a:pPr>
            <a:r>
              <a:rPr lang="de-DE" altLang="de-DE" sz="1600" b="1">
                <a:solidFill>
                  <a:srgbClr val="000000"/>
                </a:solidFill>
                <a:latin typeface="Times New Roman" panose="02020603050405020304" pitchFamily="18" charset="0"/>
              </a:rPr>
              <a:t>außerschachliche Angebote</a:t>
            </a:r>
          </a:p>
          <a:p>
            <a:pPr algn="ctr">
              <a:spcBef>
                <a:spcPts val="1200"/>
              </a:spcBef>
              <a:buClrTx/>
              <a:buNone/>
            </a:pPr>
            <a:r>
              <a:rPr lang="de-DE" altLang="de-DE" sz="1600" b="1">
                <a:solidFill>
                  <a:srgbClr val="000000"/>
                </a:solidFill>
                <a:latin typeface="Times New Roman" panose="02020603050405020304" pitchFamily="18" charset="0"/>
              </a:rPr>
              <a:t>Schulschach-angebote</a:t>
            </a:r>
          </a:p>
          <a:p>
            <a:pPr algn="ctr">
              <a:spcBef>
                <a:spcPts val="1200"/>
              </a:spcBef>
              <a:buClrTx/>
              <a:buNone/>
            </a:pPr>
            <a:endParaRPr lang="de-DE" altLang="de-DE" sz="1600" b="1">
              <a:solidFill>
                <a:srgbClr val="000000"/>
              </a:solidFill>
              <a:latin typeface="Times New Roman" panose="02020603050405020304" pitchFamily="18" charset="0"/>
            </a:endParaRPr>
          </a:p>
        </p:txBody>
      </p:sp>
      <p:sp>
        <p:nvSpPr>
          <p:cNvPr id="13321" name="Textfeld 15">
            <a:extLst>
              <a:ext uri="{FF2B5EF4-FFF2-40B4-BE49-F238E27FC236}">
                <a16:creationId xmlns:a16="http://schemas.microsoft.com/office/drawing/2014/main" id="{8F4A5367-A266-216B-93FE-E3F7AA5F8EB8}"/>
              </a:ext>
            </a:extLst>
          </p:cNvPr>
          <p:cNvSpPr txBox="1">
            <a:spLocks noChangeArrowheads="1"/>
          </p:cNvSpPr>
          <p:nvPr/>
        </p:nvSpPr>
        <p:spPr bwMode="auto">
          <a:xfrm>
            <a:off x="7453314" y="3286125"/>
            <a:ext cx="2071687" cy="3381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chemeClr val="accent2"/>
              </a:buClr>
              <a:buFont typeface="Wingdings" panose="05000000000000000000" pitchFamily="2" charset="2"/>
              <a:buChar char="w"/>
              <a:defRPr sz="3200">
                <a:solidFill>
                  <a:schemeClr val="tx1"/>
                </a:solidFill>
                <a:latin typeface="Kabel Ult BT" pitchFamily="34" charset="0"/>
              </a:defRPr>
            </a:lvl1pPr>
            <a:lvl2pPr marL="742950" indent="-285750">
              <a:spcBef>
                <a:spcPct val="20000"/>
              </a:spcBef>
              <a:buClr>
                <a:schemeClr val="accent2"/>
              </a:buClr>
              <a:buSzPct val="55000"/>
              <a:buFont typeface="Wingdings" panose="05000000000000000000" pitchFamily="2" charset="2"/>
              <a:buChar char="n"/>
              <a:defRPr sz="2800">
                <a:solidFill>
                  <a:schemeClr val="tx1"/>
                </a:solidFill>
                <a:latin typeface="Kabel Ult BT" pitchFamily="34" charset="0"/>
              </a:defRPr>
            </a:lvl2pPr>
            <a:lvl3pPr marL="1143000" indent="-228600">
              <a:spcBef>
                <a:spcPct val="20000"/>
              </a:spcBef>
              <a:buClr>
                <a:schemeClr val="accent2"/>
              </a:buClr>
              <a:buSzPct val="65000"/>
              <a:buFont typeface="Wingdings" panose="05000000000000000000" pitchFamily="2" charset="2"/>
              <a:buChar char="l"/>
              <a:defRPr sz="2400">
                <a:solidFill>
                  <a:schemeClr val="tx1"/>
                </a:solidFill>
                <a:latin typeface="Kabel Ult BT" pitchFamily="34" charset="0"/>
              </a:defRPr>
            </a:lvl3pPr>
            <a:lvl4pPr marL="1600200" indent="-228600">
              <a:spcBef>
                <a:spcPct val="20000"/>
              </a:spcBef>
              <a:buClr>
                <a:schemeClr val="accent2"/>
              </a:buClr>
              <a:buSzPct val="85000"/>
              <a:buFont typeface="Wingdings" panose="05000000000000000000" pitchFamily="2" charset="2"/>
              <a:buChar char="w"/>
              <a:defRPr sz="2000">
                <a:solidFill>
                  <a:schemeClr val="tx1"/>
                </a:solidFill>
                <a:latin typeface="Kabel Ult BT" pitchFamily="34" charset="0"/>
              </a:defRPr>
            </a:lvl4pPr>
            <a:lvl5pPr marL="2057400" indent="-228600">
              <a:spcBef>
                <a:spcPct val="20000"/>
              </a:spcBef>
              <a:buClr>
                <a:schemeClr val="accent2"/>
              </a:buClr>
              <a:buSzPct val="80000"/>
              <a:buFont typeface="Wingdings" panose="05000000000000000000" pitchFamily="2" charset="2"/>
              <a:buChar char="§"/>
              <a:defRPr sz="2000">
                <a:solidFill>
                  <a:schemeClr val="tx1"/>
                </a:solidFill>
                <a:latin typeface="Kabel Ult BT" pitchFamily="34" charset="0"/>
              </a:defRPr>
            </a:lvl5pPr>
            <a:lvl6pPr marL="2514600" indent="-228600" eaLnBrk="0" fontAlgn="base" hangingPunct="0">
              <a:spcBef>
                <a:spcPct val="20000"/>
              </a:spcBef>
              <a:spcAft>
                <a:spcPct val="0"/>
              </a:spcAft>
              <a:buClr>
                <a:schemeClr val="accent2"/>
              </a:buClr>
              <a:buSzPct val="80000"/>
              <a:buFont typeface="Wingdings" panose="05000000000000000000" pitchFamily="2" charset="2"/>
              <a:buChar char="§"/>
              <a:defRPr sz="2000">
                <a:solidFill>
                  <a:schemeClr val="tx1"/>
                </a:solidFill>
                <a:latin typeface="Kabel Ult BT" pitchFamily="34" charset="0"/>
              </a:defRPr>
            </a:lvl6pPr>
            <a:lvl7pPr marL="2971800" indent="-228600" eaLnBrk="0" fontAlgn="base" hangingPunct="0">
              <a:spcBef>
                <a:spcPct val="20000"/>
              </a:spcBef>
              <a:spcAft>
                <a:spcPct val="0"/>
              </a:spcAft>
              <a:buClr>
                <a:schemeClr val="accent2"/>
              </a:buClr>
              <a:buSzPct val="80000"/>
              <a:buFont typeface="Wingdings" panose="05000000000000000000" pitchFamily="2" charset="2"/>
              <a:buChar char="§"/>
              <a:defRPr sz="2000">
                <a:solidFill>
                  <a:schemeClr val="tx1"/>
                </a:solidFill>
                <a:latin typeface="Kabel Ult BT" pitchFamily="34" charset="0"/>
              </a:defRPr>
            </a:lvl7pPr>
            <a:lvl8pPr marL="3429000" indent="-228600" eaLnBrk="0" fontAlgn="base" hangingPunct="0">
              <a:spcBef>
                <a:spcPct val="20000"/>
              </a:spcBef>
              <a:spcAft>
                <a:spcPct val="0"/>
              </a:spcAft>
              <a:buClr>
                <a:schemeClr val="accent2"/>
              </a:buClr>
              <a:buSzPct val="80000"/>
              <a:buFont typeface="Wingdings" panose="05000000000000000000" pitchFamily="2" charset="2"/>
              <a:buChar char="§"/>
              <a:defRPr sz="2000">
                <a:solidFill>
                  <a:schemeClr val="tx1"/>
                </a:solidFill>
                <a:latin typeface="Kabel Ult BT" pitchFamily="34" charset="0"/>
              </a:defRPr>
            </a:lvl8pPr>
            <a:lvl9pPr marL="3886200" indent="-228600" eaLnBrk="0" fontAlgn="base" hangingPunct="0">
              <a:spcBef>
                <a:spcPct val="20000"/>
              </a:spcBef>
              <a:spcAft>
                <a:spcPct val="0"/>
              </a:spcAft>
              <a:buClr>
                <a:schemeClr val="accent2"/>
              </a:buClr>
              <a:buSzPct val="80000"/>
              <a:buFont typeface="Wingdings" panose="05000000000000000000" pitchFamily="2" charset="2"/>
              <a:buChar char="§"/>
              <a:defRPr sz="2000">
                <a:solidFill>
                  <a:schemeClr val="tx1"/>
                </a:solidFill>
                <a:latin typeface="Kabel Ult BT" pitchFamily="34" charset="0"/>
              </a:defRPr>
            </a:lvl9pPr>
          </a:lstStyle>
          <a:p>
            <a:pPr algn="ctr" eaLnBrk="1" hangingPunct="1">
              <a:spcBef>
                <a:spcPct val="0"/>
              </a:spcBef>
              <a:buClrTx/>
              <a:buFontTx/>
              <a:buNone/>
            </a:pPr>
            <a:r>
              <a:rPr lang="de-DE" altLang="de-DE" sz="1600" b="1">
                <a:latin typeface="Arial" panose="020B0604020202020204" pitchFamily="34" charset="0"/>
                <a:cs typeface="Arial" panose="020B0604020202020204" pitchFamily="34" charset="0"/>
              </a:rPr>
              <a:t>Breitenschach</a:t>
            </a:r>
          </a:p>
        </p:txBody>
      </p:sp>
      <p:sp>
        <p:nvSpPr>
          <p:cNvPr id="13322" name="Textfeld 16">
            <a:extLst>
              <a:ext uri="{FF2B5EF4-FFF2-40B4-BE49-F238E27FC236}">
                <a16:creationId xmlns:a16="http://schemas.microsoft.com/office/drawing/2014/main" id="{69FF5472-D006-3552-6EC1-112E0FF3427A}"/>
              </a:ext>
            </a:extLst>
          </p:cNvPr>
          <p:cNvSpPr txBox="1">
            <a:spLocks noChangeArrowheads="1"/>
          </p:cNvSpPr>
          <p:nvPr/>
        </p:nvSpPr>
        <p:spPr bwMode="auto">
          <a:xfrm>
            <a:off x="7524750" y="4000500"/>
            <a:ext cx="2000250" cy="2432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chemeClr val="accent2"/>
              </a:buClr>
              <a:buFont typeface="Wingdings" panose="05000000000000000000" pitchFamily="2" charset="2"/>
              <a:buChar char="w"/>
              <a:defRPr sz="3200">
                <a:solidFill>
                  <a:schemeClr val="tx1"/>
                </a:solidFill>
                <a:latin typeface="Kabel Ult BT" pitchFamily="34" charset="0"/>
              </a:defRPr>
            </a:lvl1pPr>
            <a:lvl2pPr marL="742950" indent="-285750">
              <a:spcBef>
                <a:spcPct val="20000"/>
              </a:spcBef>
              <a:buClr>
                <a:schemeClr val="accent2"/>
              </a:buClr>
              <a:buSzPct val="55000"/>
              <a:buFont typeface="Wingdings" panose="05000000000000000000" pitchFamily="2" charset="2"/>
              <a:buChar char="n"/>
              <a:defRPr sz="2800">
                <a:solidFill>
                  <a:schemeClr val="tx1"/>
                </a:solidFill>
                <a:latin typeface="Kabel Ult BT" pitchFamily="34" charset="0"/>
              </a:defRPr>
            </a:lvl2pPr>
            <a:lvl3pPr marL="1143000" indent="-228600">
              <a:spcBef>
                <a:spcPct val="20000"/>
              </a:spcBef>
              <a:buClr>
                <a:schemeClr val="accent2"/>
              </a:buClr>
              <a:buSzPct val="65000"/>
              <a:buFont typeface="Wingdings" panose="05000000000000000000" pitchFamily="2" charset="2"/>
              <a:buChar char="l"/>
              <a:defRPr sz="2400">
                <a:solidFill>
                  <a:schemeClr val="tx1"/>
                </a:solidFill>
                <a:latin typeface="Kabel Ult BT" pitchFamily="34" charset="0"/>
              </a:defRPr>
            </a:lvl3pPr>
            <a:lvl4pPr marL="1600200" indent="-228600">
              <a:spcBef>
                <a:spcPct val="20000"/>
              </a:spcBef>
              <a:buClr>
                <a:schemeClr val="accent2"/>
              </a:buClr>
              <a:buSzPct val="85000"/>
              <a:buFont typeface="Wingdings" panose="05000000000000000000" pitchFamily="2" charset="2"/>
              <a:buChar char="w"/>
              <a:defRPr sz="2000">
                <a:solidFill>
                  <a:schemeClr val="tx1"/>
                </a:solidFill>
                <a:latin typeface="Kabel Ult BT" pitchFamily="34" charset="0"/>
              </a:defRPr>
            </a:lvl4pPr>
            <a:lvl5pPr marL="2057400" indent="-228600">
              <a:spcBef>
                <a:spcPct val="20000"/>
              </a:spcBef>
              <a:buClr>
                <a:schemeClr val="accent2"/>
              </a:buClr>
              <a:buSzPct val="80000"/>
              <a:buFont typeface="Wingdings" panose="05000000000000000000" pitchFamily="2" charset="2"/>
              <a:buChar char="§"/>
              <a:defRPr sz="2000">
                <a:solidFill>
                  <a:schemeClr val="tx1"/>
                </a:solidFill>
                <a:latin typeface="Kabel Ult BT" pitchFamily="34" charset="0"/>
              </a:defRPr>
            </a:lvl5pPr>
            <a:lvl6pPr marL="2514600" indent="-228600" eaLnBrk="0" fontAlgn="base" hangingPunct="0">
              <a:spcBef>
                <a:spcPct val="20000"/>
              </a:spcBef>
              <a:spcAft>
                <a:spcPct val="0"/>
              </a:spcAft>
              <a:buClr>
                <a:schemeClr val="accent2"/>
              </a:buClr>
              <a:buSzPct val="80000"/>
              <a:buFont typeface="Wingdings" panose="05000000000000000000" pitchFamily="2" charset="2"/>
              <a:buChar char="§"/>
              <a:defRPr sz="2000">
                <a:solidFill>
                  <a:schemeClr val="tx1"/>
                </a:solidFill>
                <a:latin typeface="Kabel Ult BT" pitchFamily="34" charset="0"/>
              </a:defRPr>
            </a:lvl6pPr>
            <a:lvl7pPr marL="2971800" indent="-228600" eaLnBrk="0" fontAlgn="base" hangingPunct="0">
              <a:spcBef>
                <a:spcPct val="20000"/>
              </a:spcBef>
              <a:spcAft>
                <a:spcPct val="0"/>
              </a:spcAft>
              <a:buClr>
                <a:schemeClr val="accent2"/>
              </a:buClr>
              <a:buSzPct val="80000"/>
              <a:buFont typeface="Wingdings" panose="05000000000000000000" pitchFamily="2" charset="2"/>
              <a:buChar char="§"/>
              <a:defRPr sz="2000">
                <a:solidFill>
                  <a:schemeClr val="tx1"/>
                </a:solidFill>
                <a:latin typeface="Kabel Ult BT" pitchFamily="34" charset="0"/>
              </a:defRPr>
            </a:lvl7pPr>
            <a:lvl8pPr marL="3429000" indent="-228600" eaLnBrk="0" fontAlgn="base" hangingPunct="0">
              <a:spcBef>
                <a:spcPct val="20000"/>
              </a:spcBef>
              <a:spcAft>
                <a:spcPct val="0"/>
              </a:spcAft>
              <a:buClr>
                <a:schemeClr val="accent2"/>
              </a:buClr>
              <a:buSzPct val="80000"/>
              <a:buFont typeface="Wingdings" panose="05000000000000000000" pitchFamily="2" charset="2"/>
              <a:buChar char="§"/>
              <a:defRPr sz="2000">
                <a:solidFill>
                  <a:schemeClr val="tx1"/>
                </a:solidFill>
                <a:latin typeface="Kabel Ult BT" pitchFamily="34" charset="0"/>
              </a:defRPr>
            </a:lvl8pPr>
            <a:lvl9pPr marL="3886200" indent="-228600" eaLnBrk="0" fontAlgn="base" hangingPunct="0">
              <a:spcBef>
                <a:spcPct val="20000"/>
              </a:spcBef>
              <a:spcAft>
                <a:spcPct val="0"/>
              </a:spcAft>
              <a:buClr>
                <a:schemeClr val="accent2"/>
              </a:buClr>
              <a:buSzPct val="80000"/>
              <a:buFont typeface="Wingdings" panose="05000000000000000000" pitchFamily="2" charset="2"/>
              <a:buChar char="§"/>
              <a:defRPr sz="2000">
                <a:solidFill>
                  <a:schemeClr val="tx1"/>
                </a:solidFill>
                <a:latin typeface="Kabel Ult BT" pitchFamily="34" charset="0"/>
              </a:defRPr>
            </a:lvl9pPr>
          </a:lstStyle>
          <a:p>
            <a:pPr algn="ctr">
              <a:spcBef>
                <a:spcPts val="1200"/>
              </a:spcBef>
              <a:buClrTx/>
              <a:buNone/>
            </a:pPr>
            <a:r>
              <a:rPr lang="de-DE" altLang="de-DE" sz="1600" b="1">
                <a:solidFill>
                  <a:srgbClr val="000000"/>
                </a:solidFill>
                <a:latin typeface="Times New Roman" panose="02020603050405020304" pitchFamily="18" charset="0"/>
              </a:rPr>
              <a:t>Angebote Vereinsabend</a:t>
            </a:r>
          </a:p>
          <a:p>
            <a:pPr algn="ctr">
              <a:spcBef>
                <a:spcPts val="1200"/>
              </a:spcBef>
              <a:buClrTx/>
              <a:buNone/>
            </a:pPr>
            <a:r>
              <a:rPr lang="de-DE" altLang="de-DE" sz="1600" b="1">
                <a:solidFill>
                  <a:srgbClr val="000000"/>
                </a:solidFill>
                <a:latin typeface="Times New Roman" panose="02020603050405020304" pitchFamily="18" charset="0"/>
              </a:rPr>
              <a:t>außerschachliche Angebote</a:t>
            </a:r>
          </a:p>
          <a:p>
            <a:pPr algn="ctr">
              <a:spcBef>
                <a:spcPts val="1200"/>
              </a:spcBef>
              <a:buClrTx/>
              <a:buNone/>
            </a:pPr>
            <a:r>
              <a:rPr lang="de-DE" altLang="de-DE" sz="1600" b="1">
                <a:solidFill>
                  <a:srgbClr val="000000"/>
                </a:solidFill>
                <a:latin typeface="Times New Roman" panose="02020603050405020304" pitchFamily="18" charset="0"/>
              </a:rPr>
              <a:t>Öffentlichkeitsarbeit</a:t>
            </a:r>
          </a:p>
          <a:p>
            <a:pPr algn="ctr">
              <a:spcBef>
                <a:spcPts val="1200"/>
              </a:spcBef>
              <a:buClrTx/>
              <a:buNone/>
            </a:pPr>
            <a:r>
              <a:rPr lang="de-DE" altLang="de-DE" sz="1600" b="1">
                <a:solidFill>
                  <a:srgbClr val="000000"/>
                </a:solidFill>
                <a:latin typeface="Times New Roman" panose="02020603050405020304" pitchFamily="18" charset="0"/>
              </a:rPr>
              <a:t>Seniorenangebote</a:t>
            </a:r>
          </a:p>
          <a:p>
            <a:pPr algn="ctr">
              <a:spcBef>
                <a:spcPts val="1200"/>
              </a:spcBef>
              <a:buClrTx/>
              <a:buNone/>
            </a:pPr>
            <a:endParaRPr lang="de-DE" altLang="de-DE" sz="1600" b="1">
              <a:solidFill>
                <a:srgbClr val="000000"/>
              </a:solidFill>
              <a:latin typeface="Times New Roman" panose="02020603050405020304" pitchFamily="18" charset="0"/>
            </a:endParaRPr>
          </a:p>
        </p:txBody>
      </p:sp>
      <p:sp>
        <p:nvSpPr>
          <p:cNvPr id="13323" name="Rechteck 17">
            <a:extLst>
              <a:ext uri="{FF2B5EF4-FFF2-40B4-BE49-F238E27FC236}">
                <a16:creationId xmlns:a16="http://schemas.microsoft.com/office/drawing/2014/main" id="{B50D5453-526F-BB95-1B57-2E405DB75AFE}"/>
              </a:ext>
            </a:extLst>
          </p:cNvPr>
          <p:cNvSpPr>
            <a:spLocks noChangeArrowheads="1"/>
          </p:cNvSpPr>
          <p:nvPr/>
        </p:nvSpPr>
        <p:spPr bwMode="auto">
          <a:xfrm>
            <a:off x="7453314" y="3214689"/>
            <a:ext cx="2071687" cy="3000375"/>
          </a:xfrm>
          <a:prstGeom prst="rect">
            <a:avLst/>
          </a:prstGeom>
          <a:noFill/>
          <a:ln w="25400" algn="ctr">
            <a:solidFill>
              <a:schemeClr val="tx1"/>
            </a:solidFill>
            <a:round/>
            <a:headEnd/>
            <a:tailEnd/>
          </a:ln>
          <a:extLst>
            <a:ext uri="{909E8E84-426E-40DD-AFC4-6F175D3DCCD1}">
              <a14:hiddenFill xmlns:a14="http://schemas.microsoft.com/office/drawing/2010/main">
                <a:solidFill>
                  <a:srgbClr val="FFFFFF"/>
                </a:solidFill>
              </a14:hiddenFill>
            </a:ext>
          </a:extLst>
        </p:spPr>
        <p:txBody>
          <a:bodyPr wrap="none"/>
          <a:lstStyle>
            <a:lvl1pPr>
              <a:spcBef>
                <a:spcPct val="20000"/>
              </a:spcBef>
              <a:buClr>
                <a:schemeClr val="accent2"/>
              </a:buClr>
              <a:buFont typeface="Wingdings" panose="05000000000000000000" pitchFamily="2" charset="2"/>
              <a:buChar char="w"/>
              <a:defRPr sz="3200">
                <a:solidFill>
                  <a:schemeClr val="tx1"/>
                </a:solidFill>
                <a:latin typeface="Kabel Ult BT" pitchFamily="34" charset="0"/>
              </a:defRPr>
            </a:lvl1pPr>
            <a:lvl2pPr marL="742950" indent="-285750">
              <a:spcBef>
                <a:spcPct val="20000"/>
              </a:spcBef>
              <a:buClr>
                <a:schemeClr val="accent2"/>
              </a:buClr>
              <a:buSzPct val="55000"/>
              <a:buFont typeface="Wingdings" panose="05000000000000000000" pitchFamily="2" charset="2"/>
              <a:buChar char="n"/>
              <a:defRPr sz="2800">
                <a:solidFill>
                  <a:schemeClr val="tx1"/>
                </a:solidFill>
                <a:latin typeface="Kabel Ult BT" pitchFamily="34" charset="0"/>
              </a:defRPr>
            </a:lvl2pPr>
            <a:lvl3pPr marL="1143000" indent="-228600">
              <a:spcBef>
                <a:spcPct val="20000"/>
              </a:spcBef>
              <a:buClr>
                <a:schemeClr val="accent2"/>
              </a:buClr>
              <a:buSzPct val="65000"/>
              <a:buFont typeface="Wingdings" panose="05000000000000000000" pitchFamily="2" charset="2"/>
              <a:buChar char="l"/>
              <a:defRPr sz="2400">
                <a:solidFill>
                  <a:schemeClr val="tx1"/>
                </a:solidFill>
                <a:latin typeface="Kabel Ult BT" pitchFamily="34" charset="0"/>
              </a:defRPr>
            </a:lvl3pPr>
            <a:lvl4pPr marL="1600200" indent="-228600">
              <a:spcBef>
                <a:spcPct val="20000"/>
              </a:spcBef>
              <a:buClr>
                <a:schemeClr val="accent2"/>
              </a:buClr>
              <a:buSzPct val="85000"/>
              <a:buFont typeface="Wingdings" panose="05000000000000000000" pitchFamily="2" charset="2"/>
              <a:buChar char="w"/>
              <a:defRPr sz="2000">
                <a:solidFill>
                  <a:schemeClr val="tx1"/>
                </a:solidFill>
                <a:latin typeface="Kabel Ult BT" pitchFamily="34" charset="0"/>
              </a:defRPr>
            </a:lvl4pPr>
            <a:lvl5pPr marL="2057400" indent="-228600">
              <a:spcBef>
                <a:spcPct val="20000"/>
              </a:spcBef>
              <a:buClr>
                <a:schemeClr val="accent2"/>
              </a:buClr>
              <a:buSzPct val="80000"/>
              <a:buFont typeface="Wingdings" panose="05000000000000000000" pitchFamily="2" charset="2"/>
              <a:buChar char="§"/>
              <a:defRPr sz="2000">
                <a:solidFill>
                  <a:schemeClr val="tx1"/>
                </a:solidFill>
                <a:latin typeface="Kabel Ult BT" pitchFamily="34" charset="0"/>
              </a:defRPr>
            </a:lvl5pPr>
            <a:lvl6pPr marL="2514600" indent="-228600" eaLnBrk="0" fontAlgn="base" hangingPunct="0">
              <a:spcBef>
                <a:spcPct val="20000"/>
              </a:spcBef>
              <a:spcAft>
                <a:spcPct val="0"/>
              </a:spcAft>
              <a:buClr>
                <a:schemeClr val="accent2"/>
              </a:buClr>
              <a:buSzPct val="80000"/>
              <a:buFont typeface="Wingdings" panose="05000000000000000000" pitchFamily="2" charset="2"/>
              <a:buChar char="§"/>
              <a:defRPr sz="2000">
                <a:solidFill>
                  <a:schemeClr val="tx1"/>
                </a:solidFill>
                <a:latin typeface="Kabel Ult BT" pitchFamily="34" charset="0"/>
              </a:defRPr>
            </a:lvl6pPr>
            <a:lvl7pPr marL="2971800" indent="-228600" eaLnBrk="0" fontAlgn="base" hangingPunct="0">
              <a:spcBef>
                <a:spcPct val="20000"/>
              </a:spcBef>
              <a:spcAft>
                <a:spcPct val="0"/>
              </a:spcAft>
              <a:buClr>
                <a:schemeClr val="accent2"/>
              </a:buClr>
              <a:buSzPct val="80000"/>
              <a:buFont typeface="Wingdings" panose="05000000000000000000" pitchFamily="2" charset="2"/>
              <a:buChar char="§"/>
              <a:defRPr sz="2000">
                <a:solidFill>
                  <a:schemeClr val="tx1"/>
                </a:solidFill>
                <a:latin typeface="Kabel Ult BT" pitchFamily="34" charset="0"/>
              </a:defRPr>
            </a:lvl7pPr>
            <a:lvl8pPr marL="3429000" indent="-228600" eaLnBrk="0" fontAlgn="base" hangingPunct="0">
              <a:spcBef>
                <a:spcPct val="20000"/>
              </a:spcBef>
              <a:spcAft>
                <a:spcPct val="0"/>
              </a:spcAft>
              <a:buClr>
                <a:schemeClr val="accent2"/>
              </a:buClr>
              <a:buSzPct val="80000"/>
              <a:buFont typeface="Wingdings" panose="05000000000000000000" pitchFamily="2" charset="2"/>
              <a:buChar char="§"/>
              <a:defRPr sz="2000">
                <a:solidFill>
                  <a:schemeClr val="tx1"/>
                </a:solidFill>
                <a:latin typeface="Kabel Ult BT" pitchFamily="34" charset="0"/>
              </a:defRPr>
            </a:lvl8pPr>
            <a:lvl9pPr marL="3886200" indent="-228600" eaLnBrk="0" fontAlgn="base" hangingPunct="0">
              <a:spcBef>
                <a:spcPct val="20000"/>
              </a:spcBef>
              <a:spcAft>
                <a:spcPct val="0"/>
              </a:spcAft>
              <a:buClr>
                <a:schemeClr val="accent2"/>
              </a:buClr>
              <a:buSzPct val="80000"/>
              <a:buFont typeface="Wingdings" panose="05000000000000000000" pitchFamily="2" charset="2"/>
              <a:buChar char="§"/>
              <a:defRPr sz="2000">
                <a:solidFill>
                  <a:schemeClr val="tx1"/>
                </a:solidFill>
                <a:latin typeface="Kabel Ult BT" pitchFamily="34" charset="0"/>
              </a:defRPr>
            </a:lvl9pPr>
          </a:lstStyle>
          <a:p>
            <a:pPr eaLnBrk="1" hangingPunct="1">
              <a:spcBef>
                <a:spcPct val="0"/>
              </a:spcBef>
              <a:buClrTx/>
              <a:buFontTx/>
              <a:buNone/>
            </a:pPr>
            <a:endParaRPr lang="de-DE" altLang="de-DE" sz="2400">
              <a:latin typeface="Times New Roman" panose="02020603050405020304" pitchFamily="18" charset="0"/>
            </a:endParaRPr>
          </a:p>
        </p:txBody>
      </p:sp>
      <p:sp>
        <p:nvSpPr>
          <p:cNvPr id="19" name="Gleichschenkliges Dreieck 18">
            <a:extLst>
              <a:ext uri="{FF2B5EF4-FFF2-40B4-BE49-F238E27FC236}">
                <a16:creationId xmlns:a16="http://schemas.microsoft.com/office/drawing/2014/main" id="{FBE0A267-FFE8-0696-FFE5-E7FC368B4786}"/>
              </a:ext>
            </a:extLst>
          </p:cNvPr>
          <p:cNvSpPr/>
          <p:nvPr/>
        </p:nvSpPr>
        <p:spPr bwMode="auto">
          <a:xfrm>
            <a:off x="2095500" y="2000251"/>
            <a:ext cx="7786688" cy="1071563"/>
          </a:xfrm>
          <a:prstGeom prst="triangle">
            <a:avLst/>
          </a:prstGeom>
          <a:solidFill>
            <a:schemeClr val="tx1">
              <a:lumMod val="20000"/>
              <a:lumOff val="80000"/>
            </a:schemeClr>
          </a:solidFill>
          <a:ln w="0" cap="flat" cmpd="sng" algn="ctr">
            <a:noFill/>
            <a:prstDash val="solid"/>
            <a:round/>
            <a:headEnd type="none" w="med" len="med"/>
            <a:tailEnd type="none" w="med" len="med"/>
          </a:ln>
          <a:effectLst/>
        </p:spPr>
        <p:txBody>
          <a:bodyPr wrap="none"/>
          <a:lstStyle>
            <a:lvl1pPr>
              <a:defRPr sz="2400">
                <a:solidFill>
                  <a:schemeClr val="tx1"/>
                </a:solidFill>
                <a:latin typeface="Times New Roman" pitchFamily="18" charset="0"/>
              </a:defRPr>
            </a:lvl1pPr>
            <a:lvl2pPr marL="742950" indent="-285750">
              <a:defRPr sz="2400">
                <a:solidFill>
                  <a:schemeClr val="tx1"/>
                </a:solidFill>
                <a:latin typeface="Times New Roman" pitchFamily="18" charset="0"/>
              </a:defRPr>
            </a:lvl2pPr>
            <a:lvl3pPr marL="1143000" indent="-228600">
              <a:defRPr sz="2400">
                <a:solidFill>
                  <a:schemeClr val="tx1"/>
                </a:solidFill>
                <a:latin typeface="Times New Roman" pitchFamily="18" charset="0"/>
              </a:defRPr>
            </a:lvl3pPr>
            <a:lvl4pPr marL="1600200" indent="-228600">
              <a:defRPr sz="2400">
                <a:solidFill>
                  <a:schemeClr val="tx1"/>
                </a:solidFill>
                <a:latin typeface="Times New Roman" pitchFamily="18" charset="0"/>
              </a:defRPr>
            </a:lvl4pPr>
            <a:lvl5pPr marL="2057400" indent="-22860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defRPr/>
            </a:pPr>
            <a:endParaRPr lang="de-DE" altLang="en-US"/>
          </a:p>
        </p:txBody>
      </p:sp>
      <p:sp>
        <p:nvSpPr>
          <p:cNvPr id="13325" name="Textfeld 19">
            <a:extLst>
              <a:ext uri="{FF2B5EF4-FFF2-40B4-BE49-F238E27FC236}">
                <a16:creationId xmlns:a16="http://schemas.microsoft.com/office/drawing/2014/main" id="{35079215-0946-0A8C-70C8-EF8D0F8CAF54}"/>
              </a:ext>
            </a:extLst>
          </p:cNvPr>
          <p:cNvSpPr txBox="1">
            <a:spLocks noChangeArrowheads="1"/>
          </p:cNvSpPr>
          <p:nvPr/>
        </p:nvSpPr>
        <p:spPr bwMode="auto">
          <a:xfrm>
            <a:off x="4310063" y="2528888"/>
            <a:ext cx="3429000"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chemeClr val="accent2"/>
              </a:buClr>
              <a:buFont typeface="Wingdings" panose="05000000000000000000" pitchFamily="2" charset="2"/>
              <a:buChar char="w"/>
              <a:defRPr sz="3200">
                <a:solidFill>
                  <a:schemeClr val="tx1"/>
                </a:solidFill>
                <a:latin typeface="Kabel Ult BT" pitchFamily="34" charset="0"/>
              </a:defRPr>
            </a:lvl1pPr>
            <a:lvl2pPr marL="742950" indent="-285750">
              <a:spcBef>
                <a:spcPct val="20000"/>
              </a:spcBef>
              <a:buClr>
                <a:schemeClr val="accent2"/>
              </a:buClr>
              <a:buSzPct val="55000"/>
              <a:buFont typeface="Wingdings" panose="05000000000000000000" pitchFamily="2" charset="2"/>
              <a:buChar char="n"/>
              <a:defRPr sz="2800">
                <a:solidFill>
                  <a:schemeClr val="tx1"/>
                </a:solidFill>
                <a:latin typeface="Kabel Ult BT" pitchFamily="34" charset="0"/>
              </a:defRPr>
            </a:lvl2pPr>
            <a:lvl3pPr marL="1143000" indent="-228600">
              <a:spcBef>
                <a:spcPct val="20000"/>
              </a:spcBef>
              <a:buClr>
                <a:schemeClr val="accent2"/>
              </a:buClr>
              <a:buSzPct val="65000"/>
              <a:buFont typeface="Wingdings" panose="05000000000000000000" pitchFamily="2" charset="2"/>
              <a:buChar char="l"/>
              <a:defRPr sz="2400">
                <a:solidFill>
                  <a:schemeClr val="tx1"/>
                </a:solidFill>
                <a:latin typeface="Kabel Ult BT" pitchFamily="34" charset="0"/>
              </a:defRPr>
            </a:lvl3pPr>
            <a:lvl4pPr marL="1600200" indent="-228600">
              <a:spcBef>
                <a:spcPct val="20000"/>
              </a:spcBef>
              <a:buClr>
                <a:schemeClr val="accent2"/>
              </a:buClr>
              <a:buSzPct val="85000"/>
              <a:buFont typeface="Wingdings" panose="05000000000000000000" pitchFamily="2" charset="2"/>
              <a:buChar char="w"/>
              <a:defRPr sz="2000">
                <a:solidFill>
                  <a:schemeClr val="tx1"/>
                </a:solidFill>
                <a:latin typeface="Kabel Ult BT" pitchFamily="34" charset="0"/>
              </a:defRPr>
            </a:lvl4pPr>
            <a:lvl5pPr marL="2057400" indent="-228600">
              <a:spcBef>
                <a:spcPct val="20000"/>
              </a:spcBef>
              <a:buClr>
                <a:schemeClr val="accent2"/>
              </a:buClr>
              <a:buSzPct val="80000"/>
              <a:buFont typeface="Wingdings" panose="05000000000000000000" pitchFamily="2" charset="2"/>
              <a:buChar char="§"/>
              <a:defRPr sz="2000">
                <a:solidFill>
                  <a:schemeClr val="tx1"/>
                </a:solidFill>
                <a:latin typeface="Kabel Ult BT" pitchFamily="34" charset="0"/>
              </a:defRPr>
            </a:lvl5pPr>
            <a:lvl6pPr marL="2514600" indent="-228600" eaLnBrk="0" fontAlgn="base" hangingPunct="0">
              <a:spcBef>
                <a:spcPct val="20000"/>
              </a:spcBef>
              <a:spcAft>
                <a:spcPct val="0"/>
              </a:spcAft>
              <a:buClr>
                <a:schemeClr val="accent2"/>
              </a:buClr>
              <a:buSzPct val="80000"/>
              <a:buFont typeface="Wingdings" panose="05000000000000000000" pitchFamily="2" charset="2"/>
              <a:buChar char="§"/>
              <a:defRPr sz="2000">
                <a:solidFill>
                  <a:schemeClr val="tx1"/>
                </a:solidFill>
                <a:latin typeface="Kabel Ult BT" pitchFamily="34" charset="0"/>
              </a:defRPr>
            </a:lvl6pPr>
            <a:lvl7pPr marL="2971800" indent="-228600" eaLnBrk="0" fontAlgn="base" hangingPunct="0">
              <a:spcBef>
                <a:spcPct val="20000"/>
              </a:spcBef>
              <a:spcAft>
                <a:spcPct val="0"/>
              </a:spcAft>
              <a:buClr>
                <a:schemeClr val="accent2"/>
              </a:buClr>
              <a:buSzPct val="80000"/>
              <a:buFont typeface="Wingdings" panose="05000000000000000000" pitchFamily="2" charset="2"/>
              <a:buChar char="§"/>
              <a:defRPr sz="2000">
                <a:solidFill>
                  <a:schemeClr val="tx1"/>
                </a:solidFill>
                <a:latin typeface="Kabel Ult BT" pitchFamily="34" charset="0"/>
              </a:defRPr>
            </a:lvl7pPr>
            <a:lvl8pPr marL="3429000" indent="-228600" eaLnBrk="0" fontAlgn="base" hangingPunct="0">
              <a:spcBef>
                <a:spcPct val="20000"/>
              </a:spcBef>
              <a:spcAft>
                <a:spcPct val="0"/>
              </a:spcAft>
              <a:buClr>
                <a:schemeClr val="accent2"/>
              </a:buClr>
              <a:buSzPct val="80000"/>
              <a:buFont typeface="Wingdings" panose="05000000000000000000" pitchFamily="2" charset="2"/>
              <a:buChar char="§"/>
              <a:defRPr sz="2000">
                <a:solidFill>
                  <a:schemeClr val="tx1"/>
                </a:solidFill>
                <a:latin typeface="Kabel Ult BT" pitchFamily="34" charset="0"/>
              </a:defRPr>
            </a:lvl8pPr>
            <a:lvl9pPr marL="3886200" indent="-228600" eaLnBrk="0" fontAlgn="base" hangingPunct="0">
              <a:spcBef>
                <a:spcPct val="20000"/>
              </a:spcBef>
              <a:spcAft>
                <a:spcPct val="0"/>
              </a:spcAft>
              <a:buClr>
                <a:schemeClr val="accent2"/>
              </a:buClr>
              <a:buSzPct val="80000"/>
              <a:buFont typeface="Wingdings" panose="05000000000000000000" pitchFamily="2" charset="2"/>
              <a:buChar char="§"/>
              <a:defRPr sz="2000">
                <a:solidFill>
                  <a:schemeClr val="tx1"/>
                </a:solidFill>
                <a:latin typeface="Kabel Ult BT" pitchFamily="34" charset="0"/>
              </a:defRPr>
            </a:lvl9pPr>
          </a:lstStyle>
          <a:p>
            <a:pPr eaLnBrk="1" hangingPunct="1">
              <a:spcBef>
                <a:spcPct val="0"/>
              </a:spcBef>
              <a:buClrTx/>
              <a:buFontTx/>
              <a:buNone/>
            </a:pPr>
            <a:r>
              <a:rPr lang="de-DE" altLang="de-DE" sz="2000" b="1">
                <a:latin typeface="Arial" panose="020B0604020202020204" pitchFamily="34" charset="0"/>
                <a:cs typeface="Arial" panose="020B0604020202020204" pitchFamily="34" charset="0"/>
              </a:rPr>
              <a:t>moderner Schachverein</a:t>
            </a:r>
          </a:p>
        </p:txBody>
      </p:sp>
      <p:pic>
        <p:nvPicPr>
          <p:cNvPr id="2" name="Grafik 1">
            <a:extLst>
              <a:ext uri="{FF2B5EF4-FFF2-40B4-BE49-F238E27FC236}">
                <a16:creationId xmlns:a16="http://schemas.microsoft.com/office/drawing/2014/main" id="{630A11F4-7CEA-5E52-D4AD-E51F31FE238B}"/>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0775594" y="656624"/>
            <a:ext cx="1249251" cy="1274145"/>
          </a:xfrm>
          <a:prstGeom prst="rect">
            <a:avLst/>
          </a:prstGeom>
        </p:spPr>
      </p:pic>
    </p:spTree>
  </p:cSld>
  <p:clrMapOvr>
    <a:masterClrMapping/>
  </p:clrMapOvr>
  <p:transition spd="slow"/>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Rectangle 2">
            <a:extLst>
              <a:ext uri="{FF2B5EF4-FFF2-40B4-BE49-F238E27FC236}">
                <a16:creationId xmlns:a16="http://schemas.microsoft.com/office/drawing/2014/main" id="{D0705C87-F802-303C-E7A9-62ABE4E83237}"/>
              </a:ext>
            </a:extLst>
          </p:cNvPr>
          <p:cNvSpPr>
            <a:spLocks noGrp="1" noChangeArrowheads="1"/>
          </p:cNvSpPr>
          <p:nvPr>
            <p:ph type="title"/>
          </p:nvPr>
        </p:nvSpPr>
        <p:spPr/>
        <p:txBody>
          <a:bodyPr/>
          <a:lstStyle/>
          <a:p>
            <a:pPr eaLnBrk="1" hangingPunct="1"/>
            <a:r>
              <a:rPr lang="en-GB" altLang="de-DE" sz="4400" b="1" dirty="0"/>
              <a:t>Der </a:t>
            </a:r>
            <a:r>
              <a:rPr lang="en-GB" altLang="de-DE" sz="4400" b="1" dirty="0" err="1"/>
              <a:t>Vereinsabend</a:t>
            </a:r>
            <a:endParaRPr lang="en-GB" altLang="de-DE" sz="4400" b="1" dirty="0"/>
          </a:p>
        </p:txBody>
      </p:sp>
      <p:sp>
        <p:nvSpPr>
          <p:cNvPr id="16387" name="Rectangle 3">
            <a:extLst>
              <a:ext uri="{FF2B5EF4-FFF2-40B4-BE49-F238E27FC236}">
                <a16:creationId xmlns:a16="http://schemas.microsoft.com/office/drawing/2014/main" id="{F6E95768-9CA1-8763-5E7C-3423268A146F}"/>
              </a:ext>
            </a:extLst>
          </p:cNvPr>
          <p:cNvSpPr>
            <a:spLocks noGrp="1" noChangeArrowheads="1"/>
          </p:cNvSpPr>
          <p:nvPr>
            <p:ph idx="1"/>
          </p:nvPr>
        </p:nvSpPr>
        <p:spPr/>
        <p:txBody>
          <a:bodyPr>
            <a:normAutofit/>
          </a:bodyPr>
          <a:lstStyle/>
          <a:p>
            <a:pPr marL="0" indent="0">
              <a:buNone/>
            </a:pPr>
            <a:r>
              <a:rPr lang="en-GB" altLang="de-DE" sz="2400" b="1" i="1" dirty="0"/>
              <a:t>“</a:t>
            </a:r>
            <a:r>
              <a:rPr lang="en-GB" altLang="de-DE" sz="2400" b="1" i="1" dirty="0" err="1"/>
              <a:t>Vereinsabend</a:t>
            </a:r>
            <a:r>
              <a:rPr lang="en-GB" altLang="de-DE" sz="2400" b="1" i="1" dirty="0"/>
              <a:t> </a:t>
            </a:r>
            <a:r>
              <a:rPr lang="en-GB" altLang="de-DE" sz="2400" b="1" i="1" dirty="0" err="1"/>
              <a:t>bedeutet</a:t>
            </a:r>
            <a:r>
              <a:rPr lang="en-GB" altLang="de-DE" sz="2400" b="1" i="1" dirty="0"/>
              <a:t> </a:t>
            </a:r>
            <a:r>
              <a:rPr lang="en-GB" altLang="de-DE" sz="2400" b="1" i="1" dirty="0" err="1"/>
              <a:t>Vereinsleben</a:t>
            </a:r>
            <a:r>
              <a:rPr lang="en-GB" altLang="de-DE" sz="2400" b="1" i="1" dirty="0"/>
              <a:t>”</a:t>
            </a:r>
          </a:p>
          <a:p>
            <a:pPr marL="514350" indent="-514350" algn="l"/>
            <a:endParaRPr lang="en-GB" altLang="de-DE" sz="2400" dirty="0"/>
          </a:p>
          <a:p>
            <a:pPr marL="0" indent="0" algn="l">
              <a:buNone/>
            </a:pPr>
            <a:r>
              <a:rPr lang="en-GB" altLang="de-DE" sz="2400" i="1" dirty="0" err="1"/>
              <a:t>Herausforderungen</a:t>
            </a:r>
            <a:r>
              <a:rPr lang="en-GB" altLang="de-DE" sz="2400" i="1" dirty="0"/>
              <a:t>:</a:t>
            </a:r>
          </a:p>
          <a:p>
            <a:pPr marL="0" indent="0" algn="l">
              <a:buNone/>
            </a:pPr>
            <a:r>
              <a:rPr lang="en-GB" altLang="de-DE" sz="2400" dirty="0"/>
              <a:t>a) </a:t>
            </a:r>
            <a:r>
              <a:rPr lang="en-GB" altLang="de-DE" sz="2400" dirty="0" err="1"/>
              <a:t>Koordination</a:t>
            </a:r>
            <a:r>
              <a:rPr lang="en-GB" altLang="de-DE" sz="2400" dirty="0"/>
              <a:t> </a:t>
            </a:r>
          </a:p>
          <a:p>
            <a:pPr marL="0" indent="0" algn="l">
              <a:buNone/>
            </a:pPr>
            <a:r>
              <a:rPr lang="en-GB" altLang="de-DE" sz="2400" dirty="0"/>
              <a:t>b) Mischung Jung und Alt </a:t>
            </a:r>
          </a:p>
          <a:p>
            <a:pPr marL="0" indent="0" algn="l">
              <a:buNone/>
            </a:pPr>
            <a:r>
              <a:rPr lang="en-GB" altLang="de-DE" sz="2400" dirty="0"/>
              <a:t>c) Mischung </a:t>
            </a:r>
            <a:r>
              <a:rPr lang="en-GB" altLang="de-DE" sz="2400" dirty="0" err="1"/>
              <a:t>Schachspielen</a:t>
            </a:r>
            <a:r>
              <a:rPr lang="en-GB" altLang="de-DE" sz="2400" dirty="0"/>
              <a:t>/</a:t>
            </a:r>
            <a:r>
              <a:rPr lang="en-GB" altLang="de-DE" sz="2400" dirty="0" err="1"/>
              <a:t>Treffpunkt</a:t>
            </a:r>
            <a:r>
              <a:rPr lang="en-GB" altLang="de-DE" sz="2400" dirty="0"/>
              <a:t> </a:t>
            </a:r>
            <a:endParaRPr lang="en-GB" altLang="de-DE" dirty="0"/>
          </a:p>
          <a:p>
            <a:pPr marL="514350" indent="-514350"/>
            <a:endParaRPr lang="en-GB" altLang="de-DE" dirty="0"/>
          </a:p>
          <a:p>
            <a:pPr marL="514350" indent="-514350"/>
            <a:endParaRPr lang="en-GB" altLang="de-DE" dirty="0"/>
          </a:p>
          <a:p>
            <a:pPr marL="514350" indent="-514350"/>
            <a:endParaRPr lang="en-GB" altLang="de-DE" dirty="0"/>
          </a:p>
        </p:txBody>
      </p:sp>
      <p:pic>
        <p:nvPicPr>
          <p:cNvPr id="2" name="Grafik 1">
            <a:extLst>
              <a:ext uri="{FF2B5EF4-FFF2-40B4-BE49-F238E27FC236}">
                <a16:creationId xmlns:a16="http://schemas.microsoft.com/office/drawing/2014/main" id="{8935462C-5C87-F293-F9C8-E798D92AED2B}"/>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0775594" y="656624"/>
            <a:ext cx="1249251" cy="1274145"/>
          </a:xfrm>
          <a:prstGeom prst="rect">
            <a:avLst/>
          </a:prstGeom>
        </p:spPr>
      </p:pic>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Rectangle 2">
            <a:extLst>
              <a:ext uri="{FF2B5EF4-FFF2-40B4-BE49-F238E27FC236}">
                <a16:creationId xmlns:a16="http://schemas.microsoft.com/office/drawing/2014/main" id="{68061602-4571-1CB8-7D6F-894D2AFF120E}"/>
              </a:ext>
            </a:extLst>
          </p:cNvPr>
          <p:cNvSpPr>
            <a:spLocks noGrp="1" noChangeArrowheads="1"/>
          </p:cNvSpPr>
          <p:nvPr>
            <p:ph type="title"/>
          </p:nvPr>
        </p:nvSpPr>
        <p:spPr/>
        <p:txBody>
          <a:bodyPr/>
          <a:lstStyle/>
          <a:p>
            <a:pPr eaLnBrk="1" hangingPunct="1"/>
            <a:r>
              <a:rPr lang="en-GB" altLang="de-DE" sz="4400" b="1" dirty="0" err="1"/>
              <a:t>Koordination</a:t>
            </a:r>
            <a:endParaRPr lang="en-GB" altLang="de-DE" sz="4400" b="1" dirty="0"/>
          </a:p>
        </p:txBody>
      </p:sp>
      <p:sp>
        <p:nvSpPr>
          <p:cNvPr id="17411" name="Rectangle 3">
            <a:extLst>
              <a:ext uri="{FF2B5EF4-FFF2-40B4-BE49-F238E27FC236}">
                <a16:creationId xmlns:a16="http://schemas.microsoft.com/office/drawing/2014/main" id="{D814C99C-FE73-3ACD-C8E2-767F2366B9F9}"/>
              </a:ext>
            </a:extLst>
          </p:cNvPr>
          <p:cNvSpPr>
            <a:spLocks noGrp="1" noChangeArrowheads="1"/>
          </p:cNvSpPr>
          <p:nvPr>
            <p:ph idx="1"/>
          </p:nvPr>
        </p:nvSpPr>
        <p:spPr/>
        <p:txBody>
          <a:bodyPr>
            <a:normAutofit fontScale="92500" lnSpcReduction="10000"/>
          </a:bodyPr>
          <a:lstStyle/>
          <a:p>
            <a:pPr marL="514350" indent="-514350" algn="l"/>
            <a:endParaRPr lang="en-GB" altLang="de-DE" sz="2400" dirty="0"/>
          </a:p>
          <a:p>
            <a:pPr marL="0" indent="0" algn="l">
              <a:buNone/>
            </a:pPr>
            <a:r>
              <a:rPr lang="en-GB" altLang="de-DE" dirty="0" err="1"/>
              <a:t>Wichtig</a:t>
            </a:r>
            <a:r>
              <a:rPr lang="en-GB" altLang="de-DE" dirty="0"/>
              <a:t>: Es muss </a:t>
            </a:r>
            <a:r>
              <a:rPr lang="en-GB" altLang="de-DE" dirty="0" err="1"/>
              <a:t>ein</a:t>
            </a:r>
            <a:r>
              <a:rPr lang="en-GB" altLang="de-DE" dirty="0"/>
              <a:t> </a:t>
            </a:r>
            <a:r>
              <a:rPr lang="en-GB" altLang="de-DE" dirty="0" err="1"/>
              <a:t>Mehrwert</a:t>
            </a:r>
            <a:r>
              <a:rPr lang="en-GB" altLang="de-DE" dirty="0"/>
              <a:t> </a:t>
            </a:r>
            <a:r>
              <a:rPr lang="en-GB" altLang="de-DE" dirty="0" err="1"/>
              <a:t>geschaffen</a:t>
            </a:r>
            <a:r>
              <a:rPr lang="en-GB" altLang="de-DE" dirty="0"/>
              <a:t> </a:t>
            </a:r>
            <a:r>
              <a:rPr lang="en-GB" altLang="de-DE" dirty="0" err="1"/>
              <a:t>werden</a:t>
            </a:r>
            <a:r>
              <a:rPr lang="en-GB" altLang="de-DE" dirty="0"/>
              <a:t>, </a:t>
            </a:r>
            <a:r>
              <a:rPr lang="en-GB" altLang="de-DE" dirty="0" err="1"/>
              <a:t>damit</a:t>
            </a:r>
            <a:r>
              <a:rPr lang="en-GB" altLang="de-DE" dirty="0"/>
              <a:t> </a:t>
            </a:r>
            <a:r>
              <a:rPr lang="en-GB" altLang="de-DE" dirty="0" err="1"/>
              <a:t>Mitglieder</a:t>
            </a:r>
            <a:r>
              <a:rPr lang="en-GB" altLang="de-DE" dirty="0"/>
              <a:t> </a:t>
            </a:r>
            <a:r>
              <a:rPr lang="en-GB" altLang="de-DE" dirty="0" err="1"/>
              <a:t>kommen</a:t>
            </a:r>
            <a:r>
              <a:rPr lang="en-GB" altLang="de-DE" dirty="0"/>
              <a:t>.</a:t>
            </a:r>
          </a:p>
          <a:p>
            <a:pPr marL="514350" indent="-514350" algn="l"/>
            <a:endParaRPr lang="en-GB" altLang="de-DE" dirty="0"/>
          </a:p>
          <a:p>
            <a:pPr marL="0" indent="0" algn="l">
              <a:buNone/>
            </a:pPr>
            <a:r>
              <a:rPr lang="en-GB" altLang="de-DE" dirty="0"/>
              <a:t>Das </a:t>
            </a:r>
            <a:r>
              <a:rPr lang="en-GB" altLang="de-DE" dirty="0" err="1"/>
              <a:t>Wichtigste</a:t>
            </a:r>
            <a:r>
              <a:rPr lang="en-GB" altLang="de-DE" dirty="0"/>
              <a:t> </a:t>
            </a:r>
            <a:r>
              <a:rPr lang="en-GB" altLang="de-DE" dirty="0" err="1"/>
              <a:t>ist</a:t>
            </a:r>
            <a:r>
              <a:rPr lang="en-GB" altLang="de-DE" dirty="0"/>
              <a:t> der Ort: </a:t>
            </a:r>
          </a:p>
          <a:p>
            <a:r>
              <a:rPr lang="en-GB" altLang="de-DE" dirty="0" err="1"/>
              <a:t>Kneipe</a:t>
            </a:r>
            <a:r>
              <a:rPr lang="en-GB" altLang="de-DE" dirty="0"/>
              <a:t> vs. </a:t>
            </a:r>
            <a:r>
              <a:rPr lang="en-GB" altLang="de-DE" dirty="0" err="1"/>
              <a:t>Vereinsraum</a:t>
            </a:r>
            <a:r>
              <a:rPr lang="en-GB" altLang="de-DE" dirty="0"/>
              <a:t>/</a:t>
            </a:r>
            <a:r>
              <a:rPr lang="en-GB" altLang="de-DE" dirty="0" err="1"/>
              <a:t>Erreichbarkeit</a:t>
            </a:r>
            <a:endParaRPr lang="en-GB" altLang="de-DE" dirty="0"/>
          </a:p>
          <a:p>
            <a:r>
              <a:rPr lang="en-GB" altLang="de-DE" dirty="0" err="1"/>
              <a:t>Vereinsabendplaner</a:t>
            </a:r>
            <a:r>
              <a:rPr lang="en-GB" altLang="de-DE" dirty="0"/>
              <a:t>/-</a:t>
            </a:r>
            <a:r>
              <a:rPr lang="en-GB" altLang="de-DE" dirty="0" err="1"/>
              <a:t>ansprechpartner</a:t>
            </a:r>
            <a:r>
              <a:rPr lang="en-GB" altLang="de-DE" dirty="0"/>
              <a:t> </a:t>
            </a:r>
            <a:r>
              <a:rPr lang="en-GB" altLang="de-DE" dirty="0" err="1"/>
              <a:t>finden</a:t>
            </a:r>
            <a:endParaRPr lang="en-GB" altLang="de-DE" dirty="0"/>
          </a:p>
          <a:p>
            <a:r>
              <a:rPr lang="en-GB" altLang="de-DE" dirty="0"/>
              <a:t>(Halb)</a:t>
            </a:r>
            <a:r>
              <a:rPr lang="en-GB" altLang="de-DE" dirty="0" err="1"/>
              <a:t>Jahresplan</a:t>
            </a:r>
            <a:r>
              <a:rPr lang="en-GB" altLang="de-DE" dirty="0"/>
              <a:t> </a:t>
            </a:r>
            <a:r>
              <a:rPr lang="en-GB" altLang="de-DE" dirty="0" err="1"/>
              <a:t>erstellung</a:t>
            </a:r>
            <a:endParaRPr lang="en-GB" altLang="de-DE" dirty="0"/>
          </a:p>
          <a:p>
            <a:r>
              <a:rPr lang="en-GB" altLang="de-DE" dirty="0" err="1"/>
              <a:t>Freiräume</a:t>
            </a:r>
            <a:r>
              <a:rPr lang="en-GB" altLang="de-DE" dirty="0"/>
              <a:t> </a:t>
            </a:r>
            <a:r>
              <a:rPr lang="en-GB" altLang="de-DE" dirty="0" err="1"/>
              <a:t>lassen</a:t>
            </a:r>
            <a:endParaRPr lang="en-GB" altLang="de-DE" dirty="0"/>
          </a:p>
        </p:txBody>
      </p:sp>
      <p:pic>
        <p:nvPicPr>
          <p:cNvPr id="2" name="Grafik 1">
            <a:extLst>
              <a:ext uri="{FF2B5EF4-FFF2-40B4-BE49-F238E27FC236}">
                <a16:creationId xmlns:a16="http://schemas.microsoft.com/office/drawing/2014/main" id="{EF5B2D99-EC6C-E53B-44A5-3340E6DE80A2}"/>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0775594" y="656624"/>
            <a:ext cx="1249251" cy="1274145"/>
          </a:xfrm>
          <a:prstGeom prst="rect">
            <a:avLst/>
          </a:prstGeom>
        </p:spPr>
      </p:pic>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Rectangle 2">
            <a:extLst>
              <a:ext uri="{FF2B5EF4-FFF2-40B4-BE49-F238E27FC236}">
                <a16:creationId xmlns:a16="http://schemas.microsoft.com/office/drawing/2014/main" id="{C601F072-9BA9-5186-6BC8-5228C9D7A73A}"/>
              </a:ext>
            </a:extLst>
          </p:cNvPr>
          <p:cNvSpPr>
            <a:spLocks noGrp="1" noChangeArrowheads="1"/>
          </p:cNvSpPr>
          <p:nvPr>
            <p:ph type="title"/>
          </p:nvPr>
        </p:nvSpPr>
        <p:spPr/>
        <p:txBody>
          <a:bodyPr/>
          <a:lstStyle/>
          <a:p>
            <a:pPr eaLnBrk="1" hangingPunct="1"/>
            <a:r>
              <a:rPr lang="en-GB" altLang="de-DE" sz="4400" b="1" dirty="0"/>
              <a:t>Mischung Jung/Alt</a:t>
            </a:r>
          </a:p>
        </p:txBody>
      </p:sp>
      <p:sp>
        <p:nvSpPr>
          <p:cNvPr id="18435" name="Rectangle 3">
            <a:extLst>
              <a:ext uri="{FF2B5EF4-FFF2-40B4-BE49-F238E27FC236}">
                <a16:creationId xmlns:a16="http://schemas.microsoft.com/office/drawing/2014/main" id="{CEF36073-449D-C17F-68FC-D53CF2C1008F}"/>
              </a:ext>
            </a:extLst>
          </p:cNvPr>
          <p:cNvSpPr>
            <a:spLocks noGrp="1" noChangeArrowheads="1"/>
          </p:cNvSpPr>
          <p:nvPr>
            <p:ph idx="1"/>
          </p:nvPr>
        </p:nvSpPr>
        <p:spPr/>
        <p:txBody>
          <a:bodyPr>
            <a:normAutofit/>
          </a:bodyPr>
          <a:lstStyle/>
          <a:p>
            <a:pPr marL="514350" indent="-514350" algn="l"/>
            <a:endParaRPr lang="en-GB" altLang="de-DE" dirty="0"/>
          </a:p>
          <a:p>
            <a:pPr marL="514350" indent="-514350" algn="l"/>
            <a:r>
              <a:rPr lang="en-GB" altLang="de-DE" dirty="0" err="1"/>
              <a:t>junge</a:t>
            </a:r>
            <a:r>
              <a:rPr lang="en-GB" altLang="de-DE" dirty="0"/>
              <a:t> </a:t>
            </a:r>
            <a:r>
              <a:rPr lang="en-GB" altLang="de-DE" dirty="0" err="1"/>
              <a:t>Spiele</a:t>
            </a:r>
            <a:r>
              <a:rPr lang="en-GB" altLang="de-DE" dirty="0"/>
              <a:t> und </a:t>
            </a:r>
            <a:r>
              <a:rPr lang="en-GB" altLang="de-DE" dirty="0" err="1"/>
              <a:t>ältere</a:t>
            </a:r>
            <a:r>
              <a:rPr lang="en-GB" altLang="de-DE" dirty="0"/>
              <a:t> Spieler </a:t>
            </a:r>
            <a:r>
              <a:rPr lang="en-GB" altLang="de-DE" dirty="0" err="1"/>
              <a:t>haben</a:t>
            </a:r>
            <a:r>
              <a:rPr lang="en-GB" altLang="de-DE" dirty="0"/>
              <a:t> </a:t>
            </a:r>
            <a:r>
              <a:rPr lang="en-GB" altLang="de-DE" dirty="0" err="1"/>
              <a:t>meist</a:t>
            </a:r>
            <a:r>
              <a:rPr lang="en-GB" altLang="de-DE" dirty="0"/>
              <a:t> </a:t>
            </a:r>
            <a:r>
              <a:rPr lang="en-GB" altLang="de-DE" dirty="0" err="1"/>
              <a:t>unterschiedliche</a:t>
            </a:r>
            <a:r>
              <a:rPr lang="en-GB" altLang="de-DE" dirty="0"/>
              <a:t> </a:t>
            </a:r>
            <a:r>
              <a:rPr lang="en-GB" altLang="de-DE" dirty="0" err="1"/>
              <a:t>Interessen</a:t>
            </a:r>
            <a:r>
              <a:rPr lang="en-GB" altLang="de-DE" dirty="0"/>
              <a:t>, </a:t>
            </a:r>
            <a:r>
              <a:rPr lang="en-GB" altLang="de-DE" dirty="0" err="1"/>
              <a:t>beide</a:t>
            </a:r>
            <a:r>
              <a:rPr lang="en-GB" altLang="de-DE" dirty="0"/>
              <a:t> Seiten </a:t>
            </a:r>
            <a:r>
              <a:rPr lang="en-GB" altLang="de-DE" dirty="0" err="1"/>
              <a:t>müssen</a:t>
            </a:r>
            <a:r>
              <a:rPr lang="en-GB" altLang="de-DE" dirty="0"/>
              <a:t> </a:t>
            </a:r>
            <a:r>
              <a:rPr lang="en-GB" altLang="de-DE" dirty="0" err="1"/>
              <a:t>eingebunden</a:t>
            </a:r>
            <a:r>
              <a:rPr lang="en-GB" altLang="de-DE" dirty="0"/>
              <a:t> sein</a:t>
            </a:r>
          </a:p>
          <a:p>
            <a:pPr marL="514350" indent="-514350" algn="l"/>
            <a:r>
              <a:rPr lang="en-GB" altLang="de-DE" dirty="0" err="1"/>
              <a:t>offen</a:t>
            </a:r>
            <a:r>
              <a:rPr lang="en-GB" altLang="de-DE" dirty="0"/>
              <a:t> für </a:t>
            </a:r>
            <a:r>
              <a:rPr lang="en-GB" altLang="de-DE" dirty="0" err="1"/>
              <a:t>Veränderungen</a:t>
            </a:r>
            <a:r>
              <a:rPr lang="en-GB" altLang="de-DE" dirty="0"/>
              <a:t> sein</a:t>
            </a:r>
          </a:p>
          <a:p>
            <a:pPr marL="514350" indent="-514350" algn="l"/>
            <a:r>
              <a:rPr lang="en-GB" altLang="de-DE" dirty="0" err="1"/>
              <a:t>Veränderungen</a:t>
            </a:r>
            <a:r>
              <a:rPr lang="en-GB" altLang="de-DE" dirty="0"/>
              <a:t> </a:t>
            </a:r>
            <a:r>
              <a:rPr lang="en-GB" altLang="de-DE" dirty="0" err="1"/>
              <a:t>unterstützen</a:t>
            </a:r>
            <a:endParaRPr lang="en-GB" altLang="de-DE" dirty="0"/>
          </a:p>
          <a:p>
            <a:pPr marL="514350" indent="-514350" algn="l"/>
            <a:r>
              <a:rPr lang="en-GB" altLang="de-DE" dirty="0" err="1"/>
              <a:t>Gemeinsamkeiten</a:t>
            </a:r>
            <a:r>
              <a:rPr lang="en-GB" altLang="de-DE" dirty="0"/>
              <a:t> </a:t>
            </a:r>
            <a:r>
              <a:rPr lang="en-GB" altLang="de-DE" dirty="0" err="1"/>
              <a:t>erarbeiten</a:t>
            </a:r>
            <a:r>
              <a:rPr lang="en-GB" altLang="de-DE" dirty="0"/>
              <a:t> und leben</a:t>
            </a:r>
          </a:p>
          <a:p>
            <a:pPr marL="514350" indent="-514350"/>
            <a:endParaRPr lang="en-GB" altLang="de-DE" dirty="0"/>
          </a:p>
          <a:p>
            <a:pPr marL="514350" indent="-514350"/>
            <a:endParaRPr lang="en-GB" altLang="de-DE" dirty="0"/>
          </a:p>
          <a:p>
            <a:pPr marL="514350" indent="-514350"/>
            <a:endParaRPr lang="en-GB" altLang="de-DE" dirty="0"/>
          </a:p>
        </p:txBody>
      </p:sp>
      <p:pic>
        <p:nvPicPr>
          <p:cNvPr id="2" name="Grafik 1">
            <a:extLst>
              <a:ext uri="{FF2B5EF4-FFF2-40B4-BE49-F238E27FC236}">
                <a16:creationId xmlns:a16="http://schemas.microsoft.com/office/drawing/2014/main" id="{1A2B0889-FB1B-EA0F-18D2-086C390E04F4}"/>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0775594" y="656624"/>
            <a:ext cx="1249251" cy="1274145"/>
          </a:xfrm>
          <a:prstGeom prst="rect">
            <a:avLst/>
          </a:prstGeom>
        </p:spPr>
      </p:pic>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Rectangle 2">
            <a:extLst>
              <a:ext uri="{FF2B5EF4-FFF2-40B4-BE49-F238E27FC236}">
                <a16:creationId xmlns:a16="http://schemas.microsoft.com/office/drawing/2014/main" id="{8AFD35EF-9EAE-9715-4E76-5AADCFD58B02}"/>
              </a:ext>
            </a:extLst>
          </p:cNvPr>
          <p:cNvSpPr>
            <a:spLocks noGrp="1" noChangeArrowheads="1"/>
          </p:cNvSpPr>
          <p:nvPr>
            <p:ph type="title"/>
          </p:nvPr>
        </p:nvSpPr>
        <p:spPr/>
        <p:txBody>
          <a:bodyPr/>
          <a:lstStyle/>
          <a:p>
            <a:pPr eaLnBrk="1" hangingPunct="1"/>
            <a:r>
              <a:rPr lang="en-GB" altLang="de-DE" sz="4400" b="1"/>
              <a:t>Mischung Schach/Treffpunkt</a:t>
            </a:r>
          </a:p>
        </p:txBody>
      </p:sp>
      <p:sp>
        <p:nvSpPr>
          <p:cNvPr id="19459" name="Rectangle 3">
            <a:extLst>
              <a:ext uri="{FF2B5EF4-FFF2-40B4-BE49-F238E27FC236}">
                <a16:creationId xmlns:a16="http://schemas.microsoft.com/office/drawing/2014/main" id="{6416F037-2667-0120-2984-B8E0258D275E}"/>
              </a:ext>
            </a:extLst>
          </p:cNvPr>
          <p:cNvSpPr>
            <a:spLocks noGrp="1" noChangeArrowheads="1"/>
          </p:cNvSpPr>
          <p:nvPr>
            <p:ph idx="1"/>
          </p:nvPr>
        </p:nvSpPr>
        <p:spPr/>
        <p:txBody>
          <a:bodyPr/>
          <a:lstStyle/>
          <a:p>
            <a:pPr marL="514350" indent="-514350" algn="l"/>
            <a:endParaRPr lang="en-GB" altLang="de-DE" sz="2400" dirty="0"/>
          </a:p>
          <a:p>
            <a:pPr marL="514350" indent="-514350" algn="l"/>
            <a:r>
              <a:rPr lang="en-GB" altLang="de-DE" dirty="0" err="1"/>
              <a:t>neben</a:t>
            </a:r>
            <a:r>
              <a:rPr lang="en-GB" altLang="de-DE" dirty="0"/>
              <a:t> </a:t>
            </a:r>
            <a:r>
              <a:rPr lang="en-GB" altLang="de-DE" dirty="0" err="1"/>
              <a:t>dem</a:t>
            </a:r>
            <a:r>
              <a:rPr lang="en-GB" altLang="de-DE" dirty="0"/>
              <a:t> </a:t>
            </a:r>
            <a:r>
              <a:rPr lang="en-GB" altLang="de-DE" dirty="0" err="1"/>
              <a:t>Schachspielen</a:t>
            </a:r>
            <a:r>
              <a:rPr lang="en-GB" altLang="de-DE" dirty="0"/>
              <a:t> muss die </a:t>
            </a:r>
            <a:r>
              <a:rPr lang="en-GB" altLang="de-DE" dirty="0" err="1"/>
              <a:t>Möglichkeit</a:t>
            </a:r>
            <a:r>
              <a:rPr lang="en-GB" altLang="de-DE" dirty="0"/>
              <a:t> </a:t>
            </a:r>
            <a:r>
              <a:rPr lang="en-GB" altLang="de-DE" dirty="0" err="1"/>
              <a:t>eines</a:t>
            </a:r>
            <a:r>
              <a:rPr lang="en-GB" altLang="de-DE" dirty="0"/>
              <a:t> </a:t>
            </a:r>
            <a:r>
              <a:rPr lang="en-GB" altLang="de-DE" dirty="0" err="1"/>
              <a:t>Austausches</a:t>
            </a:r>
            <a:r>
              <a:rPr lang="en-GB" altLang="de-DE" dirty="0"/>
              <a:t> </a:t>
            </a:r>
            <a:r>
              <a:rPr lang="en-GB" altLang="de-DE" dirty="0" err="1"/>
              <a:t>gegeben</a:t>
            </a:r>
            <a:r>
              <a:rPr lang="en-GB" altLang="de-DE" dirty="0"/>
              <a:t> </a:t>
            </a:r>
            <a:r>
              <a:rPr lang="en-GB" altLang="de-DE" dirty="0" err="1"/>
              <a:t>werden</a:t>
            </a:r>
            <a:endParaRPr lang="en-GB" altLang="de-DE" dirty="0"/>
          </a:p>
          <a:p>
            <a:pPr marL="514350" indent="-514350" algn="l"/>
            <a:r>
              <a:rPr lang="en-GB" altLang="de-DE" dirty="0" err="1"/>
              <a:t>gesellige</a:t>
            </a:r>
            <a:r>
              <a:rPr lang="en-GB" altLang="de-DE" dirty="0"/>
              <a:t> </a:t>
            </a:r>
            <a:r>
              <a:rPr lang="en-GB" altLang="de-DE" dirty="0" err="1"/>
              <a:t>Abende</a:t>
            </a:r>
            <a:r>
              <a:rPr lang="en-GB" altLang="de-DE" dirty="0"/>
              <a:t>, </a:t>
            </a:r>
            <a:r>
              <a:rPr lang="en-GB" altLang="de-DE" dirty="0" err="1"/>
              <a:t>wie</a:t>
            </a:r>
            <a:r>
              <a:rPr lang="en-GB" altLang="de-DE" dirty="0"/>
              <a:t> </a:t>
            </a:r>
            <a:r>
              <a:rPr lang="en-GB" altLang="de-DE" dirty="0" err="1"/>
              <a:t>Spieleabend</a:t>
            </a:r>
            <a:r>
              <a:rPr lang="en-GB" altLang="de-DE" dirty="0"/>
              <a:t>, </a:t>
            </a:r>
            <a:r>
              <a:rPr lang="en-GB" altLang="de-DE" dirty="0" err="1"/>
              <a:t>Skatabend</a:t>
            </a:r>
            <a:r>
              <a:rPr lang="en-GB" altLang="de-DE" dirty="0"/>
              <a:t> </a:t>
            </a:r>
            <a:r>
              <a:rPr lang="en-GB" altLang="de-DE" dirty="0" err="1"/>
              <a:t>mit</a:t>
            </a:r>
            <a:r>
              <a:rPr lang="en-GB" altLang="de-DE" dirty="0"/>
              <a:t> in den </a:t>
            </a:r>
            <a:r>
              <a:rPr lang="en-GB" altLang="de-DE" dirty="0" err="1"/>
              <a:t>Jahresplan</a:t>
            </a:r>
            <a:r>
              <a:rPr lang="en-GB" altLang="de-DE" dirty="0"/>
              <a:t> </a:t>
            </a:r>
            <a:r>
              <a:rPr lang="en-GB" altLang="de-DE" dirty="0" err="1"/>
              <a:t>aufnehmen</a:t>
            </a:r>
            <a:endParaRPr lang="en-GB" altLang="de-DE" dirty="0"/>
          </a:p>
          <a:p>
            <a:pPr marL="514350" indent="-514350" algn="l"/>
            <a:r>
              <a:rPr lang="en-GB" altLang="de-DE" dirty="0" err="1"/>
              <a:t>mehr</a:t>
            </a:r>
            <a:r>
              <a:rPr lang="en-GB" altLang="de-DE" dirty="0"/>
              <a:t> </a:t>
            </a:r>
            <a:r>
              <a:rPr lang="en-GB" altLang="de-DE" dirty="0" err="1"/>
              <a:t>Angebote</a:t>
            </a:r>
            <a:r>
              <a:rPr lang="en-GB" altLang="de-DE" dirty="0"/>
              <a:t> </a:t>
            </a:r>
            <a:r>
              <a:rPr lang="en-GB" altLang="de-DE" dirty="0" err="1"/>
              <a:t>als</a:t>
            </a:r>
            <a:r>
              <a:rPr lang="en-GB" altLang="de-DE" dirty="0"/>
              <a:t> “</a:t>
            </a:r>
            <a:r>
              <a:rPr lang="en-GB" altLang="de-DE" dirty="0" err="1"/>
              <a:t>Schachspielen</a:t>
            </a:r>
            <a:r>
              <a:rPr lang="en-GB" altLang="de-DE" dirty="0"/>
              <a:t>” </a:t>
            </a:r>
            <a:r>
              <a:rPr lang="en-GB" altLang="de-DE" dirty="0" err="1"/>
              <a:t>schaffen</a:t>
            </a:r>
            <a:r>
              <a:rPr lang="en-GB" altLang="de-DE" dirty="0"/>
              <a:t>: Training, </a:t>
            </a:r>
            <a:r>
              <a:rPr lang="en-GB" altLang="de-DE" dirty="0" err="1"/>
              <a:t>Partievorbereitung</a:t>
            </a:r>
            <a:r>
              <a:rPr lang="en-GB" altLang="de-DE" dirty="0"/>
              <a:t>, </a:t>
            </a:r>
            <a:r>
              <a:rPr lang="en-GB" altLang="de-DE" dirty="0" err="1"/>
              <a:t>Patensystem</a:t>
            </a:r>
            <a:endParaRPr lang="en-GB" altLang="de-DE" dirty="0"/>
          </a:p>
          <a:p>
            <a:pPr marL="514350" indent="-514350" algn="l">
              <a:buFontTx/>
              <a:buChar char="-"/>
            </a:pPr>
            <a:endParaRPr lang="en-GB" altLang="de-DE" dirty="0"/>
          </a:p>
        </p:txBody>
      </p:sp>
      <p:pic>
        <p:nvPicPr>
          <p:cNvPr id="2" name="Grafik 1">
            <a:extLst>
              <a:ext uri="{FF2B5EF4-FFF2-40B4-BE49-F238E27FC236}">
                <a16:creationId xmlns:a16="http://schemas.microsoft.com/office/drawing/2014/main" id="{5336998F-0E0F-0F71-592F-005C0F54DA9D}"/>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0775594" y="656624"/>
            <a:ext cx="1249251" cy="1274145"/>
          </a:xfrm>
          <a:prstGeom prst="rect">
            <a:avLst/>
          </a:prstGeom>
        </p:spPr>
      </p:pic>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Rectangle 2">
            <a:extLst>
              <a:ext uri="{FF2B5EF4-FFF2-40B4-BE49-F238E27FC236}">
                <a16:creationId xmlns:a16="http://schemas.microsoft.com/office/drawing/2014/main" id="{34B0C7A3-E184-6B0D-F743-D515B461CF45}"/>
              </a:ext>
            </a:extLst>
          </p:cNvPr>
          <p:cNvSpPr>
            <a:spLocks noGrp="1" noChangeArrowheads="1"/>
          </p:cNvSpPr>
          <p:nvPr>
            <p:ph type="title"/>
          </p:nvPr>
        </p:nvSpPr>
        <p:spPr/>
        <p:txBody>
          <a:bodyPr/>
          <a:lstStyle/>
          <a:p>
            <a:pPr eaLnBrk="1" hangingPunct="1"/>
            <a:r>
              <a:rPr lang="en-GB" altLang="de-DE" sz="4400" b="1" dirty="0"/>
              <a:t>Das </a:t>
            </a:r>
            <a:r>
              <a:rPr lang="en-GB" altLang="de-DE" sz="4400" b="1" dirty="0" err="1"/>
              <a:t>Vereinsfest</a:t>
            </a:r>
            <a:endParaRPr lang="en-GB" altLang="de-DE" sz="4400" b="1" dirty="0"/>
          </a:p>
        </p:txBody>
      </p:sp>
      <p:sp>
        <p:nvSpPr>
          <p:cNvPr id="21507" name="Rectangle 3">
            <a:extLst>
              <a:ext uri="{FF2B5EF4-FFF2-40B4-BE49-F238E27FC236}">
                <a16:creationId xmlns:a16="http://schemas.microsoft.com/office/drawing/2014/main" id="{321505FD-099B-6B74-819E-E9B49E4A7A6F}"/>
              </a:ext>
            </a:extLst>
          </p:cNvPr>
          <p:cNvSpPr>
            <a:spLocks noGrp="1" noChangeArrowheads="1"/>
          </p:cNvSpPr>
          <p:nvPr>
            <p:ph idx="1"/>
          </p:nvPr>
        </p:nvSpPr>
        <p:spPr/>
        <p:txBody>
          <a:bodyPr>
            <a:normAutofit/>
          </a:bodyPr>
          <a:lstStyle/>
          <a:p>
            <a:pPr marL="0" indent="0" algn="l">
              <a:buNone/>
            </a:pPr>
            <a:r>
              <a:rPr lang="en-GB" altLang="de-DE" b="1" dirty="0" err="1"/>
              <a:t>Vorteil</a:t>
            </a:r>
            <a:r>
              <a:rPr lang="en-GB" altLang="de-DE" b="1" dirty="0"/>
              <a:t>: </a:t>
            </a:r>
            <a:r>
              <a:rPr lang="en-GB" altLang="de-DE" dirty="0"/>
              <a:t>Es </a:t>
            </a:r>
            <a:r>
              <a:rPr lang="en-GB" altLang="de-DE" dirty="0" err="1"/>
              <a:t>werden</a:t>
            </a:r>
            <a:r>
              <a:rPr lang="en-GB" altLang="de-DE" dirty="0"/>
              <a:t> </a:t>
            </a:r>
            <a:r>
              <a:rPr lang="en-GB" altLang="de-DE" dirty="0" err="1"/>
              <a:t>auch</a:t>
            </a:r>
            <a:r>
              <a:rPr lang="en-GB" altLang="de-DE" dirty="0"/>
              <a:t> </a:t>
            </a:r>
            <a:r>
              <a:rPr lang="en-GB" altLang="de-DE" dirty="0" err="1"/>
              <a:t>Mitglieder</a:t>
            </a:r>
            <a:r>
              <a:rPr lang="en-GB" altLang="de-DE" dirty="0"/>
              <a:t> </a:t>
            </a:r>
            <a:r>
              <a:rPr lang="en-GB" altLang="de-DE" dirty="0" err="1"/>
              <a:t>erreicht</a:t>
            </a:r>
            <a:r>
              <a:rPr lang="en-GB" altLang="de-DE" dirty="0"/>
              <a:t>, die </a:t>
            </a:r>
            <a:r>
              <a:rPr lang="en-GB" altLang="de-DE" dirty="0" err="1"/>
              <a:t>nicht</a:t>
            </a:r>
            <a:r>
              <a:rPr lang="en-GB" altLang="de-DE" dirty="0"/>
              <a:t> </a:t>
            </a:r>
            <a:r>
              <a:rPr lang="en-GB" altLang="de-DE" dirty="0" err="1"/>
              <a:t>regelmäßig</a:t>
            </a:r>
            <a:r>
              <a:rPr lang="en-GB" altLang="de-DE" dirty="0"/>
              <a:t> </a:t>
            </a:r>
            <a:r>
              <a:rPr lang="en-GB" altLang="de-DE" dirty="0" err="1"/>
              <a:t>beim</a:t>
            </a:r>
            <a:r>
              <a:rPr lang="en-GB" altLang="de-DE" dirty="0"/>
              <a:t> </a:t>
            </a:r>
            <a:r>
              <a:rPr lang="en-GB" altLang="de-DE" dirty="0" err="1"/>
              <a:t>Vereinsabend</a:t>
            </a:r>
            <a:r>
              <a:rPr lang="en-GB" altLang="de-DE" dirty="0"/>
              <a:t> sein </a:t>
            </a:r>
            <a:r>
              <a:rPr lang="en-GB" altLang="de-DE" dirty="0" err="1"/>
              <a:t>können</a:t>
            </a:r>
            <a:endParaRPr lang="en-GB" altLang="de-DE" dirty="0"/>
          </a:p>
          <a:p>
            <a:pPr marL="0" indent="0" algn="l">
              <a:buNone/>
            </a:pPr>
            <a:r>
              <a:rPr lang="en-GB" altLang="de-DE" b="1" dirty="0" err="1"/>
              <a:t>Vorteil</a:t>
            </a:r>
            <a:r>
              <a:rPr lang="en-GB" altLang="de-DE" b="1" dirty="0"/>
              <a:t>: </a:t>
            </a:r>
            <a:r>
              <a:rPr lang="en-GB" altLang="de-DE" dirty="0" err="1"/>
              <a:t>Schaffung</a:t>
            </a:r>
            <a:r>
              <a:rPr lang="en-GB" altLang="de-DE" dirty="0"/>
              <a:t> </a:t>
            </a:r>
            <a:r>
              <a:rPr lang="en-GB" altLang="de-DE" dirty="0" err="1"/>
              <a:t>eines</a:t>
            </a:r>
            <a:r>
              <a:rPr lang="en-GB" altLang="de-DE" dirty="0"/>
              <a:t> </a:t>
            </a:r>
            <a:r>
              <a:rPr lang="en-GB" altLang="de-DE" dirty="0" err="1"/>
              <a:t>Jahreshighlights</a:t>
            </a:r>
            <a:endParaRPr lang="en-GB" altLang="de-DE" dirty="0"/>
          </a:p>
          <a:p>
            <a:pPr marL="0" indent="0" algn="l">
              <a:buNone/>
            </a:pPr>
            <a:r>
              <a:rPr lang="en-GB" altLang="de-DE" b="1" dirty="0"/>
              <a:t>Location: </a:t>
            </a:r>
            <a:r>
              <a:rPr lang="en-GB" altLang="de-DE" dirty="0"/>
              <a:t>Neuer Ort, </a:t>
            </a:r>
            <a:r>
              <a:rPr lang="en-GB" altLang="de-DE" dirty="0" err="1"/>
              <a:t>nicht</a:t>
            </a:r>
            <a:r>
              <a:rPr lang="en-GB" altLang="de-DE" dirty="0"/>
              <a:t> </a:t>
            </a:r>
            <a:r>
              <a:rPr lang="en-GB" altLang="de-DE" dirty="0" err="1"/>
              <a:t>Vereinsheim</a:t>
            </a:r>
            <a:r>
              <a:rPr lang="en-GB" altLang="de-DE" dirty="0"/>
              <a:t>, um </a:t>
            </a:r>
            <a:r>
              <a:rPr lang="en-GB" altLang="de-DE" dirty="0" err="1"/>
              <a:t>sich</a:t>
            </a:r>
            <a:r>
              <a:rPr lang="en-GB" altLang="de-DE" dirty="0"/>
              <a:t> in </a:t>
            </a:r>
            <a:r>
              <a:rPr lang="en-GB" altLang="de-DE" dirty="0" err="1"/>
              <a:t>neuer</a:t>
            </a:r>
            <a:r>
              <a:rPr lang="en-GB" altLang="de-DE" dirty="0"/>
              <a:t> </a:t>
            </a:r>
            <a:r>
              <a:rPr lang="en-GB" altLang="de-DE" dirty="0" err="1"/>
              <a:t>Umgebung</a:t>
            </a:r>
            <a:r>
              <a:rPr lang="en-GB" altLang="de-DE" dirty="0"/>
              <a:t> </a:t>
            </a:r>
            <a:r>
              <a:rPr lang="en-GB" altLang="de-DE" dirty="0" err="1"/>
              <a:t>zu</a:t>
            </a:r>
            <a:r>
              <a:rPr lang="en-GB" altLang="de-DE" dirty="0"/>
              <a:t> </a:t>
            </a:r>
            <a:r>
              <a:rPr lang="en-GB" altLang="de-DE" dirty="0" err="1"/>
              <a:t>treffen</a:t>
            </a:r>
            <a:endParaRPr lang="en-GB" altLang="de-DE" dirty="0"/>
          </a:p>
          <a:p>
            <a:pPr marL="0" indent="0" algn="l">
              <a:buNone/>
            </a:pPr>
            <a:r>
              <a:rPr lang="en-GB" altLang="de-DE" b="1" dirty="0"/>
              <a:t>Ideen: </a:t>
            </a:r>
            <a:r>
              <a:rPr lang="en-GB" altLang="de-DE" dirty="0" err="1"/>
              <a:t>Grillabend</a:t>
            </a:r>
            <a:r>
              <a:rPr lang="en-GB" altLang="de-DE" dirty="0"/>
              <a:t>, </a:t>
            </a:r>
            <a:r>
              <a:rPr lang="en-GB" altLang="de-DE" dirty="0" err="1"/>
              <a:t>Spanferkelabend</a:t>
            </a:r>
            <a:endParaRPr lang="en-GB" altLang="de-DE" dirty="0"/>
          </a:p>
          <a:p>
            <a:pPr marL="0" indent="0" algn="l">
              <a:buNone/>
            </a:pPr>
            <a:r>
              <a:rPr lang="en-GB" altLang="de-DE" b="1" dirty="0"/>
              <a:t>Idee: </a:t>
            </a:r>
            <a:r>
              <a:rPr lang="en-GB" altLang="de-DE" dirty="0" err="1"/>
              <a:t>Siegerehrungen</a:t>
            </a:r>
            <a:r>
              <a:rPr lang="en-GB" altLang="de-DE" dirty="0"/>
              <a:t> von </a:t>
            </a:r>
            <a:r>
              <a:rPr lang="en-GB" altLang="de-DE" dirty="0" err="1"/>
              <a:t>Turnieren</a:t>
            </a:r>
            <a:r>
              <a:rPr lang="en-GB" altLang="de-DE" dirty="0"/>
              <a:t> auf </a:t>
            </a:r>
            <a:r>
              <a:rPr lang="en-GB" altLang="de-DE" dirty="0" err="1"/>
              <a:t>Vereinsfest</a:t>
            </a:r>
            <a:r>
              <a:rPr lang="en-GB" altLang="de-DE" dirty="0"/>
              <a:t> </a:t>
            </a:r>
            <a:r>
              <a:rPr lang="en-GB" altLang="de-DE" dirty="0" err="1"/>
              <a:t>vornehmen</a:t>
            </a:r>
            <a:endParaRPr lang="en-GB" altLang="de-DE" dirty="0"/>
          </a:p>
          <a:p>
            <a:pPr marL="0" indent="0" algn="l">
              <a:buNone/>
            </a:pPr>
            <a:r>
              <a:rPr lang="en-GB" altLang="de-DE" b="1" dirty="0"/>
              <a:t>Idee: </a:t>
            </a:r>
            <a:r>
              <a:rPr lang="en-GB" altLang="de-DE" dirty="0" err="1"/>
              <a:t>Ehrungen</a:t>
            </a:r>
            <a:r>
              <a:rPr lang="en-GB" altLang="de-DE" dirty="0"/>
              <a:t> (</a:t>
            </a:r>
            <a:r>
              <a:rPr lang="en-GB" altLang="de-DE" dirty="0" err="1"/>
              <a:t>nicht</a:t>
            </a:r>
            <a:r>
              <a:rPr lang="en-GB" altLang="de-DE" dirty="0"/>
              <a:t> </a:t>
            </a:r>
            <a:r>
              <a:rPr lang="en-GB" altLang="de-DE" dirty="0" err="1"/>
              <a:t>nur</a:t>
            </a:r>
            <a:r>
              <a:rPr lang="en-GB" altLang="de-DE" dirty="0"/>
              <a:t> </a:t>
            </a:r>
            <a:r>
              <a:rPr lang="en-GB" altLang="de-DE" dirty="0" err="1"/>
              <a:t>Ehrennadeln</a:t>
            </a:r>
            <a:r>
              <a:rPr lang="en-GB" altLang="de-DE" dirty="0"/>
              <a:t>) auf </a:t>
            </a:r>
            <a:r>
              <a:rPr lang="en-GB" altLang="de-DE" dirty="0" err="1"/>
              <a:t>Vereinsfest</a:t>
            </a:r>
            <a:r>
              <a:rPr lang="en-GB" altLang="de-DE" dirty="0"/>
              <a:t> </a:t>
            </a:r>
            <a:r>
              <a:rPr lang="en-GB" altLang="de-DE" dirty="0" err="1"/>
              <a:t>vornehmen</a:t>
            </a:r>
            <a:endParaRPr lang="en-GB" altLang="de-DE" dirty="0"/>
          </a:p>
          <a:p>
            <a:pPr marL="514350" indent="-514350"/>
            <a:endParaRPr lang="en-GB" altLang="de-DE" dirty="0"/>
          </a:p>
          <a:p>
            <a:pPr marL="514350" indent="-514350"/>
            <a:endParaRPr lang="en-GB" altLang="de-DE" dirty="0"/>
          </a:p>
          <a:p>
            <a:pPr marL="514350" indent="-514350"/>
            <a:endParaRPr lang="en-GB" altLang="de-DE" dirty="0"/>
          </a:p>
        </p:txBody>
      </p:sp>
      <p:pic>
        <p:nvPicPr>
          <p:cNvPr id="2" name="Grafik 1">
            <a:extLst>
              <a:ext uri="{FF2B5EF4-FFF2-40B4-BE49-F238E27FC236}">
                <a16:creationId xmlns:a16="http://schemas.microsoft.com/office/drawing/2014/main" id="{9E9AB18A-075C-1027-4CA3-EF927B35CFAE}"/>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0775594" y="656624"/>
            <a:ext cx="1249251" cy="1274145"/>
          </a:xfrm>
          <a:prstGeom prst="rect">
            <a:avLst/>
          </a:prstGeom>
        </p:spPr>
      </p:pic>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Rectangle 2">
            <a:extLst>
              <a:ext uri="{FF2B5EF4-FFF2-40B4-BE49-F238E27FC236}">
                <a16:creationId xmlns:a16="http://schemas.microsoft.com/office/drawing/2014/main" id="{C815B82E-5E4A-B68A-F37F-2B8CE3B2E33A}"/>
              </a:ext>
            </a:extLst>
          </p:cNvPr>
          <p:cNvSpPr>
            <a:spLocks noGrp="1" noChangeArrowheads="1"/>
          </p:cNvSpPr>
          <p:nvPr>
            <p:ph type="title"/>
          </p:nvPr>
        </p:nvSpPr>
        <p:spPr/>
        <p:txBody>
          <a:bodyPr/>
          <a:lstStyle/>
          <a:p>
            <a:pPr eaLnBrk="1" hangingPunct="1"/>
            <a:r>
              <a:rPr lang="en-GB" altLang="de-DE" sz="4400" b="1"/>
              <a:t>Weitere Aktivitäten</a:t>
            </a:r>
          </a:p>
        </p:txBody>
      </p:sp>
      <p:sp>
        <p:nvSpPr>
          <p:cNvPr id="23555" name="Rectangle 3">
            <a:extLst>
              <a:ext uri="{FF2B5EF4-FFF2-40B4-BE49-F238E27FC236}">
                <a16:creationId xmlns:a16="http://schemas.microsoft.com/office/drawing/2014/main" id="{F35B013C-FB2F-056E-5BAD-BF25F0374346}"/>
              </a:ext>
            </a:extLst>
          </p:cNvPr>
          <p:cNvSpPr>
            <a:spLocks noGrp="1" noChangeArrowheads="1"/>
          </p:cNvSpPr>
          <p:nvPr>
            <p:ph idx="1"/>
          </p:nvPr>
        </p:nvSpPr>
        <p:spPr/>
        <p:txBody>
          <a:bodyPr>
            <a:normAutofit/>
          </a:bodyPr>
          <a:lstStyle/>
          <a:p>
            <a:pPr algn="l" eaLnBrk="1" hangingPunct="1"/>
            <a:endParaRPr lang="en-GB" altLang="de-DE" sz="2400" dirty="0"/>
          </a:p>
          <a:p>
            <a:pPr marL="0" indent="0" eaLnBrk="1" hangingPunct="1">
              <a:buNone/>
            </a:pPr>
            <a:r>
              <a:rPr lang="en-GB" altLang="de-DE" sz="2400" b="1" i="1" dirty="0"/>
              <a:t>“</a:t>
            </a:r>
            <a:r>
              <a:rPr lang="en-GB" altLang="de-DE" sz="2400" b="1" i="1" dirty="0" err="1"/>
              <a:t>Freizeitveranstaltungen</a:t>
            </a:r>
            <a:r>
              <a:rPr lang="en-GB" altLang="de-DE" sz="2400" b="1" i="1" dirty="0"/>
              <a:t> </a:t>
            </a:r>
            <a:r>
              <a:rPr lang="en-GB" altLang="de-DE" sz="2400" b="1" i="1" dirty="0" err="1"/>
              <a:t>binden</a:t>
            </a:r>
            <a:r>
              <a:rPr lang="en-GB" altLang="de-DE" sz="2400" b="1" i="1" dirty="0"/>
              <a:t> </a:t>
            </a:r>
            <a:r>
              <a:rPr lang="en-GB" altLang="de-DE" sz="2400" b="1" i="1" dirty="0" err="1"/>
              <a:t>Mitglieder</a:t>
            </a:r>
            <a:r>
              <a:rPr lang="en-GB" altLang="de-DE" sz="2400" b="1" i="1" dirty="0"/>
              <a:t>”</a:t>
            </a:r>
          </a:p>
          <a:p>
            <a:pPr algn="l" eaLnBrk="1" hangingPunct="1"/>
            <a:endParaRPr lang="en-GB" altLang="de-DE" sz="2400" dirty="0"/>
          </a:p>
          <a:p>
            <a:pPr algn="l" eaLnBrk="1" hangingPunct="1"/>
            <a:r>
              <a:rPr lang="en-GB" altLang="de-DE" sz="2000" b="1" dirty="0" err="1"/>
              <a:t>Ausflüge</a:t>
            </a:r>
            <a:r>
              <a:rPr lang="en-GB" altLang="de-DE" sz="2000" b="1" dirty="0"/>
              <a:t> </a:t>
            </a:r>
            <a:r>
              <a:rPr lang="en-GB" altLang="de-DE" sz="2000" dirty="0" err="1"/>
              <a:t>beleben</a:t>
            </a:r>
            <a:r>
              <a:rPr lang="en-GB" altLang="de-DE" sz="2000" dirty="0"/>
              <a:t> den Verein: Von </a:t>
            </a:r>
            <a:r>
              <a:rPr lang="en-GB" altLang="de-DE" sz="2000" dirty="0" err="1"/>
              <a:t>Fahrradtour</a:t>
            </a:r>
            <a:r>
              <a:rPr lang="en-GB" altLang="de-DE" sz="2000" dirty="0"/>
              <a:t>, Adventure Golf bis </a:t>
            </a:r>
            <a:r>
              <a:rPr lang="en-GB" altLang="de-DE" sz="2000" dirty="0" err="1"/>
              <a:t>Wochenendfahrt</a:t>
            </a:r>
            <a:r>
              <a:rPr lang="en-GB" altLang="de-DE" sz="2000" dirty="0"/>
              <a:t> </a:t>
            </a:r>
            <a:r>
              <a:rPr lang="en-GB" altLang="de-DE" sz="2000" dirty="0" err="1"/>
              <a:t>ist</a:t>
            </a:r>
            <a:r>
              <a:rPr lang="en-GB" altLang="de-DE" sz="2000" dirty="0"/>
              <a:t> </a:t>
            </a:r>
            <a:r>
              <a:rPr lang="en-GB" altLang="de-DE" sz="2000" dirty="0" err="1"/>
              <a:t>alles</a:t>
            </a:r>
            <a:r>
              <a:rPr lang="en-GB" altLang="de-DE" sz="2000" dirty="0"/>
              <a:t> </a:t>
            </a:r>
            <a:r>
              <a:rPr lang="en-GB" altLang="de-DE" sz="2000" dirty="0" err="1"/>
              <a:t>erlaubt</a:t>
            </a:r>
            <a:r>
              <a:rPr lang="en-GB" altLang="de-DE" sz="2000" dirty="0"/>
              <a:t> </a:t>
            </a:r>
          </a:p>
          <a:p>
            <a:pPr algn="l" eaLnBrk="1" hangingPunct="1"/>
            <a:r>
              <a:rPr lang="en-GB" altLang="de-DE" sz="2000" dirty="0"/>
              <a:t>Organisation von </a:t>
            </a:r>
            <a:r>
              <a:rPr lang="en-GB" altLang="de-DE" sz="2000" dirty="0" err="1"/>
              <a:t>anderen</a:t>
            </a:r>
            <a:r>
              <a:rPr lang="en-GB" altLang="de-DE" sz="2000" dirty="0"/>
              <a:t> </a:t>
            </a:r>
            <a:r>
              <a:rPr lang="en-GB" altLang="de-DE" sz="2000" dirty="0" err="1"/>
              <a:t>Sportaktivitäten</a:t>
            </a:r>
            <a:r>
              <a:rPr lang="en-GB" altLang="de-DE" sz="2000" dirty="0"/>
              <a:t>, </a:t>
            </a:r>
            <a:r>
              <a:rPr lang="en-GB" altLang="de-DE" sz="2000" dirty="0" err="1"/>
              <a:t>wie</a:t>
            </a:r>
            <a:r>
              <a:rPr lang="en-GB" altLang="de-DE" sz="2000" dirty="0"/>
              <a:t> </a:t>
            </a:r>
            <a:r>
              <a:rPr lang="en-GB" altLang="de-DE" sz="2000" dirty="0" err="1"/>
              <a:t>Bowlingrunden</a:t>
            </a:r>
            <a:r>
              <a:rPr lang="en-GB" altLang="de-DE" sz="2000" dirty="0"/>
              <a:t>, </a:t>
            </a:r>
            <a:r>
              <a:rPr lang="en-GB" altLang="de-DE" sz="2000" dirty="0" err="1"/>
              <a:t>regelmäßiger</a:t>
            </a:r>
            <a:r>
              <a:rPr lang="en-GB" altLang="de-DE" sz="2000" dirty="0"/>
              <a:t> </a:t>
            </a:r>
            <a:r>
              <a:rPr lang="en-GB" altLang="de-DE" sz="2000" dirty="0" err="1"/>
              <a:t>Fußballtreff</a:t>
            </a:r>
            <a:endParaRPr lang="en-GB" altLang="de-DE" sz="2000" dirty="0"/>
          </a:p>
          <a:p>
            <a:pPr algn="l" eaLnBrk="1" hangingPunct="1"/>
            <a:r>
              <a:rPr lang="en-GB" altLang="de-DE" sz="2000" dirty="0"/>
              <a:t>Organisation von </a:t>
            </a:r>
            <a:r>
              <a:rPr lang="en-GB" altLang="de-DE" sz="2000" dirty="0" err="1"/>
              <a:t>Gesellschaftsspielabenden</a:t>
            </a:r>
            <a:r>
              <a:rPr lang="en-GB" altLang="de-DE" sz="2000" dirty="0"/>
              <a:t> </a:t>
            </a:r>
            <a:r>
              <a:rPr lang="en-GB" altLang="de-DE" sz="2000" dirty="0" err="1"/>
              <a:t>oder</a:t>
            </a:r>
            <a:r>
              <a:rPr lang="en-GB" altLang="de-DE" sz="2000" dirty="0"/>
              <a:t> </a:t>
            </a:r>
            <a:r>
              <a:rPr lang="en-GB" altLang="de-DE" sz="2000" dirty="0" err="1"/>
              <a:t>Skatabenden</a:t>
            </a:r>
            <a:r>
              <a:rPr lang="en-GB" altLang="de-DE" sz="2000" dirty="0"/>
              <a:t> </a:t>
            </a:r>
            <a:r>
              <a:rPr lang="en-GB" altLang="de-DE" sz="2000" dirty="0" err="1"/>
              <a:t>zur</a:t>
            </a:r>
            <a:r>
              <a:rPr lang="en-GB" altLang="de-DE" sz="2000" dirty="0"/>
              <a:t> </a:t>
            </a:r>
            <a:r>
              <a:rPr lang="en-GB" altLang="de-DE" sz="2000" dirty="0" err="1"/>
              <a:t>Abwechslung</a:t>
            </a:r>
            <a:endParaRPr lang="en-GB" altLang="de-DE" sz="2000" dirty="0"/>
          </a:p>
          <a:p>
            <a:pPr algn="l" eaLnBrk="1" hangingPunct="1">
              <a:buFontTx/>
              <a:buChar char="-"/>
            </a:pPr>
            <a:endParaRPr lang="en-GB" altLang="de-DE" dirty="0"/>
          </a:p>
          <a:p>
            <a:pPr eaLnBrk="1" hangingPunct="1"/>
            <a:endParaRPr lang="en-GB" altLang="de-DE" dirty="0"/>
          </a:p>
          <a:p>
            <a:pPr eaLnBrk="1" hangingPunct="1"/>
            <a:endParaRPr lang="en-GB" altLang="de-DE" dirty="0"/>
          </a:p>
          <a:p>
            <a:pPr eaLnBrk="1" hangingPunct="1"/>
            <a:endParaRPr lang="en-GB" altLang="de-DE" dirty="0"/>
          </a:p>
        </p:txBody>
      </p:sp>
      <p:pic>
        <p:nvPicPr>
          <p:cNvPr id="2" name="Grafik 1">
            <a:extLst>
              <a:ext uri="{FF2B5EF4-FFF2-40B4-BE49-F238E27FC236}">
                <a16:creationId xmlns:a16="http://schemas.microsoft.com/office/drawing/2014/main" id="{63E5576E-A268-8711-2555-A3F52B208738}"/>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0775594" y="656624"/>
            <a:ext cx="1249251" cy="1274145"/>
          </a:xfrm>
          <a:prstGeom prst="rect">
            <a:avLst/>
          </a:prstGeom>
        </p:spPr>
      </p:pic>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Rectangle 2">
            <a:extLst>
              <a:ext uri="{FF2B5EF4-FFF2-40B4-BE49-F238E27FC236}">
                <a16:creationId xmlns:a16="http://schemas.microsoft.com/office/drawing/2014/main" id="{AD398DA3-E9A1-D56E-3783-612178EC5F38}"/>
              </a:ext>
            </a:extLst>
          </p:cNvPr>
          <p:cNvSpPr>
            <a:spLocks noGrp="1" noChangeArrowheads="1"/>
          </p:cNvSpPr>
          <p:nvPr>
            <p:ph type="title"/>
          </p:nvPr>
        </p:nvSpPr>
        <p:spPr/>
        <p:txBody>
          <a:bodyPr>
            <a:normAutofit/>
          </a:bodyPr>
          <a:lstStyle/>
          <a:p>
            <a:pPr eaLnBrk="1" hangingPunct="1"/>
            <a:r>
              <a:rPr lang="en-GB" altLang="de-DE" sz="4400" b="1" dirty="0"/>
              <a:t>Schach in der </a:t>
            </a:r>
            <a:r>
              <a:rPr lang="en-GB" altLang="de-DE" sz="4400" b="1" dirty="0" err="1"/>
              <a:t>Öffentlichkeit</a:t>
            </a:r>
            <a:endParaRPr lang="en-GB" altLang="de-DE" sz="4400" b="1" dirty="0"/>
          </a:p>
        </p:txBody>
      </p:sp>
      <p:sp>
        <p:nvSpPr>
          <p:cNvPr id="24579" name="Rectangle 3">
            <a:extLst>
              <a:ext uri="{FF2B5EF4-FFF2-40B4-BE49-F238E27FC236}">
                <a16:creationId xmlns:a16="http://schemas.microsoft.com/office/drawing/2014/main" id="{47C9599E-C42C-CAD6-4A62-75F490C2AA48}"/>
              </a:ext>
            </a:extLst>
          </p:cNvPr>
          <p:cNvSpPr>
            <a:spLocks noGrp="1" noChangeArrowheads="1"/>
          </p:cNvSpPr>
          <p:nvPr>
            <p:ph idx="1"/>
          </p:nvPr>
        </p:nvSpPr>
        <p:spPr/>
        <p:txBody>
          <a:bodyPr/>
          <a:lstStyle/>
          <a:p>
            <a:pPr marL="457200" indent="-457200" algn="l" eaLnBrk="1" hangingPunct="1">
              <a:buAutoNum type="arabicPeriod"/>
            </a:pPr>
            <a:r>
              <a:rPr lang="en-GB" altLang="de-DE" sz="2400" b="1" dirty="0" err="1"/>
              <a:t>Warum</a:t>
            </a:r>
            <a:r>
              <a:rPr lang="en-GB" altLang="de-DE" sz="2400" b="1" dirty="0"/>
              <a:t> in die </a:t>
            </a:r>
            <a:r>
              <a:rPr lang="en-GB" altLang="de-DE" sz="2400" b="1" dirty="0" err="1"/>
              <a:t>Öffentlichkeit</a:t>
            </a:r>
            <a:r>
              <a:rPr lang="en-GB" altLang="de-DE" sz="2400" b="1" dirty="0"/>
              <a:t> </a:t>
            </a:r>
            <a:r>
              <a:rPr lang="en-GB" altLang="de-DE" sz="2400" b="1" dirty="0" err="1"/>
              <a:t>gehen</a:t>
            </a:r>
            <a:r>
              <a:rPr lang="en-GB" altLang="de-DE" sz="2400" b="1" dirty="0"/>
              <a:t>?</a:t>
            </a:r>
          </a:p>
          <a:p>
            <a:pPr marL="457200" indent="-457200" algn="l" eaLnBrk="1" hangingPunct="1">
              <a:buAutoNum type="arabicPeriod"/>
            </a:pPr>
            <a:endParaRPr lang="en-GB" altLang="de-DE" sz="2400" b="1" dirty="0"/>
          </a:p>
          <a:p>
            <a:pPr marL="0" indent="0" algn="l" eaLnBrk="1" hangingPunct="1">
              <a:buNone/>
            </a:pPr>
            <a:r>
              <a:rPr lang="en-GB" altLang="de-DE" sz="2400" b="1" dirty="0"/>
              <a:t>2. </a:t>
            </a:r>
            <a:r>
              <a:rPr lang="en-GB" altLang="de-DE" sz="2400" b="1" dirty="0" err="1"/>
              <a:t>Welche</a:t>
            </a:r>
            <a:r>
              <a:rPr lang="en-GB" altLang="de-DE" sz="2400" b="1" dirty="0"/>
              <a:t> Ideen </a:t>
            </a:r>
            <a:r>
              <a:rPr lang="en-GB" altLang="de-DE" sz="2400" b="1" dirty="0" err="1"/>
              <a:t>gibt</a:t>
            </a:r>
            <a:r>
              <a:rPr lang="en-GB" altLang="de-DE" sz="2400" b="1" dirty="0"/>
              <a:t> es für </a:t>
            </a:r>
            <a:r>
              <a:rPr lang="en-GB" altLang="de-DE" sz="2400" b="1" dirty="0" err="1"/>
              <a:t>öffent-liche</a:t>
            </a:r>
            <a:r>
              <a:rPr lang="en-GB" altLang="de-DE" sz="2400" b="1" dirty="0"/>
              <a:t> </a:t>
            </a:r>
            <a:r>
              <a:rPr lang="en-GB" altLang="de-DE" sz="2400" b="1" dirty="0" err="1"/>
              <a:t>Aktionen</a:t>
            </a:r>
            <a:r>
              <a:rPr lang="en-GB" altLang="de-DE" sz="2400" b="1" dirty="0"/>
              <a:t>?</a:t>
            </a:r>
          </a:p>
          <a:p>
            <a:pPr marL="0" indent="0" algn="l" eaLnBrk="1" hangingPunct="1">
              <a:buNone/>
            </a:pPr>
            <a:endParaRPr lang="en-GB" altLang="de-DE" sz="2400" b="1" dirty="0"/>
          </a:p>
          <a:p>
            <a:pPr marL="0" indent="0" algn="l" eaLnBrk="1" hangingPunct="1">
              <a:buNone/>
            </a:pPr>
            <a:r>
              <a:rPr lang="en-GB" altLang="de-DE" sz="2400" b="1" dirty="0"/>
              <a:t>3. Was </a:t>
            </a:r>
            <a:r>
              <a:rPr lang="en-GB" altLang="de-DE" sz="2400" b="1" dirty="0" err="1"/>
              <a:t>ist</a:t>
            </a:r>
            <a:r>
              <a:rPr lang="en-GB" altLang="de-DE" sz="2400" b="1" dirty="0"/>
              <a:t> </a:t>
            </a:r>
            <a:r>
              <a:rPr lang="en-GB" altLang="de-DE" sz="2400" b="1" dirty="0" err="1"/>
              <a:t>dabei</a:t>
            </a:r>
            <a:r>
              <a:rPr lang="en-GB" altLang="de-DE" sz="2400" b="1" dirty="0"/>
              <a:t> </a:t>
            </a:r>
            <a:r>
              <a:rPr lang="en-GB" altLang="de-DE" sz="2400" b="1" dirty="0" err="1"/>
              <a:t>zu</a:t>
            </a:r>
            <a:r>
              <a:rPr lang="en-GB" altLang="de-DE" sz="2400" b="1" dirty="0"/>
              <a:t> </a:t>
            </a:r>
            <a:r>
              <a:rPr lang="en-GB" altLang="de-DE" sz="2400" b="1" dirty="0" err="1"/>
              <a:t>beachten</a:t>
            </a:r>
            <a:r>
              <a:rPr lang="en-GB" altLang="de-DE" sz="2400" b="1" dirty="0"/>
              <a:t>?</a:t>
            </a:r>
          </a:p>
          <a:p>
            <a:pPr algn="l" eaLnBrk="1" hangingPunct="1"/>
            <a:endParaRPr lang="en-GB" altLang="de-DE" sz="2400" dirty="0">
              <a:solidFill>
                <a:srgbClr val="FF0000"/>
              </a:solidFill>
            </a:endParaRPr>
          </a:p>
          <a:p>
            <a:pPr eaLnBrk="1" hangingPunct="1"/>
            <a:endParaRPr lang="en-GB" altLang="de-DE" dirty="0"/>
          </a:p>
          <a:p>
            <a:pPr eaLnBrk="1" hangingPunct="1"/>
            <a:endParaRPr lang="en-GB" altLang="de-DE" dirty="0"/>
          </a:p>
          <a:p>
            <a:pPr eaLnBrk="1" hangingPunct="1"/>
            <a:endParaRPr lang="en-GB" altLang="de-DE" dirty="0"/>
          </a:p>
          <a:p>
            <a:pPr eaLnBrk="1" hangingPunct="1"/>
            <a:endParaRPr lang="en-GB" altLang="de-DE" dirty="0"/>
          </a:p>
        </p:txBody>
      </p:sp>
      <p:pic>
        <p:nvPicPr>
          <p:cNvPr id="2" name="Grafik 1">
            <a:extLst>
              <a:ext uri="{FF2B5EF4-FFF2-40B4-BE49-F238E27FC236}">
                <a16:creationId xmlns:a16="http://schemas.microsoft.com/office/drawing/2014/main" id="{8E11E6CA-4F73-2B86-8396-46240B0BC52B}"/>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0775594" y="656624"/>
            <a:ext cx="1249251" cy="1274145"/>
          </a:xfrm>
          <a:prstGeom prst="rect">
            <a:avLst/>
          </a:prstGeom>
        </p:spPr>
      </p:pic>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Rectangle 2">
            <a:extLst>
              <a:ext uri="{FF2B5EF4-FFF2-40B4-BE49-F238E27FC236}">
                <a16:creationId xmlns:a16="http://schemas.microsoft.com/office/drawing/2014/main" id="{F94C47E0-8C40-6C4C-0A13-F9EB5A918B52}"/>
              </a:ext>
            </a:extLst>
          </p:cNvPr>
          <p:cNvSpPr>
            <a:spLocks noGrp="1" noChangeArrowheads="1"/>
          </p:cNvSpPr>
          <p:nvPr>
            <p:ph type="title"/>
          </p:nvPr>
        </p:nvSpPr>
        <p:spPr/>
        <p:txBody>
          <a:bodyPr>
            <a:normAutofit/>
          </a:bodyPr>
          <a:lstStyle/>
          <a:p>
            <a:pPr eaLnBrk="1" hangingPunct="1"/>
            <a:r>
              <a:rPr lang="en-GB" altLang="de-DE" sz="4400" b="1" dirty="0"/>
              <a:t>Schach in der </a:t>
            </a:r>
            <a:r>
              <a:rPr lang="en-GB" altLang="de-DE" sz="4400" b="1" dirty="0" err="1"/>
              <a:t>Öffentlichkeit</a:t>
            </a:r>
            <a:endParaRPr lang="en-GB" altLang="de-DE" sz="4400" b="1" dirty="0"/>
          </a:p>
        </p:txBody>
      </p:sp>
      <p:sp>
        <p:nvSpPr>
          <p:cNvPr id="25603" name="Rectangle 3">
            <a:extLst>
              <a:ext uri="{FF2B5EF4-FFF2-40B4-BE49-F238E27FC236}">
                <a16:creationId xmlns:a16="http://schemas.microsoft.com/office/drawing/2014/main" id="{995150E3-4F29-51F0-908F-5012387B9002}"/>
              </a:ext>
            </a:extLst>
          </p:cNvPr>
          <p:cNvSpPr>
            <a:spLocks noGrp="1" noChangeArrowheads="1"/>
          </p:cNvSpPr>
          <p:nvPr>
            <p:ph idx="1"/>
          </p:nvPr>
        </p:nvSpPr>
        <p:spPr/>
        <p:txBody>
          <a:bodyPr>
            <a:normAutofit fontScale="92500" lnSpcReduction="20000"/>
          </a:bodyPr>
          <a:lstStyle/>
          <a:p>
            <a:pPr marL="0" indent="0" eaLnBrk="1" hangingPunct="1">
              <a:buNone/>
            </a:pPr>
            <a:r>
              <a:rPr lang="en-GB" altLang="de-DE" sz="2400" b="1" dirty="0" err="1"/>
              <a:t>Öffentlichkeit</a:t>
            </a:r>
            <a:r>
              <a:rPr lang="en-GB" altLang="de-DE" sz="2400" b="1" dirty="0"/>
              <a:t> = </a:t>
            </a:r>
            <a:r>
              <a:rPr lang="en-GB" altLang="de-DE" dirty="0"/>
              <a:t>Schach </a:t>
            </a:r>
            <a:r>
              <a:rPr lang="en-GB" altLang="de-DE" dirty="0" err="1"/>
              <a:t>sichtbar</a:t>
            </a:r>
            <a:r>
              <a:rPr lang="en-GB" altLang="de-DE" dirty="0"/>
              <a:t> </a:t>
            </a:r>
            <a:r>
              <a:rPr lang="en-GB" altLang="de-DE" dirty="0" err="1"/>
              <a:t>machen</a:t>
            </a:r>
            <a:endParaRPr lang="en-GB" altLang="de-DE" dirty="0"/>
          </a:p>
          <a:p>
            <a:pPr marL="0" indent="0" algn="l" eaLnBrk="1" hangingPunct="1">
              <a:buNone/>
            </a:pPr>
            <a:endParaRPr lang="en-GB" altLang="de-DE" dirty="0"/>
          </a:p>
          <a:p>
            <a:pPr marL="0" indent="0" algn="l" eaLnBrk="1" hangingPunct="1">
              <a:buNone/>
            </a:pPr>
            <a:r>
              <a:rPr lang="en-GB" altLang="de-DE" dirty="0"/>
              <a:t>Ja – es </a:t>
            </a:r>
            <a:r>
              <a:rPr lang="en-GB" altLang="de-DE" dirty="0" err="1"/>
              <a:t>gibt</a:t>
            </a:r>
            <a:r>
              <a:rPr lang="en-GB" altLang="de-DE" dirty="0"/>
              <a:t> </a:t>
            </a:r>
            <a:r>
              <a:rPr lang="en-GB" altLang="de-DE" dirty="0" err="1"/>
              <a:t>bei</a:t>
            </a:r>
            <a:r>
              <a:rPr lang="en-GB" altLang="de-DE" dirty="0"/>
              <a:t> </a:t>
            </a:r>
            <a:r>
              <a:rPr lang="en-GB" altLang="de-DE" dirty="0" err="1"/>
              <a:t>uns</a:t>
            </a:r>
            <a:r>
              <a:rPr lang="en-GB" altLang="de-DE" dirty="0"/>
              <a:t> </a:t>
            </a:r>
            <a:r>
              <a:rPr lang="en-GB" altLang="de-DE" dirty="0" err="1"/>
              <a:t>einen</a:t>
            </a:r>
            <a:r>
              <a:rPr lang="en-GB" altLang="de-DE" dirty="0"/>
              <a:t> </a:t>
            </a:r>
            <a:r>
              <a:rPr lang="en-GB" altLang="de-DE" dirty="0" err="1"/>
              <a:t>Schachverein</a:t>
            </a:r>
            <a:endParaRPr lang="en-GB" altLang="de-DE" dirty="0"/>
          </a:p>
          <a:p>
            <a:pPr marL="0" indent="0" algn="l" eaLnBrk="1" hangingPunct="1">
              <a:buNone/>
            </a:pPr>
            <a:endParaRPr lang="en-GB" altLang="de-DE" dirty="0"/>
          </a:p>
          <a:p>
            <a:pPr marL="0" indent="0" algn="l" eaLnBrk="1" hangingPunct="1">
              <a:buNone/>
            </a:pPr>
            <a:r>
              <a:rPr lang="en-GB" altLang="de-DE" dirty="0" err="1"/>
              <a:t>Schachspieler</a:t>
            </a:r>
            <a:r>
              <a:rPr lang="en-GB" altLang="de-DE" dirty="0"/>
              <a:t> – Menschen </a:t>
            </a:r>
            <a:r>
              <a:rPr lang="en-GB" altLang="de-DE" dirty="0" err="1"/>
              <a:t>wie</a:t>
            </a:r>
            <a:r>
              <a:rPr lang="en-GB" altLang="de-DE" dirty="0"/>
              <a:t> du und ich</a:t>
            </a:r>
          </a:p>
          <a:p>
            <a:pPr marL="0" indent="0" algn="l" eaLnBrk="1" hangingPunct="1">
              <a:buNone/>
            </a:pPr>
            <a:endParaRPr lang="en-GB" altLang="de-DE" dirty="0"/>
          </a:p>
          <a:p>
            <a:pPr marL="0" indent="0" algn="l" eaLnBrk="1" hangingPunct="1">
              <a:buNone/>
            </a:pPr>
            <a:r>
              <a:rPr lang="en-GB" altLang="de-DE" dirty="0" err="1"/>
              <a:t>Bandbreite</a:t>
            </a:r>
            <a:r>
              <a:rPr lang="en-GB" altLang="de-DE" dirty="0"/>
              <a:t> von Schach </a:t>
            </a:r>
            <a:r>
              <a:rPr lang="en-GB" altLang="de-DE" dirty="0" err="1"/>
              <a:t>aufzeigen</a:t>
            </a:r>
            <a:r>
              <a:rPr lang="en-GB" altLang="de-DE" dirty="0"/>
              <a:t> – </a:t>
            </a:r>
            <a:r>
              <a:rPr lang="en-GB" altLang="de-DE" dirty="0" err="1"/>
              <a:t>jung</a:t>
            </a:r>
            <a:r>
              <a:rPr lang="en-GB" altLang="de-DE" dirty="0"/>
              <a:t>, alt, </a:t>
            </a:r>
            <a:r>
              <a:rPr lang="en-GB" altLang="de-DE" dirty="0" err="1"/>
              <a:t>weiblich</a:t>
            </a:r>
            <a:r>
              <a:rPr lang="en-GB" altLang="de-DE" dirty="0"/>
              <a:t>, </a:t>
            </a:r>
            <a:r>
              <a:rPr lang="en-GB" altLang="de-DE" dirty="0" err="1"/>
              <a:t>männlich</a:t>
            </a:r>
            <a:r>
              <a:rPr lang="en-GB" altLang="de-DE" dirty="0"/>
              <a:t>, </a:t>
            </a:r>
            <a:r>
              <a:rPr lang="en-GB" altLang="de-DE" dirty="0" err="1"/>
              <a:t>körperlich</a:t>
            </a:r>
            <a:r>
              <a:rPr lang="en-GB" altLang="de-DE" dirty="0"/>
              <a:t> </a:t>
            </a:r>
            <a:r>
              <a:rPr lang="en-GB" altLang="de-DE" dirty="0" err="1"/>
              <a:t>eingeschränkt</a:t>
            </a:r>
            <a:r>
              <a:rPr lang="en-GB" altLang="de-DE" dirty="0"/>
              <a:t>, etc.</a:t>
            </a:r>
          </a:p>
          <a:p>
            <a:pPr marL="0" indent="0" algn="l" eaLnBrk="1" hangingPunct="1">
              <a:buNone/>
            </a:pPr>
            <a:endParaRPr lang="en-GB" altLang="de-DE" dirty="0"/>
          </a:p>
          <a:p>
            <a:pPr marL="0" indent="0" algn="l" eaLnBrk="1" hangingPunct="1">
              <a:buNone/>
            </a:pPr>
            <a:r>
              <a:rPr lang="en-GB" altLang="de-DE" dirty="0" err="1"/>
              <a:t>Lebendigkeit</a:t>
            </a:r>
            <a:r>
              <a:rPr lang="en-GB" altLang="de-DE" dirty="0"/>
              <a:t>, </a:t>
            </a:r>
            <a:r>
              <a:rPr lang="en-GB" altLang="de-DE" dirty="0" err="1"/>
              <a:t>Attraktivität,mit</a:t>
            </a:r>
            <a:r>
              <a:rPr lang="en-GB" altLang="de-DE" dirty="0"/>
              <a:t> </a:t>
            </a:r>
            <a:r>
              <a:rPr lang="en-GB" altLang="de-DE" dirty="0" err="1"/>
              <a:t>anderen</a:t>
            </a:r>
            <a:r>
              <a:rPr lang="en-GB" altLang="de-DE" dirty="0"/>
              <a:t> </a:t>
            </a:r>
            <a:r>
              <a:rPr lang="en-GB" altLang="de-DE" dirty="0" err="1"/>
              <a:t>Anbietern</a:t>
            </a:r>
            <a:r>
              <a:rPr lang="en-GB" altLang="de-DE" dirty="0"/>
              <a:t>, </a:t>
            </a:r>
            <a:r>
              <a:rPr lang="en-GB" altLang="de-DE" dirty="0" err="1"/>
              <a:t>Sportarten</a:t>
            </a:r>
            <a:endParaRPr lang="en-GB" altLang="de-DE" dirty="0"/>
          </a:p>
          <a:p>
            <a:pPr algn="l" eaLnBrk="1" hangingPunct="1"/>
            <a:endParaRPr lang="en-GB" altLang="de-DE" sz="2400" dirty="0">
              <a:solidFill>
                <a:srgbClr val="FF0000"/>
              </a:solidFill>
            </a:endParaRPr>
          </a:p>
          <a:p>
            <a:pPr algn="l" eaLnBrk="1" hangingPunct="1"/>
            <a:endParaRPr lang="en-GB" altLang="de-DE" sz="2400" dirty="0">
              <a:solidFill>
                <a:srgbClr val="FF0000"/>
              </a:solidFill>
            </a:endParaRPr>
          </a:p>
          <a:p>
            <a:pPr eaLnBrk="1" hangingPunct="1"/>
            <a:endParaRPr lang="en-GB" altLang="de-DE" dirty="0"/>
          </a:p>
          <a:p>
            <a:pPr eaLnBrk="1" hangingPunct="1"/>
            <a:endParaRPr lang="en-GB" altLang="de-DE" dirty="0"/>
          </a:p>
          <a:p>
            <a:pPr eaLnBrk="1" hangingPunct="1"/>
            <a:endParaRPr lang="en-GB" altLang="de-DE" dirty="0"/>
          </a:p>
          <a:p>
            <a:pPr eaLnBrk="1" hangingPunct="1"/>
            <a:endParaRPr lang="en-GB" altLang="de-DE" dirty="0"/>
          </a:p>
        </p:txBody>
      </p:sp>
      <p:pic>
        <p:nvPicPr>
          <p:cNvPr id="2" name="Grafik 1">
            <a:extLst>
              <a:ext uri="{FF2B5EF4-FFF2-40B4-BE49-F238E27FC236}">
                <a16:creationId xmlns:a16="http://schemas.microsoft.com/office/drawing/2014/main" id="{98D4B25F-8C9B-9865-9013-4B53A25E1FC1}"/>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0775594" y="656624"/>
            <a:ext cx="1249251" cy="1274145"/>
          </a:xfrm>
          <a:prstGeom prst="rect">
            <a:avLst/>
          </a:prstGeom>
        </p:spPr>
      </p:pic>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Rectangle 2">
            <a:extLst>
              <a:ext uri="{FF2B5EF4-FFF2-40B4-BE49-F238E27FC236}">
                <a16:creationId xmlns:a16="http://schemas.microsoft.com/office/drawing/2014/main" id="{5E31EF11-D242-C5FE-1B13-06703B4C47CC}"/>
              </a:ext>
            </a:extLst>
          </p:cNvPr>
          <p:cNvSpPr>
            <a:spLocks noGrp="1" noChangeArrowheads="1"/>
          </p:cNvSpPr>
          <p:nvPr>
            <p:ph type="title"/>
          </p:nvPr>
        </p:nvSpPr>
        <p:spPr/>
        <p:txBody>
          <a:bodyPr>
            <a:normAutofit/>
          </a:bodyPr>
          <a:lstStyle/>
          <a:p>
            <a:pPr eaLnBrk="1" hangingPunct="1"/>
            <a:r>
              <a:rPr lang="de-DE" altLang="de-DE" sz="4400" b="1" dirty="0"/>
              <a:t>Ideen</a:t>
            </a:r>
            <a:endParaRPr lang="de-DE" altLang="de-DE" sz="4400" b="1" dirty="0">
              <a:latin typeface="Humnst777 BT"/>
              <a:cs typeface="Times New Roman" panose="02020603050405020304" pitchFamily="18" charset="0"/>
            </a:endParaRPr>
          </a:p>
        </p:txBody>
      </p:sp>
      <p:sp>
        <p:nvSpPr>
          <p:cNvPr id="26627" name="Rectangle 3">
            <a:extLst>
              <a:ext uri="{FF2B5EF4-FFF2-40B4-BE49-F238E27FC236}">
                <a16:creationId xmlns:a16="http://schemas.microsoft.com/office/drawing/2014/main" id="{B71CD91F-2A5C-92F4-9EC8-87801F657C4A}"/>
              </a:ext>
            </a:extLst>
          </p:cNvPr>
          <p:cNvSpPr>
            <a:spLocks noGrp="1" noChangeArrowheads="1"/>
          </p:cNvSpPr>
          <p:nvPr>
            <p:ph type="body" sz="half" idx="4294967295"/>
          </p:nvPr>
        </p:nvSpPr>
        <p:spPr>
          <a:xfrm>
            <a:off x="776378" y="2069347"/>
            <a:ext cx="9613861" cy="4035425"/>
          </a:xfrm>
        </p:spPr>
        <p:txBody>
          <a:bodyPr>
            <a:normAutofit/>
          </a:bodyPr>
          <a:lstStyle/>
          <a:p>
            <a:pPr eaLnBrk="1" hangingPunct="1">
              <a:buFont typeface="Arial" panose="020B0604020202020204" pitchFamily="34" charset="0"/>
              <a:buChar char="•"/>
            </a:pPr>
            <a:r>
              <a:rPr lang="de-DE" altLang="de-DE" sz="2000" dirty="0"/>
              <a:t>Stadtteilfest</a:t>
            </a:r>
          </a:p>
          <a:p>
            <a:pPr eaLnBrk="1" hangingPunct="1">
              <a:buFont typeface="Arial" panose="020B0604020202020204" pitchFamily="34" charset="0"/>
              <a:buChar char="•"/>
            </a:pPr>
            <a:r>
              <a:rPr lang="de-DE" altLang="de-DE" sz="2000" dirty="0"/>
              <a:t>Messen</a:t>
            </a:r>
          </a:p>
          <a:p>
            <a:pPr eaLnBrk="1" hangingPunct="1">
              <a:buFont typeface="Arial" panose="020B0604020202020204" pitchFamily="34" charset="0"/>
              <a:buChar char="•"/>
            </a:pPr>
            <a:r>
              <a:rPr lang="de-DE" altLang="de-DE" sz="2000" dirty="0"/>
              <a:t>Straßenschach</a:t>
            </a:r>
          </a:p>
          <a:p>
            <a:pPr eaLnBrk="1" hangingPunct="1">
              <a:buFont typeface="Arial" panose="020B0604020202020204" pitchFamily="34" charset="0"/>
              <a:buChar char="•"/>
            </a:pPr>
            <a:r>
              <a:rPr lang="de-DE" altLang="de-DE" sz="2000" dirty="0"/>
              <a:t>Schulfest</a:t>
            </a:r>
          </a:p>
          <a:p>
            <a:pPr eaLnBrk="1" hangingPunct="1">
              <a:buFont typeface="Arial" panose="020B0604020202020204" pitchFamily="34" charset="0"/>
              <a:buChar char="•"/>
            </a:pPr>
            <a:r>
              <a:rPr lang="en-GB" altLang="de-DE" sz="2000" dirty="0" err="1"/>
              <a:t>Plätze</a:t>
            </a:r>
            <a:r>
              <a:rPr lang="en-GB" altLang="de-DE" sz="2000" dirty="0"/>
              <a:t> </a:t>
            </a:r>
          </a:p>
          <a:p>
            <a:pPr eaLnBrk="1" hangingPunct="1">
              <a:buFont typeface="Arial" panose="020B0604020202020204" pitchFamily="34" charset="0"/>
              <a:buChar char="•"/>
            </a:pPr>
            <a:r>
              <a:rPr lang="en-GB" altLang="de-DE" sz="2000" dirty="0" err="1"/>
              <a:t>Einkaufszentren</a:t>
            </a:r>
            <a:endParaRPr lang="en-GB" altLang="de-DE" sz="2000" dirty="0"/>
          </a:p>
          <a:p>
            <a:pPr eaLnBrk="1" hangingPunct="1">
              <a:buFont typeface="Arial" panose="020B0604020202020204" pitchFamily="34" charset="0"/>
              <a:buChar char="•"/>
            </a:pPr>
            <a:r>
              <a:rPr lang="en-GB" altLang="de-DE" sz="2000" dirty="0" err="1"/>
              <a:t>Schwimmbad</a:t>
            </a:r>
            <a:r>
              <a:rPr lang="en-GB" altLang="de-DE" sz="2000" dirty="0"/>
              <a:t> </a:t>
            </a:r>
          </a:p>
          <a:p>
            <a:pPr eaLnBrk="1" hangingPunct="1">
              <a:buFont typeface="Arial" panose="020B0604020202020204" pitchFamily="34" charset="0"/>
              <a:buChar char="•"/>
            </a:pPr>
            <a:r>
              <a:rPr lang="en-GB" altLang="de-DE" sz="2000" dirty="0" err="1"/>
              <a:t>Sportfest</a:t>
            </a:r>
            <a:endParaRPr lang="en-GB" altLang="de-DE" sz="2000" dirty="0"/>
          </a:p>
          <a:p>
            <a:pPr eaLnBrk="1" hangingPunct="1">
              <a:buFont typeface="Arial" panose="020B0604020202020204" pitchFamily="34" charset="0"/>
              <a:buChar char="•"/>
            </a:pPr>
            <a:r>
              <a:rPr lang="en-GB" altLang="de-DE" sz="2000" dirty="0" err="1"/>
              <a:t>Buchläden</a:t>
            </a:r>
            <a:endParaRPr lang="en-GB" altLang="de-DE" sz="2000" dirty="0"/>
          </a:p>
          <a:p>
            <a:pPr eaLnBrk="1" hangingPunct="1">
              <a:buFont typeface="Arial" panose="020B0604020202020204" pitchFamily="34" charset="0"/>
              <a:buChar char="•"/>
            </a:pPr>
            <a:r>
              <a:rPr lang="en-GB" altLang="de-DE" sz="2000" dirty="0" err="1"/>
              <a:t>Kneipe</a:t>
            </a:r>
            <a:r>
              <a:rPr lang="en-GB" altLang="de-DE" sz="2000" dirty="0"/>
              <a:t>, Cafe</a:t>
            </a:r>
          </a:p>
          <a:p>
            <a:pPr eaLnBrk="1" hangingPunct="1"/>
            <a:endParaRPr lang="de-DE" altLang="de-DE" sz="2000" dirty="0"/>
          </a:p>
        </p:txBody>
      </p:sp>
      <p:pic>
        <p:nvPicPr>
          <p:cNvPr id="2" name="Grafik 1">
            <a:extLst>
              <a:ext uri="{FF2B5EF4-FFF2-40B4-BE49-F238E27FC236}">
                <a16:creationId xmlns:a16="http://schemas.microsoft.com/office/drawing/2014/main" id="{AD81021A-85F1-20BB-CDD1-D1BAB0F08C95}"/>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0775594" y="656624"/>
            <a:ext cx="1249251" cy="1274145"/>
          </a:xfrm>
          <a:prstGeom prst="rect">
            <a:avLst/>
          </a:prstGeom>
        </p:spPr>
      </p:pic>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Rectangle 2">
            <a:extLst>
              <a:ext uri="{FF2B5EF4-FFF2-40B4-BE49-F238E27FC236}">
                <a16:creationId xmlns:a16="http://schemas.microsoft.com/office/drawing/2014/main" id="{CB15CBF9-4609-B98B-DB53-6984719124AB}"/>
              </a:ext>
            </a:extLst>
          </p:cNvPr>
          <p:cNvSpPr>
            <a:spLocks noGrp="1" noChangeArrowheads="1"/>
          </p:cNvSpPr>
          <p:nvPr>
            <p:ph type="title"/>
          </p:nvPr>
        </p:nvSpPr>
        <p:spPr/>
        <p:txBody>
          <a:bodyPr/>
          <a:lstStyle/>
          <a:p>
            <a:pPr eaLnBrk="1" hangingPunct="1"/>
            <a:r>
              <a:rPr lang="en-GB" altLang="de-DE" sz="4400" b="1"/>
              <a:t>Was ist zu beachten?</a:t>
            </a:r>
          </a:p>
        </p:txBody>
      </p:sp>
      <p:sp>
        <p:nvSpPr>
          <p:cNvPr id="27651" name="Rectangle 3">
            <a:extLst>
              <a:ext uri="{FF2B5EF4-FFF2-40B4-BE49-F238E27FC236}">
                <a16:creationId xmlns:a16="http://schemas.microsoft.com/office/drawing/2014/main" id="{84A68EBB-C90F-06BF-77A1-8AC61FA01A63}"/>
              </a:ext>
            </a:extLst>
          </p:cNvPr>
          <p:cNvSpPr>
            <a:spLocks noGrp="1" noChangeArrowheads="1"/>
          </p:cNvSpPr>
          <p:nvPr>
            <p:ph idx="1"/>
          </p:nvPr>
        </p:nvSpPr>
        <p:spPr/>
        <p:txBody>
          <a:bodyPr>
            <a:normAutofit fontScale="85000" lnSpcReduction="20000"/>
          </a:bodyPr>
          <a:lstStyle/>
          <a:p>
            <a:pPr marL="342900" indent="-342900" algn="l">
              <a:buFont typeface="Arial" panose="020B0604020202020204" pitchFamily="34" charset="0"/>
              <a:buChar char="•"/>
            </a:pPr>
            <a:r>
              <a:rPr lang="en-GB" altLang="de-DE"/>
              <a:t>Genehmigungen einholen</a:t>
            </a:r>
          </a:p>
          <a:p>
            <a:pPr marL="342900" indent="-342900" algn="l">
              <a:buFont typeface="Arial" panose="020B0604020202020204" pitchFamily="34" charset="0"/>
              <a:buChar char="•"/>
            </a:pPr>
            <a:r>
              <a:rPr lang="en-GB" altLang="de-DE"/>
              <a:t>Partner suchen</a:t>
            </a:r>
          </a:p>
          <a:p>
            <a:pPr marL="342900" indent="-342900" algn="l">
              <a:buFont typeface="Arial" panose="020B0604020202020204" pitchFamily="34" charset="0"/>
              <a:buChar char="•"/>
            </a:pPr>
            <a:r>
              <a:rPr lang="en-GB" altLang="de-DE"/>
              <a:t>Vereinsmitglieder zum Anlocken</a:t>
            </a:r>
          </a:p>
          <a:p>
            <a:pPr marL="342900" indent="-342900" algn="l">
              <a:buFont typeface="Arial" panose="020B0604020202020204" pitchFamily="34" charset="0"/>
              <a:buChar char="•"/>
            </a:pPr>
            <a:r>
              <a:rPr lang="en-GB" altLang="de-DE"/>
              <a:t>Kommunikative Kontaktperson !!</a:t>
            </a:r>
          </a:p>
          <a:p>
            <a:pPr marL="342900" indent="-342900" algn="l">
              <a:buFont typeface="Arial" panose="020B0604020202020204" pitchFamily="34" charset="0"/>
              <a:buChar char="•"/>
            </a:pPr>
            <a:r>
              <a:rPr lang="en-GB" altLang="de-DE"/>
              <a:t>Infos zum Verein</a:t>
            </a:r>
          </a:p>
          <a:p>
            <a:pPr marL="342900" indent="-342900" algn="l">
              <a:buFont typeface="Arial" panose="020B0604020202020204" pitchFamily="34" charset="0"/>
              <a:buChar char="•"/>
            </a:pPr>
            <a:r>
              <a:rPr lang="en-GB" altLang="de-DE"/>
              <a:t>kleine Preise, Geschenke</a:t>
            </a:r>
          </a:p>
          <a:p>
            <a:pPr marL="342900" indent="-342900" algn="l">
              <a:buFont typeface="Arial" panose="020B0604020202020204" pitchFamily="34" charset="0"/>
              <a:buChar char="•"/>
            </a:pPr>
            <a:r>
              <a:rPr lang="en-GB" altLang="de-DE"/>
              <a:t>Biertischgarnituren</a:t>
            </a:r>
          </a:p>
          <a:p>
            <a:pPr marL="342900" indent="-342900" algn="l">
              <a:buFont typeface="Arial" panose="020B0604020202020204" pitchFamily="34" charset="0"/>
              <a:buChar char="•"/>
            </a:pPr>
            <a:r>
              <a:rPr lang="en-GB" altLang="de-DE"/>
              <a:t>wenn möglich Großfeldschach</a:t>
            </a:r>
          </a:p>
          <a:p>
            <a:pPr marL="342900" indent="-342900" algn="l">
              <a:buFont typeface="Arial" panose="020B0604020202020204" pitchFamily="34" charset="0"/>
              <a:buChar char="•"/>
            </a:pPr>
            <a:r>
              <a:rPr lang="en-GB" altLang="de-DE"/>
              <a:t>Blitzschach, Blindschach</a:t>
            </a:r>
          </a:p>
          <a:p>
            <a:pPr marL="342900" indent="-342900" algn="l">
              <a:buFont typeface="Arial" panose="020B0604020202020204" pitchFamily="34" charset="0"/>
              <a:buChar char="•"/>
            </a:pPr>
            <a:r>
              <a:rPr lang="en-GB" altLang="de-DE"/>
              <a:t>Demobrett</a:t>
            </a:r>
          </a:p>
          <a:p>
            <a:pPr marL="342900" indent="-342900" algn="l"/>
            <a:endParaRPr lang="en-GB" altLang="de-DE"/>
          </a:p>
          <a:p>
            <a:pPr marL="342900" indent="-342900" algn="l"/>
            <a:endParaRPr lang="en-GB" altLang="de-DE"/>
          </a:p>
          <a:p>
            <a:pPr marL="342900" indent="-342900" algn="l"/>
            <a:endParaRPr lang="en-GB" altLang="de-DE"/>
          </a:p>
          <a:p>
            <a:pPr marL="342900" indent="-342900" algn="l"/>
            <a:endParaRPr lang="en-GB" altLang="de-DE"/>
          </a:p>
          <a:p>
            <a:pPr marL="342900" indent="-342900" algn="l"/>
            <a:endParaRPr lang="en-GB" altLang="de-DE"/>
          </a:p>
          <a:p>
            <a:pPr marL="342900" indent="-342900" algn="l"/>
            <a:endParaRPr lang="en-GB" altLang="de-DE" sz="2400">
              <a:solidFill>
                <a:srgbClr val="FF0000"/>
              </a:solidFill>
            </a:endParaRPr>
          </a:p>
          <a:p>
            <a:pPr marL="342900" indent="-342900" algn="l"/>
            <a:endParaRPr lang="en-GB" altLang="de-DE" sz="2400">
              <a:solidFill>
                <a:srgbClr val="FF0000"/>
              </a:solidFill>
            </a:endParaRPr>
          </a:p>
          <a:p>
            <a:pPr marL="342900" indent="-342900"/>
            <a:endParaRPr lang="en-GB" altLang="de-DE"/>
          </a:p>
          <a:p>
            <a:pPr marL="342900" indent="-342900"/>
            <a:endParaRPr lang="en-GB" altLang="de-DE"/>
          </a:p>
          <a:p>
            <a:pPr marL="342900" indent="-342900"/>
            <a:endParaRPr lang="en-GB" altLang="de-DE"/>
          </a:p>
          <a:p>
            <a:pPr marL="342900" indent="-342900"/>
            <a:endParaRPr lang="en-GB" altLang="de-DE"/>
          </a:p>
        </p:txBody>
      </p:sp>
      <p:pic>
        <p:nvPicPr>
          <p:cNvPr id="2" name="Grafik 1">
            <a:extLst>
              <a:ext uri="{FF2B5EF4-FFF2-40B4-BE49-F238E27FC236}">
                <a16:creationId xmlns:a16="http://schemas.microsoft.com/office/drawing/2014/main" id="{E18B1E1A-5B4B-D4B0-1007-63A5A7681916}"/>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0775594" y="656624"/>
            <a:ext cx="1249251" cy="1274145"/>
          </a:xfrm>
          <a:prstGeom prst="rect">
            <a:avLst/>
          </a:prstGeom>
        </p:spPr>
      </p:pic>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Rectangle 2">
            <a:extLst>
              <a:ext uri="{FF2B5EF4-FFF2-40B4-BE49-F238E27FC236}">
                <a16:creationId xmlns:a16="http://schemas.microsoft.com/office/drawing/2014/main" id="{565F81E6-D05D-DE77-B5F9-C6852E4F544E}"/>
              </a:ext>
            </a:extLst>
          </p:cNvPr>
          <p:cNvSpPr>
            <a:spLocks noGrp="1" noChangeArrowheads="1"/>
          </p:cNvSpPr>
          <p:nvPr>
            <p:ph type="title"/>
          </p:nvPr>
        </p:nvSpPr>
        <p:spPr/>
        <p:txBody>
          <a:bodyPr>
            <a:normAutofit/>
          </a:bodyPr>
          <a:lstStyle/>
          <a:p>
            <a:pPr eaLnBrk="1" hangingPunct="1"/>
            <a:r>
              <a:rPr lang="de-DE" altLang="de-DE" sz="4400" b="1" dirty="0"/>
              <a:t>Veränderung im Ehrenamt</a:t>
            </a:r>
          </a:p>
        </p:txBody>
      </p:sp>
      <p:sp>
        <p:nvSpPr>
          <p:cNvPr id="29699" name="Rectangle 3">
            <a:extLst>
              <a:ext uri="{FF2B5EF4-FFF2-40B4-BE49-F238E27FC236}">
                <a16:creationId xmlns:a16="http://schemas.microsoft.com/office/drawing/2014/main" id="{D1354860-EAB7-49C1-7C3A-DDAE85AEDB2F}"/>
              </a:ext>
            </a:extLst>
          </p:cNvPr>
          <p:cNvSpPr>
            <a:spLocks noGrp="1" noChangeArrowheads="1"/>
          </p:cNvSpPr>
          <p:nvPr>
            <p:ph idx="1"/>
          </p:nvPr>
        </p:nvSpPr>
        <p:spPr/>
        <p:txBody>
          <a:bodyPr>
            <a:normAutofit/>
          </a:bodyPr>
          <a:lstStyle/>
          <a:p>
            <a:r>
              <a:rPr lang="de-DE" altLang="de-DE" dirty="0"/>
              <a:t>Interesse an ehrenamtlicher Betätigung konstant hoch</a:t>
            </a:r>
          </a:p>
          <a:p>
            <a:r>
              <a:rPr lang="de-DE" altLang="de-DE" dirty="0"/>
              <a:t>Ein Drittel aller Deutschen sind ehrenamtlich aktiv</a:t>
            </a:r>
          </a:p>
          <a:p>
            <a:r>
              <a:rPr lang="de-DE" altLang="de-DE" dirty="0"/>
              <a:t>Ehrenamt in gesellschaftlichen Strukturen (Kirche, Pflege) nimmt zu</a:t>
            </a:r>
          </a:p>
          <a:p>
            <a:r>
              <a:rPr lang="de-DE" altLang="de-DE" dirty="0"/>
              <a:t>Die Struktur des Ehrenamtes verändert sich</a:t>
            </a:r>
          </a:p>
          <a:p>
            <a:r>
              <a:rPr lang="de-DE" altLang="de-DE" dirty="0"/>
              <a:t>Interesse an langfristigem </a:t>
            </a:r>
            <a:r>
              <a:rPr lang="de-DE" altLang="de-DE" dirty="0" err="1"/>
              <a:t>Engangement</a:t>
            </a:r>
            <a:r>
              <a:rPr lang="de-DE" altLang="de-DE" dirty="0"/>
              <a:t> sinkt – Interesse an Projekten steigt</a:t>
            </a:r>
          </a:p>
          <a:p>
            <a:r>
              <a:rPr lang="de-DE" altLang="de-DE" dirty="0"/>
              <a:t>Anzahl der Quer- und Wiedereinsteiger steigt</a:t>
            </a:r>
          </a:p>
        </p:txBody>
      </p:sp>
      <p:pic>
        <p:nvPicPr>
          <p:cNvPr id="3" name="Grafik 2">
            <a:extLst>
              <a:ext uri="{FF2B5EF4-FFF2-40B4-BE49-F238E27FC236}">
                <a16:creationId xmlns:a16="http://schemas.microsoft.com/office/drawing/2014/main" id="{D88EED1D-F5F6-7EB3-DA27-DD42FDD19407}"/>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0775594" y="656624"/>
            <a:ext cx="1249251" cy="1274145"/>
          </a:xfrm>
          <a:prstGeom prst="rect">
            <a:avLst/>
          </a:prstGeom>
        </p:spPr>
      </p:pic>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Rectangle 2">
            <a:extLst>
              <a:ext uri="{FF2B5EF4-FFF2-40B4-BE49-F238E27FC236}">
                <a16:creationId xmlns:a16="http://schemas.microsoft.com/office/drawing/2014/main" id="{C4F5FAD2-4B74-D40E-D4BD-B55BB8C51E5D}"/>
              </a:ext>
            </a:extLst>
          </p:cNvPr>
          <p:cNvSpPr>
            <a:spLocks noGrp="1" noChangeArrowheads="1"/>
          </p:cNvSpPr>
          <p:nvPr>
            <p:ph type="title"/>
          </p:nvPr>
        </p:nvSpPr>
        <p:spPr/>
        <p:txBody>
          <a:bodyPr>
            <a:normAutofit/>
          </a:bodyPr>
          <a:lstStyle/>
          <a:p>
            <a:pPr eaLnBrk="1" hangingPunct="1"/>
            <a:r>
              <a:rPr lang="de-DE" altLang="de-DE" sz="4400" b="1" dirty="0"/>
              <a:t>Der Ehrenamtszyklus</a:t>
            </a:r>
          </a:p>
        </p:txBody>
      </p:sp>
      <p:sp>
        <p:nvSpPr>
          <p:cNvPr id="30723" name="Rectangle 3">
            <a:extLst>
              <a:ext uri="{FF2B5EF4-FFF2-40B4-BE49-F238E27FC236}">
                <a16:creationId xmlns:a16="http://schemas.microsoft.com/office/drawing/2014/main" id="{1C5D4FBE-0B38-B447-AFA9-5ED112A008DB}"/>
              </a:ext>
            </a:extLst>
          </p:cNvPr>
          <p:cNvSpPr>
            <a:spLocks noGrp="1" noChangeArrowheads="1"/>
          </p:cNvSpPr>
          <p:nvPr>
            <p:ph type="body" idx="1"/>
          </p:nvPr>
        </p:nvSpPr>
        <p:spPr/>
        <p:txBody>
          <a:bodyPr/>
          <a:lstStyle/>
          <a:p>
            <a:pPr marL="0" indent="0">
              <a:buNone/>
            </a:pPr>
            <a:r>
              <a:rPr lang="de-DE" altLang="de-DE" sz="1800" dirty="0"/>
              <a:t> </a:t>
            </a:r>
          </a:p>
        </p:txBody>
      </p:sp>
      <p:pic>
        <p:nvPicPr>
          <p:cNvPr id="12" name="Grafik 11">
            <a:extLst>
              <a:ext uri="{FF2B5EF4-FFF2-40B4-BE49-F238E27FC236}">
                <a16:creationId xmlns:a16="http://schemas.microsoft.com/office/drawing/2014/main" id="{A225AF54-EC83-03D6-09BB-35F8CA596A7B}"/>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0775594" y="656624"/>
            <a:ext cx="1249251" cy="1274145"/>
          </a:xfrm>
          <a:prstGeom prst="rect">
            <a:avLst/>
          </a:prstGeom>
        </p:spPr>
      </p:pic>
      <p:pic>
        <p:nvPicPr>
          <p:cNvPr id="18" name="Grafik 17">
            <a:extLst>
              <a:ext uri="{FF2B5EF4-FFF2-40B4-BE49-F238E27FC236}">
                <a16:creationId xmlns:a16="http://schemas.microsoft.com/office/drawing/2014/main" id="{7B9C50C7-F16F-6030-450F-6D506948EAB4}"/>
              </a:ext>
            </a:extLst>
          </p:cNvPr>
          <p:cNvPicPr>
            <a:picLocks noChangeAspect="1"/>
          </p:cNvPicPr>
          <p:nvPr/>
        </p:nvPicPr>
        <p:blipFill>
          <a:blip r:embed="rId3"/>
          <a:stretch>
            <a:fillRect/>
          </a:stretch>
        </p:blipFill>
        <p:spPr>
          <a:xfrm>
            <a:off x="751522" y="2057386"/>
            <a:ext cx="7179160" cy="4645339"/>
          </a:xfrm>
          <a:prstGeom prst="rect">
            <a:avLst/>
          </a:prstGeom>
        </p:spPr>
      </p:pic>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Rectangle 2">
            <a:extLst>
              <a:ext uri="{FF2B5EF4-FFF2-40B4-BE49-F238E27FC236}">
                <a16:creationId xmlns:a16="http://schemas.microsoft.com/office/drawing/2014/main" id="{9E660075-2C9E-3A79-A6A1-85B5D43B9FE7}"/>
              </a:ext>
            </a:extLst>
          </p:cNvPr>
          <p:cNvSpPr>
            <a:spLocks noGrp="1" noChangeArrowheads="1"/>
          </p:cNvSpPr>
          <p:nvPr>
            <p:ph type="title"/>
          </p:nvPr>
        </p:nvSpPr>
        <p:spPr/>
        <p:txBody>
          <a:bodyPr>
            <a:normAutofit/>
          </a:bodyPr>
          <a:lstStyle/>
          <a:p>
            <a:pPr eaLnBrk="1" hangingPunct="1"/>
            <a:r>
              <a:rPr lang="de-DE" altLang="de-DE" sz="4400" b="1" dirty="0"/>
              <a:t>Gewinnung Ehrenamtlicher</a:t>
            </a:r>
          </a:p>
        </p:txBody>
      </p:sp>
      <p:sp>
        <p:nvSpPr>
          <p:cNvPr id="31747" name="Rectangle 3">
            <a:extLst>
              <a:ext uri="{FF2B5EF4-FFF2-40B4-BE49-F238E27FC236}">
                <a16:creationId xmlns:a16="http://schemas.microsoft.com/office/drawing/2014/main" id="{8C4653BD-F38F-789B-BAA9-DA823C21D843}"/>
              </a:ext>
            </a:extLst>
          </p:cNvPr>
          <p:cNvSpPr>
            <a:spLocks noGrp="1" noChangeArrowheads="1"/>
          </p:cNvSpPr>
          <p:nvPr>
            <p:ph idx="1"/>
          </p:nvPr>
        </p:nvSpPr>
        <p:spPr/>
        <p:txBody>
          <a:bodyPr/>
          <a:lstStyle/>
          <a:p>
            <a:pPr marL="0" indent="0">
              <a:buNone/>
            </a:pPr>
            <a:r>
              <a:rPr lang="de-DE" altLang="de-DE" sz="1800" b="1" dirty="0"/>
              <a:t>Motivation:</a:t>
            </a:r>
          </a:p>
          <a:p>
            <a:r>
              <a:rPr lang="de-DE" altLang="de-DE" dirty="0"/>
              <a:t>Motivation muss von Innen, also dem Jugendlichen selbst kommen</a:t>
            </a:r>
          </a:p>
          <a:p>
            <a:r>
              <a:rPr lang="de-DE" altLang="de-DE" dirty="0"/>
              <a:t>Jeder Jugendliche/Erwachsene hat einen anderen Motivationshebel</a:t>
            </a:r>
          </a:p>
          <a:p>
            <a:r>
              <a:rPr lang="de-DE" altLang="de-DE" dirty="0"/>
              <a:t>Die Frage muss lauten: Was willst du tun? Nicht „Kannst du das tun?!“ – Keine Aufgaben abschieben. </a:t>
            </a:r>
          </a:p>
          <a:p>
            <a:r>
              <a:rPr lang="de-DE" altLang="de-DE" dirty="0"/>
              <a:t>Der Mensch genießt Lob und Anerkennung – lediglich der gewünschte Rahmen ist unterschiedlich</a:t>
            </a:r>
          </a:p>
          <a:p>
            <a:pPr marL="0" indent="0"/>
            <a:endParaRPr lang="de-DE" altLang="de-DE" sz="1800" dirty="0"/>
          </a:p>
        </p:txBody>
      </p:sp>
      <p:pic>
        <p:nvPicPr>
          <p:cNvPr id="2" name="Grafik 1">
            <a:extLst>
              <a:ext uri="{FF2B5EF4-FFF2-40B4-BE49-F238E27FC236}">
                <a16:creationId xmlns:a16="http://schemas.microsoft.com/office/drawing/2014/main" id="{A34364B5-DC19-4AB4-CB19-30353568580F}"/>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0775594" y="656624"/>
            <a:ext cx="1249251" cy="1274145"/>
          </a:xfrm>
          <a:prstGeom prst="rect">
            <a:avLst/>
          </a:prstGeom>
        </p:spPr>
      </p:pic>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Rectangle 2">
            <a:extLst>
              <a:ext uri="{FF2B5EF4-FFF2-40B4-BE49-F238E27FC236}">
                <a16:creationId xmlns:a16="http://schemas.microsoft.com/office/drawing/2014/main" id="{CE71D43F-87F6-EE70-130A-AAFC497BC930}"/>
              </a:ext>
            </a:extLst>
          </p:cNvPr>
          <p:cNvSpPr>
            <a:spLocks noGrp="1" noChangeArrowheads="1"/>
          </p:cNvSpPr>
          <p:nvPr>
            <p:ph type="title"/>
          </p:nvPr>
        </p:nvSpPr>
        <p:spPr/>
        <p:txBody>
          <a:bodyPr>
            <a:normAutofit/>
          </a:bodyPr>
          <a:lstStyle/>
          <a:p>
            <a:pPr eaLnBrk="1" hangingPunct="1"/>
            <a:r>
              <a:rPr lang="de-DE" altLang="de-DE" sz="4400" b="1" dirty="0"/>
              <a:t>Möglichkeiten der Einbindungen</a:t>
            </a:r>
          </a:p>
        </p:txBody>
      </p:sp>
      <p:sp>
        <p:nvSpPr>
          <p:cNvPr id="32771" name="Rectangle 3">
            <a:extLst>
              <a:ext uri="{FF2B5EF4-FFF2-40B4-BE49-F238E27FC236}">
                <a16:creationId xmlns:a16="http://schemas.microsoft.com/office/drawing/2014/main" id="{1E9B556D-345C-D036-5B6F-6285A0382BA1}"/>
              </a:ext>
            </a:extLst>
          </p:cNvPr>
          <p:cNvSpPr>
            <a:spLocks noGrp="1" noChangeArrowheads="1"/>
          </p:cNvSpPr>
          <p:nvPr>
            <p:ph idx="1"/>
          </p:nvPr>
        </p:nvSpPr>
        <p:spPr/>
        <p:txBody>
          <a:bodyPr>
            <a:normAutofit/>
          </a:bodyPr>
          <a:lstStyle/>
          <a:p>
            <a:pPr marL="0" indent="0">
              <a:buNone/>
            </a:pPr>
            <a:r>
              <a:rPr lang="de-DE" altLang="de-DE" sz="2000" b="1" dirty="0"/>
              <a:t>Projekteinbindungen:</a:t>
            </a:r>
          </a:p>
          <a:p>
            <a:r>
              <a:rPr lang="de-DE" altLang="de-DE" sz="2000" dirty="0"/>
              <a:t>Betreuung bei Schachturnieren oder Freizeitangeboten</a:t>
            </a:r>
          </a:p>
          <a:p>
            <a:r>
              <a:rPr lang="de-DE" altLang="de-DE" sz="2000" dirty="0"/>
              <a:t>Organisation Jugendvereinsmeisterschaft</a:t>
            </a:r>
          </a:p>
          <a:p>
            <a:r>
              <a:rPr lang="de-DE" altLang="de-DE" sz="2000" dirty="0"/>
              <a:t>Einbindung in die Mannschaftsbildung und –</a:t>
            </a:r>
            <a:r>
              <a:rPr lang="de-DE" altLang="de-DE" sz="2000" dirty="0" err="1"/>
              <a:t>führung</a:t>
            </a:r>
            <a:endParaRPr lang="de-DE" altLang="de-DE" sz="2000" dirty="0"/>
          </a:p>
          <a:p>
            <a:r>
              <a:rPr lang="de-DE" altLang="de-DE" sz="2000" dirty="0"/>
              <a:t>Betreuung der Homepage und/oder </a:t>
            </a:r>
            <a:r>
              <a:rPr lang="de-DE" altLang="de-DE" sz="2000" dirty="0" err="1"/>
              <a:t>Social</a:t>
            </a:r>
            <a:r>
              <a:rPr lang="de-DE" altLang="de-DE" sz="2000" dirty="0"/>
              <a:t> Media</a:t>
            </a:r>
          </a:p>
          <a:p>
            <a:r>
              <a:rPr lang="de-DE" altLang="de-DE" sz="2000" dirty="0"/>
              <a:t>Einbindung als Trainer ins Vereinstraining oder bei Ferienprogrammen</a:t>
            </a:r>
          </a:p>
          <a:p>
            <a:r>
              <a:rPr lang="de-DE" altLang="de-DE" sz="2000" dirty="0"/>
              <a:t>Vorstandsinteressierten eignet sich der Posten als Jugendsprecher. Auch hier bietet sich an, pro Verein/Verband mit zwei Jugendsprechern zu arbeiten</a:t>
            </a:r>
          </a:p>
          <a:p>
            <a:pPr marL="0" indent="0"/>
            <a:endParaRPr lang="de-DE" altLang="de-DE" sz="1800" dirty="0"/>
          </a:p>
          <a:p>
            <a:pPr marL="0" indent="0"/>
            <a:endParaRPr lang="de-DE" altLang="de-DE" sz="1800" dirty="0"/>
          </a:p>
        </p:txBody>
      </p:sp>
      <p:pic>
        <p:nvPicPr>
          <p:cNvPr id="5" name="Grafik 4">
            <a:extLst>
              <a:ext uri="{FF2B5EF4-FFF2-40B4-BE49-F238E27FC236}">
                <a16:creationId xmlns:a16="http://schemas.microsoft.com/office/drawing/2014/main" id="{63EC4DDC-5D83-4ECC-391B-E0D3DAEEC8CC}"/>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0775594" y="656624"/>
            <a:ext cx="1249251" cy="1274145"/>
          </a:xfrm>
          <a:prstGeom prst="rect">
            <a:avLst/>
          </a:prstGeom>
        </p:spPr>
      </p:pic>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Rectangle 2">
            <a:extLst>
              <a:ext uri="{FF2B5EF4-FFF2-40B4-BE49-F238E27FC236}">
                <a16:creationId xmlns:a16="http://schemas.microsoft.com/office/drawing/2014/main" id="{94DCCF81-595D-E86D-D116-2F75EB24B9EA}"/>
              </a:ext>
            </a:extLst>
          </p:cNvPr>
          <p:cNvSpPr>
            <a:spLocks noGrp="1" noChangeArrowheads="1"/>
          </p:cNvSpPr>
          <p:nvPr>
            <p:ph type="title"/>
          </p:nvPr>
        </p:nvSpPr>
        <p:spPr/>
        <p:txBody>
          <a:bodyPr>
            <a:normAutofit/>
          </a:bodyPr>
          <a:lstStyle/>
          <a:p>
            <a:pPr eaLnBrk="1" hangingPunct="1"/>
            <a:r>
              <a:rPr lang="de-DE" altLang="de-DE" sz="4400" b="1" dirty="0"/>
              <a:t>Umgang mit jungen Ehrenamtlichen</a:t>
            </a:r>
          </a:p>
        </p:txBody>
      </p:sp>
      <p:sp>
        <p:nvSpPr>
          <p:cNvPr id="34819" name="Rectangle 3">
            <a:extLst>
              <a:ext uri="{FF2B5EF4-FFF2-40B4-BE49-F238E27FC236}">
                <a16:creationId xmlns:a16="http://schemas.microsoft.com/office/drawing/2014/main" id="{188B92A7-13C3-1F94-BA83-BDCA43C8CEBF}"/>
              </a:ext>
            </a:extLst>
          </p:cNvPr>
          <p:cNvSpPr>
            <a:spLocks noGrp="1" noChangeArrowheads="1"/>
          </p:cNvSpPr>
          <p:nvPr>
            <p:ph idx="1"/>
          </p:nvPr>
        </p:nvSpPr>
        <p:spPr/>
        <p:txBody>
          <a:bodyPr>
            <a:normAutofit/>
          </a:bodyPr>
          <a:lstStyle/>
          <a:p>
            <a:r>
              <a:rPr lang="de-DE" altLang="de-DE" dirty="0"/>
              <a:t>Projektarbeit anbieten</a:t>
            </a:r>
          </a:p>
          <a:p>
            <a:r>
              <a:rPr lang="de-DE" altLang="de-DE" dirty="0"/>
              <a:t>Teambuilding ermöglichen</a:t>
            </a:r>
          </a:p>
          <a:p>
            <a:r>
              <a:rPr lang="de-DE" altLang="de-DE" dirty="0"/>
              <a:t>Loslassen können / Fehler machen lassen</a:t>
            </a:r>
          </a:p>
          <a:p>
            <a:r>
              <a:rPr lang="de-DE" altLang="de-DE" dirty="0"/>
              <a:t>Unterstützen nicht kontrollieren</a:t>
            </a:r>
          </a:p>
          <a:p>
            <a:r>
              <a:rPr lang="de-DE" altLang="de-DE" dirty="0"/>
              <a:t>Weiterbildung im Ehrenamt ermöglichen </a:t>
            </a:r>
          </a:p>
          <a:p>
            <a:r>
              <a:rPr lang="de-DE" altLang="de-DE" dirty="0"/>
              <a:t>Feedback – Lob und Anerkennung ausdrücken</a:t>
            </a:r>
          </a:p>
          <a:p>
            <a:r>
              <a:rPr lang="de-DE" altLang="de-DE" dirty="0"/>
              <a:t>Belohnungen </a:t>
            </a:r>
          </a:p>
        </p:txBody>
      </p:sp>
      <p:pic>
        <p:nvPicPr>
          <p:cNvPr id="2" name="Grafik 1">
            <a:extLst>
              <a:ext uri="{FF2B5EF4-FFF2-40B4-BE49-F238E27FC236}">
                <a16:creationId xmlns:a16="http://schemas.microsoft.com/office/drawing/2014/main" id="{51A50B6F-12BC-9C2C-5C6E-5523E440CA52}"/>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0775594" y="656624"/>
            <a:ext cx="1249251" cy="1274145"/>
          </a:xfrm>
          <a:prstGeom prst="rect">
            <a:avLst/>
          </a:prstGeom>
        </p:spPr>
      </p:pic>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Rectangle 2">
            <a:extLst>
              <a:ext uri="{FF2B5EF4-FFF2-40B4-BE49-F238E27FC236}">
                <a16:creationId xmlns:a16="http://schemas.microsoft.com/office/drawing/2014/main" id="{F507D64B-C4E4-D9E3-204E-0AB7D6DEE351}"/>
              </a:ext>
            </a:extLst>
          </p:cNvPr>
          <p:cNvSpPr>
            <a:spLocks noGrp="1" noChangeArrowheads="1"/>
          </p:cNvSpPr>
          <p:nvPr>
            <p:ph type="title"/>
          </p:nvPr>
        </p:nvSpPr>
        <p:spPr/>
        <p:txBody>
          <a:bodyPr>
            <a:normAutofit/>
          </a:bodyPr>
          <a:lstStyle/>
          <a:p>
            <a:pPr eaLnBrk="1" hangingPunct="1"/>
            <a:r>
              <a:rPr lang="de-DE" altLang="de-DE" sz="4400" b="1" dirty="0"/>
              <a:t>Anerkennung von Ehrenamt</a:t>
            </a:r>
          </a:p>
        </p:txBody>
      </p:sp>
      <p:sp>
        <p:nvSpPr>
          <p:cNvPr id="35843" name="Rectangle 3">
            <a:extLst>
              <a:ext uri="{FF2B5EF4-FFF2-40B4-BE49-F238E27FC236}">
                <a16:creationId xmlns:a16="http://schemas.microsoft.com/office/drawing/2014/main" id="{2658C060-0820-8E11-6618-24CD2F7F3FE4}"/>
              </a:ext>
            </a:extLst>
          </p:cNvPr>
          <p:cNvSpPr>
            <a:spLocks noGrp="1" noChangeArrowheads="1"/>
          </p:cNvSpPr>
          <p:nvPr>
            <p:ph idx="1"/>
          </p:nvPr>
        </p:nvSpPr>
        <p:spPr/>
        <p:txBody>
          <a:bodyPr>
            <a:normAutofit/>
          </a:bodyPr>
          <a:lstStyle/>
          <a:p>
            <a:r>
              <a:rPr lang="de-DE" altLang="de-DE" sz="2600" dirty="0"/>
              <a:t>Anderen Danken, statt sich selbst in den Mittelpunkt stellen</a:t>
            </a:r>
          </a:p>
          <a:p>
            <a:r>
              <a:rPr lang="de-DE" altLang="de-DE" sz="2600" dirty="0"/>
              <a:t>Aufmerksam sein, wichtig sind die </a:t>
            </a:r>
            <a:r>
              <a:rPr lang="de-DE" altLang="de-DE" sz="2600" dirty="0" err="1"/>
              <a:t>Klenigkeiten</a:t>
            </a:r>
            <a:r>
              <a:rPr lang="de-DE" altLang="de-DE" sz="2600" dirty="0"/>
              <a:t> </a:t>
            </a:r>
          </a:p>
          <a:p>
            <a:r>
              <a:rPr lang="de-DE" altLang="de-DE" sz="2600" dirty="0"/>
              <a:t>Weiterbildungsmöglichkeiten für Ehrenamtliche unterstützen</a:t>
            </a:r>
          </a:p>
          <a:p>
            <a:r>
              <a:rPr lang="de-DE" altLang="de-DE" sz="2600" dirty="0"/>
              <a:t>Ehrungsmöglichkeiten schaffen</a:t>
            </a:r>
          </a:p>
          <a:p>
            <a:r>
              <a:rPr lang="de-DE" altLang="de-DE" sz="2600" dirty="0"/>
              <a:t>Ehrungen ernst meinen und nicht nur abhaken</a:t>
            </a:r>
          </a:p>
          <a:p>
            <a:r>
              <a:rPr lang="de-DE" altLang="de-DE" sz="2600" dirty="0"/>
              <a:t>Ehrungen nicht nur am Ende </a:t>
            </a:r>
          </a:p>
          <a:p>
            <a:r>
              <a:rPr lang="de-DE" altLang="de-DE" sz="2600" dirty="0"/>
              <a:t>Tag des Ehrenamts / Fest fürs Ehrenamt</a:t>
            </a:r>
          </a:p>
        </p:txBody>
      </p:sp>
      <p:pic>
        <p:nvPicPr>
          <p:cNvPr id="2" name="Grafik 1">
            <a:extLst>
              <a:ext uri="{FF2B5EF4-FFF2-40B4-BE49-F238E27FC236}">
                <a16:creationId xmlns:a16="http://schemas.microsoft.com/office/drawing/2014/main" id="{B1A62F5C-9312-816B-0FC9-78723B7369AB}"/>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0775594" y="656624"/>
            <a:ext cx="1249251" cy="1274145"/>
          </a:xfrm>
          <a:prstGeom prst="rect">
            <a:avLst/>
          </a:prstGeom>
        </p:spPr>
      </p:pic>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Title 1">
            <a:extLst>
              <a:ext uri="{FF2B5EF4-FFF2-40B4-BE49-F238E27FC236}">
                <a16:creationId xmlns:a16="http://schemas.microsoft.com/office/drawing/2014/main" id="{CEF34BA2-37C1-EB97-E9F0-38C2F61149A6}"/>
              </a:ext>
            </a:extLst>
          </p:cNvPr>
          <p:cNvSpPr>
            <a:spLocks noGrp="1"/>
          </p:cNvSpPr>
          <p:nvPr>
            <p:ph type="title"/>
          </p:nvPr>
        </p:nvSpPr>
        <p:spPr/>
        <p:txBody>
          <a:bodyPr>
            <a:normAutofit/>
          </a:bodyPr>
          <a:lstStyle/>
          <a:p>
            <a:r>
              <a:rPr lang="de-DE" altLang="en-US" sz="4400" b="1" dirty="0"/>
              <a:t>Kontakt halten / Wiedergewinnung</a:t>
            </a:r>
            <a:endParaRPr lang="en-US" altLang="en-US" sz="4400" b="1" dirty="0"/>
          </a:p>
        </p:txBody>
      </p:sp>
      <p:sp>
        <p:nvSpPr>
          <p:cNvPr id="37891" name="Text Placeholder 2">
            <a:extLst>
              <a:ext uri="{FF2B5EF4-FFF2-40B4-BE49-F238E27FC236}">
                <a16:creationId xmlns:a16="http://schemas.microsoft.com/office/drawing/2014/main" id="{E0BF0280-A971-CB49-5EF1-E2FCDB7063C5}"/>
              </a:ext>
            </a:extLst>
          </p:cNvPr>
          <p:cNvSpPr>
            <a:spLocks noGrp="1"/>
          </p:cNvSpPr>
          <p:nvPr>
            <p:ph idx="1"/>
          </p:nvPr>
        </p:nvSpPr>
        <p:spPr/>
        <p:txBody>
          <a:bodyPr/>
          <a:lstStyle/>
          <a:p>
            <a:r>
              <a:rPr lang="de-DE" altLang="en-US" dirty="0"/>
              <a:t>Aufhören darf kein Tabu sein</a:t>
            </a:r>
          </a:p>
          <a:p>
            <a:r>
              <a:rPr lang="de-DE" altLang="en-US" dirty="0"/>
              <a:t>Einladung zu Vereinsveranstaltungen</a:t>
            </a:r>
          </a:p>
          <a:p>
            <a:r>
              <a:rPr lang="de-DE" altLang="en-US" dirty="0"/>
              <a:t>Geburtstags-/Weihnachtsgrüße</a:t>
            </a:r>
          </a:p>
          <a:p>
            <a:r>
              <a:rPr lang="de-DE" altLang="en-US" dirty="0"/>
              <a:t>Interesse zeigen</a:t>
            </a:r>
          </a:p>
          <a:p>
            <a:r>
              <a:rPr lang="de-DE" altLang="en-US" dirty="0"/>
              <a:t>Begleitung von Projekten ermöglichen</a:t>
            </a:r>
            <a:endParaRPr lang="en-US" altLang="en-US" dirty="0"/>
          </a:p>
        </p:txBody>
      </p:sp>
      <p:pic>
        <p:nvPicPr>
          <p:cNvPr id="2" name="Grafik 1">
            <a:extLst>
              <a:ext uri="{FF2B5EF4-FFF2-40B4-BE49-F238E27FC236}">
                <a16:creationId xmlns:a16="http://schemas.microsoft.com/office/drawing/2014/main" id="{8D109EB5-4861-D96B-BBAD-14DA176AC6DE}"/>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0775594" y="656624"/>
            <a:ext cx="1249251" cy="1274145"/>
          </a:xfrm>
          <a:prstGeom prst="rect">
            <a:avLst/>
          </a:prstGeom>
        </p:spPr>
      </p:pic>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75D242D-1A6F-A8EE-C95A-87C0AEB5156D}"/>
            </a:ext>
          </a:extLst>
        </p:cNvPr>
        <p:cNvGrpSpPr/>
        <p:nvPr/>
      </p:nvGrpSpPr>
      <p:grpSpPr>
        <a:xfrm>
          <a:off x="0" y="0"/>
          <a:ext cx="0" cy="0"/>
          <a:chOff x="0" y="0"/>
          <a:chExt cx="0" cy="0"/>
        </a:xfrm>
      </p:grpSpPr>
      <p:sp>
        <p:nvSpPr>
          <p:cNvPr id="2" name="Titel 1">
            <a:extLst>
              <a:ext uri="{FF2B5EF4-FFF2-40B4-BE49-F238E27FC236}">
                <a16:creationId xmlns:a16="http://schemas.microsoft.com/office/drawing/2014/main" id="{06841988-4497-0BAA-2D50-C338AEE319CD}"/>
              </a:ext>
            </a:extLst>
          </p:cNvPr>
          <p:cNvSpPr>
            <a:spLocks noGrp="1"/>
          </p:cNvSpPr>
          <p:nvPr>
            <p:ph type="title"/>
          </p:nvPr>
        </p:nvSpPr>
        <p:spPr/>
        <p:txBody>
          <a:bodyPr>
            <a:normAutofit fontScale="90000"/>
          </a:bodyPr>
          <a:lstStyle/>
          <a:p>
            <a:r>
              <a:rPr lang="de-DE" sz="4400" b="1" dirty="0"/>
              <a:t>Modul II – Sportwissenschaftlicher Teil</a:t>
            </a:r>
          </a:p>
        </p:txBody>
      </p:sp>
      <p:sp>
        <p:nvSpPr>
          <p:cNvPr id="3" name="Inhaltsplatzhalter 2">
            <a:extLst>
              <a:ext uri="{FF2B5EF4-FFF2-40B4-BE49-F238E27FC236}">
                <a16:creationId xmlns:a16="http://schemas.microsoft.com/office/drawing/2014/main" id="{1478D517-9EBC-56C9-5876-27095A4623C9}"/>
              </a:ext>
            </a:extLst>
          </p:cNvPr>
          <p:cNvSpPr>
            <a:spLocks noGrp="1"/>
          </p:cNvSpPr>
          <p:nvPr>
            <p:ph idx="1"/>
          </p:nvPr>
        </p:nvSpPr>
        <p:spPr/>
        <p:txBody>
          <a:bodyPr>
            <a:normAutofit fontScale="92500" lnSpcReduction="10000"/>
          </a:bodyPr>
          <a:lstStyle/>
          <a:p>
            <a:pPr marL="0" indent="0">
              <a:buNone/>
            </a:pPr>
            <a:r>
              <a:rPr lang="de-DE" b="1" i="1" dirty="0"/>
              <a:t>15 Lehreinheiten</a:t>
            </a:r>
            <a:endParaRPr lang="de-DE" dirty="0"/>
          </a:p>
          <a:p>
            <a:pPr lvl="0"/>
            <a:r>
              <a:rPr lang="de-DE" dirty="0"/>
              <a:t>Trainingslehre im Kindes- und Jugendalter Trainingslehre im Erwachsenenalter </a:t>
            </a:r>
          </a:p>
          <a:p>
            <a:pPr lvl="0"/>
            <a:r>
              <a:rPr lang="de-DE" dirty="0"/>
              <a:t>Sportmedizin</a:t>
            </a:r>
          </a:p>
          <a:p>
            <a:pPr lvl="0"/>
            <a:r>
              <a:rPr lang="de-DE" dirty="0"/>
              <a:t>Sportbiologie (Physiologie)</a:t>
            </a:r>
          </a:p>
          <a:p>
            <a:pPr lvl="0"/>
            <a:r>
              <a:rPr lang="de-DE" dirty="0"/>
              <a:t>Sportpädagogik</a:t>
            </a:r>
          </a:p>
          <a:p>
            <a:pPr lvl="0"/>
            <a:r>
              <a:rPr lang="de-DE" dirty="0"/>
              <a:t>Sportsoziologie und Sozialkompetenz des Trainers</a:t>
            </a:r>
          </a:p>
          <a:p>
            <a:pPr lvl="0"/>
            <a:r>
              <a:rPr lang="de-DE" dirty="0"/>
              <a:t>Sport und Gesundheit</a:t>
            </a:r>
          </a:p>
          <a:p>
            <a:pPr lvl="0"/>
            <a:r>
              <a:rPr lang="de-DE" dirty="0"/>
              <a:t>Ausgleichssport, Fairplay, Antidoping </a:t>
            </a:r>
          </a:p>
        </p:txBody>
      </p:sp>
      <p:pic>
        <p:nvPicPr>
          <p:cNvPr id="4" name="Grafik 3">
            <a:extLst>
              <a:ext uri="{FF2B5EF4-FFF2-40B4-BE49-F238E27FC236}">
                <a16:creationId xmlns:a16="http://schemas.microsoft.com/office/drawing/2014/main" id="{0FD657EC-9D0F-390A-0E9C-45D3E33927B7}"/>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0775594" y="656624"/>
            <a:ext cx="1249251" cy="1274145"/>
          </a:xfrm>
          <a:prstGeom prst="rect">
            <a:avLst/>
          </a:prstGeom>
        </p:spPr>
      </p:pic>
    </p:spTree>
    <p:extLst>
      <p:ext uri="{BB962C8B-B14F-4D97-AF65-F5344CB8AC3E}">
        <p14:creationId xmlns:p14="http://schemas.microsoft.com/office/powerpoint/2010/main" val="3039164531"/>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noAutofit/>
          </a:bodyPr>
          <a:lstStyle/>
          <a:p>
            <a:r>
              <a:rPr lang="de-DE" sz="4400" b="1" dirty="0"/>
              <a:t>Durchlauf eines talentierten Spielers</a:t>
            </a:r>
          </a:p>
        </p:txBody>
      </p:sp>
      <p:graphicFrame>
        <p:nvGraphicFramePr>
          <p:cNvPr id="6" name="Inhaltsplatzhalter 5"/>
          <p:cNvGraphicFramePr>
            <a:graphicFrameLocks noGrp="1"/>
          </p:cNvGraphicFramePr>
          <p:nvPr>
            <p:ph idx="1"/>
            <p:extLst>
              <p:ext uri="{D42A27DB-BD31-4B8C-83A1-F6EECF244321}">
                <p14:modId xmlns:p14="http://schemas.microsoft.com/office/powerpoint/2010/main" val="2352756439"/>
              </p:ext>
            </p:extLst>
          </p:nvPr>
        </p:nvGraphicFramePr>
        <p:xfrm>
          <a:off x="680319" y="2086375"/>
          <a:ext cx="10575815" cy="4572001"/>
        </p:xfrm>
        <a:graphic>
          <a:graphicData uri="http://schemas.openxmlformats.org/drawingml/2006/table">
            <a:tbl>
              <a:tblPr>
                <a:tableStyleId>{5C22544A-7EE6-4342-B048-85BDC9FD1C3A}</a:tableStyleId>
              </a:tblPr>
              <a:tblGrid>
                <a:gridCol w="853148">
                  <a:extLst>
                    <a:ext uri="{9D8B030D-6E8A-4147-A177-3AD203B41FA5}">
                      <a16:colId xmlns:a16="http://schemas.microsoft.com/office/drawing/2014/main" val="20000"/>
                    </a:ext>
                  </a:extLst>
                </a:gridCol>
                <a:gridCol w="1722393">
                  <a:extLst>
                    <a:ext uri="{9D8B030D-6E8A-4147-A177-3AD203B41FA5}">
                      <a16:colId xmlns:a16="http://schemas.microsoft.com/office/drawing/2014/main" val="20001"/>
                    </a:ext>
                  </a:extLst>
                </a:gridCol>
                <a:gridCol w="1448742">
                  <a:extLst>
                    <a:ext uri="{9D8B030D-6E8A-4147-A177-3AD203B41FA5}">
                      <a16:colId xmlns:a16="http://schemas.microsoft.com/office/drawing/2014/main" val="20002"/>
                    </a:ext>
                  </a:extLst>
                </a:gridCol>
                <a:gridCol w="740468">
                  <a:extLst>
                    <a:ext uri="{9D8B030D-6E8A-4147-A177-3AD203B41FA5}">
                      <a16:colId xmlns:a16="http://schemas.microsoft.com/office/drawing/2014/main" val="20003"/>
                    </a:ext>
                  </a:extLst>
                </a:gridCol>
                <a:gridCol w="740468">
                  <a:extLst>
                    <a:ext uri="{9D8B030D-6E8A-4147-A177-3AD203B41FA5}">
                      <a16:colId xmlns:a16="http://schemas.microsoft.com/office/drawing/2014/main" val="20004"/>
                    </a:ext>
                  </a:extLst>
                </a:gridCol>
                <a:gridCol w="740468">
                  <a:extLst>
                    <a:ext uri="{9D8B030D-6E8A-4147-A177-3AD203B41FA5}">
                      <a16:colId xmlns:a16="http://schemas.microsoft.com/office/drawing/2014/main" val="20005"/>
                    </a:ext>
                  </a:extLst>
                </a:gridCol>
                <a:gridCol w="2157015">
                  <a:extLst>
                    <a:ext uri="{9D8B030D-6E8A-4147-A177-3AD203B41FA5}">
                      <a16:colId xmlns:a16="http://schemas.microsoft.com/office/drawing/2014/main" val="20006"/>
                    </a:ext>
                  </a:extLst>
                </a:gridCol>
                <a:gridCol w="2173113">
                  <a:extLst>
                    <a:ext uri="{9D8B030D-6E8A-4147-A177-3AD203B41FA5}">
                      <a16:colId xmlns:a16="http://schemas.microsoft.com/office/drawing/2014/main" val="20007"/>
                    </a:ext>
                  </a:extLst>
                </a:gridCol>
              </a:tblGrid>
              <a:tr h="596996">
                <a:tc>
                  <a:txBody>
                    <a:bodyPr/>
                    <a:lstStyle/>
                    <a:p>
                      <a:pPr algn="ctr" fontAlgn="ctr"/>
                      <a:r>
                        <a:rPr lang="de-DE" sz="1000" u="none" strike="noStrike">
                          <a:effectLst/>
                        </a:rPr>
                        <a:t>Alter</a:t>
                      </a:r>
                      <a:endParaRPr lang="de-DE" sz="1000" b="0" i="0" u="none" strike="noStrike">
                        <a:effectLst/>
                        <a:latin typeface="Arial" panose="020B0604020202020204" pitchFamily="34" charset="0"/>
                      </a:endParaRPr>
                    </a:p>
                  </a:txBody>
                  <a:tcPr marL="9525" marR="9525" marT="9525" marB="0" anchor="ctr"/>
                </a:tc>
                <a:tc>
                  <a:txBody>
                    <a:bodyPr/>
                    <a:lstStyle/>
                    <a:p>
                      <a:pPr algn="ctr" fontAlgn="ctr"/>
                      <a:r>
                        <a:rPr lang="de-DE" sz="1000" u="none" strike="noStrike">
                          <a:effectLst/>
                        </a:rPr>
                        <a:t>Gruppe</a:t>
                      </a:r>
                      <a:br>
                        <a:rPr lang="de-DE" sz="1000" u="none" strike="noStrike">
                          <a:effectLst/>
                        </a:rPr>
                      </a:br>
                      <a:r>
                        <a:rPr lang="de-DE" sz="1000" u="none" strike="noStrike">
                          <a:effectLst/>
                        </a:rPr>
                        <a:t>Kader</a:t>
                      </a:r>
                      <a:endParaRPr lang="de-DE" sz="1000" b="0" i="0" u="none" strike="noStrike">
                        <a:effectLst/>
                        <a:latin typeface="Arial" panose="020B0604020202020204" pitchFamily="34" charset="0"/>
                      </a:endParaRPr>
                    </a:p>
                  </a:txBody>
                  <a:tcPr marL="9525" marR="9525" marT="9525" marB="0" anchor="ctr"/>
                </a:tc>
                <a:tc>
                  <a:txBody>
                    <a:bodyPr/>
                    <a:lstStyle/>
                    <a:p>
                      <a:pPr algn="ctr" fontAlgn="ctr"/>
                      <a:r>
                        <a:rPr lang="de-DE" sz="1000" u="none" strike="noStrike">
                          <a:effectLst/>
                        </a:rPr>
                        <a:t>Trainer</a:t>
                      </a:r>
                      <a:br>
                        <a:rPr lang="de-DE" sz="1000" u="none" strike="noStrike">
                          <a:effectLst/>
                        </a:rPr>
                      </a:br>
                      <a:r>
                        <a:rPr lang="de-DE" sz="1000" u="none" strike="noStrike">
                          <a:effectLst/>
                        </a:rPr>
                        <a:t>Betreuer</a:t>
                      </a:r>
                      <a:endParaRPr lang="de-DE" sz="1000" b="0" i="0" u="none" strike="noStrike">
                        <a:effectLst/>
                        <a:latin typeface="Arial" panose="020B0604020202020204" pitchFamily="34" charset="0"/>
                      </a:endParaRPr>
                    </a:p>
                  </a:txBody>
                  <a:tcPr marL="9525" marR="9525" marT="9525" marB="0" anchor="ctr"/>
                </a:tc>
                <a:tc>
                  <a:txBody>
                    <a:bodyPr/>
                    <a:lstStyle/>
                    <a:p>
                      <a:pPr algn="ctr" fontAlgn="ctr"/>
                      <a:r>
                        <a:rPr lang="de-DE" sz="1000" u="none" strike="noStrike">
                          <a:effectLst/>
                        </a:rPr>
                        <a:t>Stufe</a:t>
                      </a:r>
                      <a:endParaRPr lang="de-DE" sz="1000" b="0" i="0" u="none" strike="noStrike">
                        <a:effectLst/>
                        <a:latin typeface="Arial" panose="020B0604020202020204" pitchFamily="34" charset="0"/>
                      </a:endParaRPr>
                    </a:p>
                  </a:txBody>
                  <a:tcPr marL="9525" marR="9525" marT="9525" marB="0" anchor="ctr"/>
                </a:tc>
                <a:tc>
                  <a:txBody>
                    <a:bodyPr/>
                    <a:lstStyle/>
                    <a:p>
                      <a:pPr algn="ctr" fontAlgn="ctr"/>
                      <a:r>
                        <a:rPr lang="de-DE" sz="1000" u="none" strike="noStrike">
                          <a:effectLst/>
                        </a:rPr>
                        <a:t>DWZ/ELO</a:t>
                      </a:r>
                      <a:endParaRPr lang="de-DE" sz="1000" b="0" i="0" u="none" strike="noStrike">
                        <a:effectLst/>
                        <a:latin typeface="Arial" panose="020B0604020202020204" pitchFamily="34" charset="0"/>
                      </a:endParaRPr>
                    </a:p>
                  </a:txBody>
                  <a:tcPr marL="9525" marR="9525" marT="9525" marB="0" anchor="ctr"/>
                </a:tc>
                <a:tc>
                  <a:txBody>
                    <a:bodyPr/>
                    <a:lstStyle/>
                    <a:p>
                      <a:pPr algn="ctr" fontAlgn="ctr"/>
                      <a:r>
                        <a:rPr lang="de-DE" sz="1000" u="none" strike="noStrike">
                          <a:effectLst/>
                        </a:rPr>
                        <a:t>Partien</a:t>
                      </a:r>
                      <a:br>
                        <a:rPr lang="de-DE" sz="1000" u="none" strike="noStrike">
                          <a:effectLst/>
                        </a:rPr>
                      </a:br>
                      <a:r>
                        <a:rPr lang="de-DE" sz="1000" u="none" strike="noStrike">
                          <a:effectLst/>
                        </a:rPr>
                        <a:t>Jahr</a:t>
                      </a:r>
                      <a:endParaRPr lang="de-DE" sz="1000" b="0" i="0" u="none" strike="noStrike">
                        <a:effectLst/>
                        <a:latin typeface="Arial" panose="020B0604020202020204" pitchFamily="34" charset="0"/>
                      </a:endParaRPr>
                    </a:p>
                  </a:txBody>
                  <a:tcPr marL="9525" marR="9525" marT="9525" marB="0" anchor="ctr"/>
                </a:tc>
                <a:tc>
                  <a:txBody>
                    <a:bodyPr/>
                    <a:lstStyle/>
                    <a:p>
                      <a:pPr algn="ctr" fontAlgn="ctr"/>
                      <a:r>
                        <a:rPr lang="de-DE" sz="1000" u="none" strike="noStrike">
                          <a:effectLst/>
                        </a:rPr>
                        <a:t>Turnierveranstaltungen</a:t>
                      </a:r>
                      <a:br>
                        <a:rPr lang="de-DE" sz="1000" u="none" strike="noStrike">
                          <a:effectLst/>
                        </a:rPr>
                      </a:br>
                      <a:r>
                        <a:rPr lang="de-DE" sz="1000" u="none" strike="noStrike">
                          <a:effectLst/>
                        </a:rPr>
                        <a:t>(dominierend)</a:t>
                      </a:r>
                      <a:endParaRPr lang="de-DE" sz="1000" b="0" i="0" u="none" strike="noStrike">
                        <a:effectLst/>
                        <a:latin typeface="Arial" panose="020B0604020202020204" pitchFamily="34" charset="0"/>
                      </a:endParaRPr>
                    </a:p>
                  </a:txBody>
                  <a:tcPr marL="9525" marR="9525" marT="9525" marB="0" anchor="ctr"/>
                </a:tc>
                <a:tc>
                  <a:txBody>
                    <a:bodyPr/>
                    <a:lstStyle/>
                    <a:p>
                      <a:pPr algn="ctr" fontAlgn="ctr"/>
                      <a:r>
                        <a:rPr lang="de-DE" sz="1000" u="none" strike="noStrike">
                          <a:effectLst/>
                        </a:rPr>
                        <a:t>Trainigsform</a:t>
                      </a:r>
                      <a:br>
                        <a:rPr lang="de-DE" sz="1000" u="none" strike="noStrike">
                          <a:effectLst/>
                        </a:rPr>
                      </a:br>
                      <a:r>
                        <a:rPr lang="de-DE" sz="1000" u="none" strike="noStrike">
                          <a:effectLst/>
                        </a:rPr>
                        <a:t>(dominierend)</a:t>
                      </a:r>
                      <a:endParaRPr lang="de-DE" sz="1000" b="0" i="0" u="none" strike="noStrike">
                        <a:effectLst/>
                        <a:latin typeface="Arial" panose="020B0604020202020204" pitchFamily="34" charset="0"/>
                      </a:endParaRPr>
                    </a:p>
                  </a:txBody>
                  <a:tcPr marL="9525" marR="9525" marT="9525" marB="0" anchor="ctr"/>
                </a:tc>
                <a:extLst>
                  <a:ext uri="{0D108BD9-81ED-4DB2-BD59-A6C34878D82A}">
                    <a16:rowId xmlns:a16="http://schemas.microsoft.com/office/drawing/2014/main" val="10000"/>
                  </a:ext>
                </a:extLst>
              </a:tr>
              <a:tr h="795001">
                <a:tc>
                  <a:txBody>
                    <a:bodyPr/>
                    <a:lstStyle/>
                    <a:p>
                      <a:pPr algn="ctr" fontAlgn="ctr"/>
                      <a:r>
                        <a:rPr lang="de-DE" sz="1000" u="none" strike="noStrike">
                          <a:effectLst/>
                        </a:rPr>
                        <a:t>6-7</a:t>
                      </a:r>
                      <a:endParaRPr lang="de-DE" sz="1000" b="0" i="0" u="none" strike="noStrike">
                        <a:effectLst/>
                        <a:latin typeface="Arial" panose="020B0604020202020204" pitchFamily="34" charset="0"/>
                      </a:endParaRPr>
                    </a:p>
                  </a:txBody>
                  <a:tcPr marL="9525" marR="9525" marT="9525" marB="0" anchor="ctr"/>
                </a:tc>
                <a:tc>
                  <a:txBody>
                    <a:bodyPr/>
                    <a:lstStyle/>
                    <a:p>
                      <a:pPr algn="l" fontAlgn="ctr"/>
                      <a:r>
                        <a:rPr lang="de-DE" sz="1000" u="none" strike="noStrike">
                          <a:effectLst/>
                        </a:rPr>
                        <a:t>Familie</a:t>
                      </a:r>
                      <a:endParaRPr lang="de-DE" sz="1000" b="0" i="0" u="none" strike="noStrike">
                        <a:effectLst/>
                        <a:latin typeface="Arial" panose="020B0604020202020204" pitchFamily="34" charset="0"/>
                      </a:endParaRPr>
                    </a:p>
                  </a:txBody>
                  <a:tcPr marL="9525" marR="9525" marT="9525" marB="0" anchor="ctr"/>
                </a:tc>
                <a:tc>
                  <a:txBody>
                    <a:bodyPr/>
                    <a:lstStyle/>
                    <a:p>
                      <a:pPr algn="l" fontAlgn="ctr"/>
                      <a:r>
                        <a:rPr lang="de-DE" sz="1000" u="none" strike="noStrike">
                          <a:effectLst/>
                        </a:rPr>
                        <a:t>Vater, Onkel</a:t>
                      </a:r>
                      <a:endParaRPr lang="de-DE" sz="1000" b="0" i="0" u="none" strike="noStrike">
                        <a:effectLst/>
                        <a:latin typeface="Arial" panose="020B0604020202020204" pitchFamily="34" charset="0"/>
                      </a:endParaRPr>
                    </a:p>
                  </a:txBody>
                  <a:tcPr marL="9525" marR="9525" marT="9525" marB="0" anchor="ctr"/>
                </a:tc>
                <a:tc>
                  <a:txBody>
                    <a:bodyPr/>
                    <a:lstStyle/>
                    <a:p>
                      <a:pPr algn="ctr" fontAlgn="ctr"/>
                      <a:r>
                        <a:rPr lang="de-DE" sz="1000" u="none" strike="noStrike">
                          <a:effectLst/>
                        </a:rPr>
                        <a:t>1</a:t>
                      </a:r>
                      <a:endParaRPr lang="de-DE" sz="1000" b="0" i="0" u="none" strike="noStrike">
                        <a:effectLst/>
                        <a:latin typeface="Arial" panose="020B0604020202020204" pitchFamily="34" charset="0"/>
                      </a:endParaRPr>
                    </a:p>
                  </a:txBody>
                  <a:tcPr marL="9525" marR="9525" marT="9525" marB="0" anchor="ctr"/>
                </a:tc>
                <a:tc>
                  <a:txBody>
                    <a:bodyPr/>
                    <a:lstStyle/>
                    <a:p>
                      <a:pPr algn="l" fontAlgn="ctr"/>
                      <a:r>
                        <a:rPr lang="de-DE" sz="1000" u="none" strike="noStrike">
                          <a:effectLst/>
                        </a:rPr>
                        <a:t> </a:t>
                      </a:r>
                      <a:endParaRPr lang="de-DE" sz="1000" b="0" i="0" u="none" strike="noStrike">
                        <a:effectLst/>
                        <a:latin typeface="Arial" panose="020B0604020202020204" pitchFamily="34" charset="0"/>
                      </a:endParaRPr>
                    </a:p>
                  </a:txBody>
                  <a:tcPr marL="9525" marR="9525" marT="9525" marB="0" anchor="ctr"/>
                </a:tc>
                <a:tc>
                  <a:txBody>
                    <a:bodyPr/>
                    <a:lstStyle/>
                    <a:p>
                      <a:pPr algn="ctr" fontAlgn="ctr"/>
                      <a:r>
                        <a:rPr lang="de-DE" sz="1000" u="none" strike="noStrike">
                          <a:effectLst/>
                        </a:rPr>
                        <a:t> </a:t>
                      </a:r>
                      <a:endParaRPr lang="de-DE" sz="1000" b="0" i="0" u="none" strike="noStrike">
                        <a:effectLst/>
                        <a:latin typeface="Arial" panose="020B0604020202020204" pitchFamily="34" charset="0"/>
                      </a:endParaRPr>
                    </a:p>
                  </a:txBody>
                  <a:tcPr marL="9525" marR="9525" marT="9525" marB="0" anchor="ctr"/>
                </a:tc>
                <a:tc>
                  <a:txBody>
                    <a:bodyPr/>
                    <a:lstStyle/>
                    <a:p>
                      <a:pPr algn="l" fontAlgn="ctr"/>
                      <a:r>
                        <a:rPr lang="de-DE" sz="1000" u="none" strike="noStrike">
                          <a:effectLst/>
                        </a:rPr>
                        <a:t> </a:t>
                      </a:r>
                      <a:endParaRPr lang="de-DE" sz="1000" b="0" i="0" u="none" strike="noStrike">
                        <a:effectLst/>
                        <a:latin typeface="Arial" panose="020B0604020202020204" pitchFamily="34" charset="0"/>
                      </a:endParaRPr>
                    </a:p>
                  </a:txBody>
                  <a:tcPr marL="9525" marR="9525" marT="9525" marB="0" anchor="ctr"/>
                </a:tc>
                <a:tc>
                  <a:txBody>
                    <a:bodyPr/>
                    <a:lstStyle/>
                    <a:p>
                      <a:pPr algn="l" fontAlgn="ctr"/>
                      <a:r>
                        <a:rPr lang="de-DE" sz="1000" u="none" strike="noStrike">
                          <a:effectLst/>
                        </a:rPr>
                        <a:t>Gespräch über Schach</a:t>
                      </a:r>
                      <a:endParaRPr lang="de-DE" sz="1000" b="0" i="0" u="none" strike="noStrike">
                        <a:effectLst/>
                        <a:latin typeface="Arial" panose="020B0604020202020204" pitchFamily="34" charset="0"/>
                      </a:endParaRPr>
                    </a:p>
                  </a:txBody>
                  <a:tcPr marL="9525" marR="9525" marT="9525" marB="0" anchor="ctr"/>
                </a:tc>
                <a:extLst>
                  <a:ext uri="{0D108BD9-81ED-4DB2-BD59-A6C34878D82A}">
                    <a16:rowId xmlns:a16="http://schemas.microsoft.com/office/drawing/2014/main" val="10001"/>
                  </a:ext>
                </a:extLst>
              </a:tr>
              <a:tr h="795001">
                <a:tc>
                  <a:txBody>
                    <a:bodyPr/>
                    <a:lstStyle/>
                    <a:p>
                      <a:pPr algn="ctr" fontAlgn="ctr"/>
                      <a:r>
                        <a:rPr lang="de-DE" sz="1000" u="none" strike="noStrike">
                          <a:effectLst/>
                        </a:rPr>
                        <a:t>8</a:t>
                      </a:r>
                      <a:endParaRPr lang="de-DE" sz="1000" b="0" i="0" u="none" strike="noStrike">
                        <a:effectLst/>
                        <a:latin typeface="Arial" panose="020B0604020202020204" pitchFamily="34" charset="0"/>
                      </a:endParaRPr>
                    </a:p>
                  </a:txBody>
                  <a:tcPr marL="9525" marR="9525" marT="9525" marB="0" anchor="ctr"/>
                </a:tc>
                <a:tc>
                  <a:txBody>
                    <a:bodyPr/>
                    <a:lstStyle/>
                    <a:p>
                      <a:pPr algn="l" fontAlgn="ctr"/>
                      <a:r>
                        <a:rPr lang="de-DE" sz="1000" u="none" strike="noStrike">
                          <a:effectLst/>
                        </a:rPr>
                        <a:t>Schule</a:t>
                      </a:r>
                      <a:endParaRPr lang="de-DE" sz="1000" b="0" i="0" u="none" strike="noStrike">
                        <a:effectLst/>
                        <a:latin typeface="Arial" panose="020B0604020202020204" pitchFamily="34" charset="0"/>
                      </a:endParaRPr>
                    </a:p>
                  </a:txBody>
                  <a:tcPr marL="9525" marR="9525" marT="9525" marB="0" anchor="ctr"/>
                </a:tc>
                <a:tc>
                  <a:txBody>
                    <a:bodyPr/>
                    <a:lstStyle/>
                    <a:p>
                      <a:pPr algn="l" fontAlgn="ctr"/>
                      <a:r>
                        <a:rPr lang="de-DE" sz="1000" u="none" strike="noStrike">
                          <a:effectLst/>
                        </a:rPr>
                        <a:t>Lehrer</a:t>
                      </a:r>
                      <a:endParaRPr lang="de-DE" sz="1000" b="0" i="0" u="none" strike="noStrike">
                        <a:effectLst/>
                        <a:latin typeface="Arial" panose="020B0604020202020204" pitchFamily="34" charset="0"/>
                      </a:endParaRPr>
                    </a:p>
                  </a:txBody>
                  <a:tcPr marL="9525" marR="9525" marT="9525" marB="0" anchor="ctr"/>
                </a:tc>
                <a:tc>
                  <a:txBody>
                    <a:bodyPr/>
                    <a:lstStyle/>
                    <a:p>
                      <a:pPr algn="ctr" fontAlgn="ctr"/>
                      <a:r>
                        <a:rPr lang="de-DE" sz="1000" u="none" strike="noStrike">
                          <a:effectLst/>
                        </a:rPr>
                        <a:t>1-2</a:t>
                      </a:r>
                      <a:endParaRPr lang="de-DE" sz="1000" b="0" i="0" u="none" strike="noStrike">
                        <a:effectLst/>
                        <a:latin typeface="Arial" panose="020B0604020202020204" pitchFamily="34" charset="0"/>
                      </a:endParaRPr>
                    </a:p>
                  </a:txBody>
                  <a:tcPr marL="9525" marR="9525" marT="9525" marB="0" anchor="ctr"/>
                </a:tc>
                <a:tc>
                  <a:txBody>
                    <a:bodyPr/>
                    <a:lstStyle/>
                    <a:p>
                      <a:pPr algn="l" fontAlgn="ctr"/>
                      <a:r>
                        <a:rPr lang="de-DE" sz="1000" u="none" strike="noStrike">
                          <a:effectLst/>
                        </a:rPr>
                        <a:t>&lt;1000</a:t>
                      </a:r>
                      <a:endParaRPr lang="de-DE" sz="1000" b="0" i="0" u="none" strike="noStrike">
                        <a:effectLst/>
                        <a:latin typeface="Arial" panose="020B0604020202020204" pitchFamily="34" charset="0"/>
                      </a:endParaRPr>
                    </a:p>
                  </a:txBody>
                  <a:tcPr marL="9525" marR="9525" marT="9525" marB="0" anchor="ctr"/>
                </a:tc>
                <a:tc>
                  <a:txBody>
                    <a:bodyPr/>
                    <a:lstStyle/>
                    <a:p>
                      <a:pPr algn="ctr" fontAlgn="ctr"/>
                      <a:r>
                        <a:rPr lang="de-DE" sz="1000" u="none" strike="noStrike">
                          <a:effectLst/>
                        </a:rPr>
                        <a:t>20-30</a:t>
                      </a:r>
                      <a:endParaRPr lang="de-DE" sz="1000" b="0" i="0" u="none" strike="noStrike">
                        <a:effectLst/>
                        <a:latin typeface="Arial" panose="020B0604020202020204" pitchFamily="34" charset="0"/>
                      </a:endParaRPr>
                    </a:p>
                  </a:txBody>
                  <a:tcPr marL="9525" marR="9525" marT="9525" marB="0" anchor="ctr"/>
                </a:tc>
                <a:tc>
                  <a:txBody>
                    <a:bodyPr/>
                    <a:lstStyle/>
                    <a:p>
                      <a:pPr algn="l" fontAlgn="ctr"/>
                      <a:r>
                        <a:rPr lang="de-DE" sz="1000" u="none" strike="noStrike">
                          <a:effectLst/>
                        </a:rPr>
                        <a:t>Schulschachturniere</a:t>
                      </a:r>
                      <a:endParaRPr lang="de-DE" sz="1000" b="0" i="0" u="none" strike="noStrike">
                        <a:effectLst/>
                        <a:latin typeface="Arial" panose="020B0604020202020204" pitchFamily="34" charset="0"/>
                      </a:endParaRPr>
                    </a:p>
                  </a:txBody>
                  <a:tcPr marL="9525" marR="9525" marT="9525" marB="0" anchor="ctr"/>
                </a:tc>
                <a:tc>
                  <a:txBody>
                    <a:bodyPr/>
                    <a:lstStyle/>
                    <a:p>
                      <a:pPr algn="l" fontAlgn="ctr"/>
                      <a:r>
                        <a:rPr lang="de-DE" sz="1000" u="none" strike="noStrike">
                          <a:effectLst/>
                        </a:rPr>
                        <a:t>Partiefragmente</a:t>
                      </a:r>
                      <a:br>
                        <a:rPr lang="de-DE" sz="1000" u="none" strike="noStrike">
                          <a:effectLst/>
                        </a:rPr>
                      </a:br>
                      <a:r>
                        <a:rPr lang="de-DE" sz="1000" u="none" strike="noStrike">
                          <a:effectLst/>
                        </a:rPr>
                        <a:t>Aufgaben</a:t>
                      </a:r>
                      <a:endParaRPr lang="de-DE" sz="1000" b="0" i="0" u="none" strike="noStrike">
                        <a:effectLst/>
                        <a:latin typeface="Arial" panose="020B0604020202020204" pitchFamily="34" charset="0"/>
                      </a:endParaRPr>
                    </a:p>
                  </a:txBody>
                  <a:tcPr marL="9525" marR="9525" marT="9525" marB="0" anchor="ctr"/>
                </a:tc>
                <a:extLst>
                  <a:ext uri="{0D108BD9-81ED-4DB2-BD59-A6C34878D82A}">
                    <a16:rowId xmlns:a16="http://schemas.microsoft.com/office/drawing/2014/main" val="10002"/>
                  </a:ext>
                </a:extLst>
              </a:tr>
              <a:tr h="795001">
                <a:tc>
                  <a:txBody>
                    <a:bodyPr/>
                    <a:lstStyle/>
                    <a:p>
                      <a:pPr algn="ctr" fontAlgn="ctr"/>
                      <a:r>
                        <a:rPr lang="de-DE" sz="1000" u="none" strike="noStrike">
                          <a:effectLst/>
                        </a:rPr>
                        <a:t>bis 10</a:t>
                      </a:r>
                      <a:endParaRPr lang="de-DE" sz="1000" b="0" i="0" u="none" strike="noStrike">
                        <a:effectLst/>
                        <a:latin typeface="Arial" panose="020B0604020202020204" pitchFamily="34" charset="0"/>
                      </a:endParaRPr>
                    </a:p>
                  </a:txBody>
                  <a:tcPr marL="9525" marR="9525" marT="9525" marB="0" anchor="ctr"/>
                </a:tc>
                <a:tc>
                  <a:txBody>
                    <a:bodyPr/>
                    <a:lstStyle/>
                    <a:p>
                      <a:pPr algn="l" fontAlgn="ctr"/>
                      <a:r>
                        <a:rPr lang="de-DE" sz="1000" u="none" strike="noStrike">
                          <a:effectLst/>
                        </a:rPr>
                        <a:t>Verein</a:t>
                      </a:r>
                      <a:endParaRPr lang="de-DE" sz="1000" b="0" i="0" u="none" strike="noStrike">
                        <a:effectLst/>
                        <a:latin typeface="Arial" panose="020B0604020202020204" pitchFamily="34" charset="0"/>
                      </a:endParaRPr>
                    </a:p>
                  </a:txBody>
                  <a:tcPr marL="9525" marR="9525" marT="9525" marB="0" anchor="ctr"/>
                </a:tc>
                <a:tc>
                  <a:txBody>
                    <a:bodyPr/>
                    <a:lstStyle/>
                    <a:p>
                      <a:pPr algn="l" fontAlgn="ctr"/>
                      <a:r>
                        <a:rPr lang="de-DE" sz="1000" u="none" strike="noStrike">
                          <a:effectLst/>
                        </a:rPr>
                        <a:t>ÜL, C-Trainer</a:t>
                      </a:r>
                      <a:endParaRPr lang="de-DE" sz="1000" b="0" i="0" u="none" strike="noStrike">
                        <a:effectLst/>
                        <a:latin typeface="Arial" panose="020B0604020202020204" pitchFamily="34" charset="0"/>
                      </a:endParaRPr>
                    </a:p>
                  </a:txBody>
                  <a:tcPr marL="9525" marR="9525" marT="9525" marB="0" anchor="ctr"/>
                </a:tc>
                <a:tc>
                  <a:txBody>
                    <a:bodyPr/>
                    <a:lstStyle/>
                    <a:p>
                      <a:pPr algn="ctr" fontAlgn="ctr"/>
                      <a:r>
                        <a:rPr lang="de-DE" sz="1000" u="none" strike="noStrike">
                          <a:effectLst/>
                        </a:rPr>
                        <a:t>2</a:t>
                      </a:r>
                      <a:endParaRPr lang="de-DE" sz="1000" b="0" i="0" u="none" strike="noStrike">
                        <a:effectLst/>
                        <a:latin typeface="Arial" panose="020B0604020202020204" pitchFamily="34" charset="0"/>
                      </a:endParaRPr>
                    </a:p>
                  </a:txBody>
                  <a:tcPr marL="9525" marR="9525" marT="9525" marB="0" anchor="ctr"/>
                </a:tc>
                <a:tc>
                  <a:txBody>
                    <a:bodyPr/>
                    <a:lstStyle/>
                    <a:p>
                      <a:pPr algn="l" fontAlgn="ctr"/>
                      <a:r>
                        <a:rPr lang="de-DE" sz="1000" u="none" strike="noStrike">
                          <a:effectLst/>
                        </a:rPr>
                        <a:t>&lt;1500</a:t>
                      </a:r>
                      <a:endParaRPr lang="de-DE" sz="1000" b="0" i="0" u="none" strike="noStrike">
                        <a:effectLst/>
                        <a:latin typeface="Arial" panose="020B0604020202020204" pitchFamily="34" charset="0"/>
                      </a:endParaRPr>
                    </a:p>
                  </a:txBody>
                  <a:tcPr marL="9525" marR="9525" marT="9525" marB="0" anchor="ctr"/>
                </a:tc>
                <a:tc>
                  <a:txBody>
                    <a:bodyPr/>
                    <a:lstStyle/>
                    <a:p>
                      <a:pPr algn="ctr" fontAlgn="ctr"/>
                      <a:r>
                        <a:rPr lang="de-DE" sz="1000" u="none" strike="noStrike">
                          <a:effectLst/>
                        </a:rPr>
                        <a:t>30-40</a:t>
                      </a:r>
                      <a:endParaRPr lang="de-DE" sz="1000" b="0" i="0" u="none" strike="noStrike">
                        <a:effectLst/>
                        <a:latin typeface="Arial" panose="020B0604020202020204" pitchFamily="34" charset="0"/>
                      </a:endParaRPr>
                    </a:p>
                  </a:txBody>
                  <a:tcPr marL="9525" marR="9525" marT="9525" marB="0" anchor="ctr"/>
                </a:tc>
                <a:tc>
                  <a:txBody>
                    <a:bodyPr/>
                    <a:lstStyle/>
                    <a:p>
                      <a:pPr algn="l" fontAlgn="ctr"/>
                      <a:r>
                        <a:rPr lang="de-DE" sz="1000" u="none" strike="noStrike">
                          <a:effectLst/>
                        </a:rPr>
                        <a:t>Schulschach, </a:t>
                      </a:r>
                      <a:br>
                        <a:rPr lang="de-DE" sz="1000" u="none" strike="noStrike">
                          <a:effectLst/>
                        </a:rPr>
                      </a:br>
                      <a:r>
                        <a:rPr lang="de-DE" sz="1000" u="none" strike="noStrike">
                          <a:effectLst/>
                        </a:rPr>
                        <a:t>Jugendmeisterschaften</a:t>
                      </a:r>
                      <a:endParaRPr lang="de-DE" sz="1000" b="0" i="0" u="none" strike="noStrike">
                        <a:effectLst/>
                        <a:latin typeface="Arial" panose="020B0604020202020204" pitchFamily="34" charset="0"/>
                      </a:endParaRPr>
                    </a:p>
                  </a:txBody>
                  <a:tcPr marL="9525" marR="9525" marT="9525" marB="0" anchor="ctr"/>
                </a:tc>
                <a:tc>
                  <a:txBody>
                    <a:bodyPr/>
                    <a:lstStyle/>
                    <a:p>
                      <a:pPr algn="l" fontAlgn="ctr"/>
                      <a:r>
                        <a:rPr lang="de-DE" sz="1000" u="none" strike="noStrike">
                          <a:effectLst/>
                        </a:rPr>
                        <a:t>Taktik, Endspiel</a:t>
                      </a:r>
                      <a:br>
                        <a:rPr lang="de-DE" sz="1000" u="none" strike="noStrike">
                          <a:effectLst/>
                        </a:rPr>
                      </a:br>
                      <a:r>
                        <a:rPr lang="de-DE" sz="1000" u="none" strike="noStrike">
                          <a:effectLst/>
                        </a:rPr>
                        <a:t>Aufgaben</a:t>
                      </a:r>
                      <a:endParaRPr lang="de-DE" sz="1000" b="0" i="0" u="none" strike="noStrike">
                        <a:effectLst/>
                        <a:latin typeface="Arial" panose="020B0604020202020204" pitchFamily="34" charset="0"/>
                      </a:endParaRPr>
                    </a:p>
                  </a:txBody>
                  <a:tcPr marL="9525" marR="9525" marT="9525" marB="0" anchor="ctr"/>
                </a:tc>
                <a:extLst>
                  <a:ext uri="{0D108BD9-81ED-4DB2-BD59-A6C34878D82A}">
                    <a16:rowId xmlns:a16="http://schemas.microsoft.com/office/drawing/2014/main" val="10003"/>
                  </a:ext>
                </a:extLst>
              </a:tr>
              <a:tr h="795001">
                <a:tc>
                  <a:txBody>
                    <a:bodyPr/>
                    <a:lstStyle/>
                    <a:p>
                      <a:pPr algn="ctr" fontAlgn="ctr"/>
                      <a:r>
                        <a:rPr lang="de-DE" sz="1000" u="none" strike="noStrike">
                          <a:effectLst/>
                        </a:rPr>
                        <a:t>bis 12</a:t>
                      </a:r>
                      <a:endParaRPr lang="de-DE" sz="1000" b="0" i="0" u="none" strike="noStrike">
                        <a:effectLst/>
                        <a:latin typeface="Arial" panose="020B0604020202020204" pitchFamily="34" charset="0"/>
                      </a:endParaRPr>
                    </a:p>
                  </a:txBody>
                  <a:tcPr marL="9525" marR="9525" marT="9525" marB="0" anchor="ctr"/>
                </a:tc>
                <a:tc>
                  <a:txBody>
                    <a:bodyPr/>
                    <a:lstStyle/>
                    <a:p>
                      <a:pPr algn="l" fontAlgn="ctr"/>
                      <a:r>
                        <a:rPr lang="de-DE" sz="1000" u="none" strike="noStrike">
                          <a:effectLst/>
                        </a:rPr>
                        <a:t>Beob.-</a:t>
                      </a:r>
                      <a:br>
                        <a:rPr lang="de-DE" sz="1000" u="none" strike="noStrike">
                          <a:effectLst/>
                        </a:rPr>
                      </a:br>
                      <a:r>
                        <a:rPr lang="de-DE" sz="1000" u="none" strike="noStrike">
                          <a:effectLst/>
                        </a:rPr>
                        <a:t>Kader &lt;15</a:t>
                      </a:r>
                      <a:endParaRPr lang="de-DE" sz="1000" b="0" i="0" u="none" strike="noStrike">
                        <a:effectLst/>
                        <a:latin typeface="Arial" panose="020B0604020202020204" pitchFamily="34" charset="0"/>
                      </a:endParaRPr>
                    </a:p>
                  </a:txBody>
                  <a:tcPr marL="9525" marR="9525" marT="9525" marB="0" anchor="ctr"/>
                </a:tc>
                <a:tc>
                  <a:txBody>
                    <a:bodyPr/>
                    <a:lstStyle/>
                    <a:p>
                      <a:pPr algn="l" fontAlgn="ctr"/>
                      <a:r>
                        <a:rPr lang="de-DE" sz="1000" u="none" strike="noStrike">
                          <a:effectLst/>
                        </a:rPr>
                        <a:t>B-Trainer</a:t>
                      </a:r>
                      <a:endParaRPr lang="de-DE" sz="1000" b="0" i="0" u="none" strike="noStrike">
                        <a:effectLst/>
                        <a:latin typeface="Arial" panose="020B0604020202020204" pitchFamily="34" charset="0"/>
                      </a:endParaRPr>
                    </a:p>
                  </a:txBody>
                  <a:tcPr marL="9525" marR="9525" marT="9525" marB="0" anchor="ctr"/>
                </a:tc>
                <a:tc>
                  <a:txBody>
                    <a:bodyPr/>
                    <a:lstStyle/>
                    <a:p>
                      <a:pPr algn="ctr" fontAlgn="ctr"/>
                      <a:r>
                        <a:rPr lang="de-DE" sz="1000" u="none" strike="noStrike">
                          <a:effectLst/>
                        </a:rPr>
                        <a:t>3</a:t>
                      </a:r>
                      <a:endParaRPr lang="de-DE" sz="1000" b="0" i="0" u="none" strike="noStrike">
                        <a:effectLst/>
                        <a:latin typeface="Arial" panose="020B0604020202020204" pitchFamily="34" charset="0"/>
                      </a:endParaRPr>
                    </a:p>
                  </a:txBody>
                  <a:tcPr marL="9525" marR="9525" marT="9525" marB="0" anchor="ctr"/>
                </a:tc>
                <a:tc>
                  <a:txBody>
                    <a:bodyPr/>
                    <a:lstStyle/>
                    <a:p>
                      <a:pPr algn="l" fontAlgn="ctr"/>
                      <a:r>
                        <a:rPr lang="de-DE" sz="1000" u="none" strike="noStrike">
                          <a:effectLst/>
                        </a:rPr>
                        <a:t>&gt;1600</a:t>
                      </a:r>
                      <a:endParaRPr lang="de-DE" sz="1000" b="0" i="0" u="none" strike="noStrike">
                        <a:effectLst/>
                        <a:latin typeface="Arial" panose="020B0604020202020204" pitchFamily="34" charset="0"/>
                      </a:endParaRPr>
                    </a:p>
                  </a:txBody>
                  <a:tcPr marL="9525" marR="9525" marT="9525" marB="0" anchor="ctr"/>
                </a:tc>
                <a:tc>
                  <a:txBody>
                    <a:bodyPr/>
                    <a:lstStyle/>
                    <a:p>
                      <a:pPr algn="ctr" fontAlgn="ctr"/>
                      <a:r>
                        <a:rPr lang="de-DE" sz="1000" u="none" strike="noStrike">
                          <a:effectLst/>
                        </a:rPr>
                        <a:t>50</a:t>
                      </a:r>
                      <a:endParaRPr lang="de-DE" sz="1000" b="0" i="0" u="none" strike="noStrike">
                        <a:effectLst/>
                        <a:latin typeface="Arial" panose="020B0604020202020204" pitchFamily="34" charset="0"/>
                      </a:endParaRPr>
                    </a:p>
                  </a:txBody>
                  <a:tcPr marL="9525" marR="9525" marT="9525" marB="0" anchor="ctr"/>
                </a:tc>
                <a:tc>
                  <a:txBody>
                    <a:bodyPr/>
                    <a:lstStyle/>
                    <a:p>
                      <a:pPr algn="l" fontAlgn="ctr"/>
                      <a:r>
                        <a:rPr lang="de-DE" sz="1000" u="none" strike="noStrike">
                          <a:effectLst/>
                        </a:rPr>
                        <a:t>Offizielle</a:t>
                      </a:r>
                      <a:br>
                        <a:rPr lang="de-DE" sz="1000" u="none" strike="noStrike">
                          <a:effectLst/>
                        </a:rPr>
                      </a:br>
                      <a:r>
                        <a:rPr lang="de-DE" sz="1000" u="none" strike="noStrike">
                          <a:effectLst/>
                        </a:rPr>
                        <a:t>Jugendturniere</a:t>
                      </a:r>
                      <a:endParaRPr lang="de-DE" sz="1000" b="0" i="0" u="none" strike="noStrike">
                        <a:effectLst/>
                        <a:latin typeface="Arial" panose="020B0604020202020204" pitchFamily="34" charset="0"/>
                      </a:endParaRPr>
                    </a:p>
                  </a:txBody>
                  <a:tcPr marL="9525" marR="9525" marT="9525" marB="0" anchor="ctr"/>
                </a:tc>
                <a:tc>
                  <a:txBody>
                    <a:bodyPr/>
                    <a:lstStyle/>
                    <a:p>
                      <a:pPr algn="l" fontAlgn="ctr"/>
                      <a:r>
                        <a:rPr lang="de-DE" sz="1000" u="none" strike="noStrike">
                          <a:effectLst/>
                        </a:rPr>
                        <a:t>Taktik, positionelle</a:t>
                      </a:r>
                      <a:br>
                        <a:rPr lang="de-DE" sz="1000" u="none" strike="noStrike">
                          <a:effectLst/>
                        </a:rPr>
                      </a:br>
                      <a:r>
                        <a:rPr lang="de-DE" sz="1000" u="none" strike="noStrike">
                          <a:effectLst/>
                        </a:rPr>
                        <a:t>Merkmale</a:t>
                      </a:r>
                      <a:endParaRPr lang="de-DE" sz="1000" b="0" i="0" u="none" strike="noStrike">
                        <a:effectLst/>
                        <a:latin typeface="Arial" panose="020B0604020202020204" pitchFamily="34" charset="0"/>
                      </a:endParaRPr>
                    </a:p>
                  </a:txBody>
                  <a:tcPr marL="9525" marR="9525" marT="9525" marB="0" anchor="ctr"/>
                </a:tc>
                <a:extLst>
                  <a:ext uri="{0D108BD9-81ED-4DB2-BD59-A6C34878D82A}">
                    <a16:rowId xmlns:a16="http://schemas.microsoft.com/office/drawing/2014/main" val="10004"/>
                  </a:ext>
                </a:extLst>
              </a:tr>
              <a:tr h="795001">
                <a:tc>
                  <a:txBody>
                    <a:bodyPr/>
                    <a:lstStyle/>
                    <a:p>
                      <a:pPr algn="ctr" fontAlgn="ctr"/>
                      <a:r>
                        <a:rPr lang="de-DE" sz="1000" u="none" strike="noStrike">
                          <a:effectLst/>
                        </a:rPr>
                        <a:t>bis 14</a:t>
                      </a:r>
                      <a:endParaRPr lang="de-DE" sz="1000" b="0" i="0" u="none" strike="noStrike">
                        <a:effectLst/>
                        <a:latin typeface="Arial" panose="020B0604020202020204" pitchFamily="34" charset="0"/>
                      </a:endParaRPr>
                    </a:p>
                  </a:txBody>
                  <a:tcPr marL="9525" marR="9525" marT="9525" marB="0" anchor="ctr"/>
                </a:tc>
                <a:tc>
                  <a:txBody>
                    <a:bodyPr/>
                    <a:lstStyle/>
                    <a:p>
                      <a:pPr algn="l" fontAlgn="ctr"/>
                      <a:r>
                        <a:rPr lang="de-DE" sz="1000" u="none" strike="noStrike">
                          <a:effectLst/>
                        </a:rPr>
                        <a:t>Förder</a:t>
                      </a:r>
                      <a:br>
                        <a:rPr lang="de-DE" sz="1000" u="none" strike="noStrike">
                          <a:effectLst/>
                        </a:rPr>
                      </a:br>
                      <a:r>
                        <a:rPr lang="de-DE" sz="1000" u="none" strike="noStrike">
                          <a:effectLst/>
                        </a:rPr>
                        <a:t>-Kader</a:t>
                      </a:r>
                      <a:endParaRPr lang="de-DE" sz="1000" b="0" i="0" u="none" strike="noStrike">
                        <a:effectLst/>
                        <a:latin typeface="Arial" panose="020B0604020202020204" pitchFamily="34" charset="0"/>
                      </a:endParaRPr>
                    </a:p>
                  </a:txBody>
                  <a:tcPr marL="9525" marR="9525" marT="9525" marB="0" anchor="ctr"/>
                </a:tc>
                <a:tc>
                  <a:txBody>
                    <a:bodyPr/>
                    <a:lstStyle/>
                    <a:p>
                      <a:pPr algn="l" fontAlgn="ctr"/>
                      <a:r>
                        <a:rPr lang="de-DE" sz="1000" u="none" strike="noStrike">
                          <a:effectLst/>
                        </a:rPr>
                        <a:t>B-Trainer</a:t>
                      </a:r>
                      <a:endParaRPr lang="de-DE" sz="1000" b="0" i="0" u="none" strike="noStrike">
                        <a:effectLst/>
                        <a:latin typeface="Arial" panose="020B0604020202020204" pitchFamily="34" charset="0"/>
                      </a:endParaRPr>
                    </a:p>
                  </a:txBody>
                  <a:tcPr marL="9525" marR="9525" marT="9525" marB="0" anchor="ctr"/>
                </a:tc>
                <a:tc>
                  <a:txBody>
                    <a:bodyPr/>
                    <a:lstStyle/>
                    <a:p>
                      <a:pPr algn="ctr" fontAlgn="ctr"/>
                      <a:r>
                        <a:rPr lang="de-DE" sz="1000" u="none" strike="noStrike">
                          <a:effectLst/>
                        </a:rPr>
                        <a:t>3-4</a:t>
                      </a:r>
                      <a:endParaRPr lang="de-DE" sz="1000" b="0" i="0" u="none" strike="noStrike">
                        <a:effectLst/>
                        <a:latin typeface="Arial" panose="020B0604020202020204" pitchFamily="34" charset="0"/>
                      </a:endParaRPr>
                    </a:p>
                  </a:txBody>
                  <a:tcPr marL="9525" marR="9525" marT="9525" marB="0" anchor="ctr"/>
                </a:tc>
                <a:tc>
                  <a:txBody>
                    <a:bodyPr/>
                    <a:lstStyle/>
                    <a:p>
                      <a:pPr algn="l" fontAlgn="ctr"/>
                      <a:r>
                        <a:rPr lang="de-DE" sz="1000" u="none" strike="noStrike">
                          <a:effectLst/>
                        </a:rPr>
                        <a:t>&gt;2100</a:t>
                      </a:r>
                      <a:endParaRPr lang="de-DE" sz="1000" b="0" i="0" u="none" strike="noStrike">
                        <a:effectLst/>
                        <a:latin typeface="Arial" panose="020B0604020202020204" pitchFamily="34" charset="0"/>
                      </a:endParaRPr>
                    </a:p>
                  </a:txBody>
                  <a:tcPr marL="9525" marR="9525" marT="9525" marB="0" anchor="ctr"/>
                </a:tc>
                <a:tc>
                  <a:txBody>
                    <a:bodyPr/>
                    <a:lstStyle/>
                    <a:p>
                      <a:pPr algn="ctr" fontAlgn="ctr"/>
                      <a:r>
                        <a:rPr lang="de-DE" sz="1000" u="none" strike="noStrike">
                          <a:effectLst/>
                        </a:rPr>
                        <a:t>70-80</a:t>
                      </a:r>
                      <a:endParaRPr lang="de-DE" sz="1000" b="0" i="0" u="none" strike="noStrike">
                        <a:effectLst/>
                        <a:latin typeface="Arial" panose="020B0604020202020204" pitchFamily="34" charset="0"/>
                      </a:endParaRPr>
                    </a:p>
                  </a:txBody>
                  <a:tcPr marL="9525" marR="9525" marT="9525" marB="0" anchor="ctr"/>
                </a:tc>
                <a:tc>
                  <a:txBody>
                    <a:bodyPr/>
                    <a:lstStyle/>
                    <a:p>
                      <a:pPr algn="l" fontAlgn="ctr"/>
                      <a:r>
                        <a:rPr lang="de-DE" sz="1000" u="none" strike="noStrike">
                          <a:effectLst/>
                        </a:rPr>
                        <a:t>Offizielle</a:t>
                      </a:r>
                      <a:br>
                        <a:rPr lang="de-DE" sz="1000" u="none" strike="noStrike">
                          <a:effectLst/>
                        </a:rPr>
                      </a:br>
                      <a:r>
                        <a:rPr lang="de-DE" sz="1000" u="none" strike="noStrike">
                          <a:effectLst/>
                        </a:rPr>
                        <a:t>Jugendturniere</a:t>
                      </a:r>
                      <a:endParaRPr lang="de-DE" sz="1000" b="0" i="0" u="none" strike="noStrike">
                        <a:effectLst/>
                        <a:latin typeface="Arial" panose="020B0604020202020204" pitchFamily="34" charset="0"/>
                      </a:endParaRPr>
                    </a:p>
                  </a:txBody>
                  <a:tcPr marL="9525" marR="9525" marT="9525" marB="0" anchor="ctr"/>
                </a:tc>
                <a:tc>
                  <a:txBody>
                    <a:bodyPr/>
                    <a:lstStyle/>
                    <a:p>
                      <a:pPr algn="l" fontAlgn="ctr"/>
                      <a:r>
                        <a:rPr lang="de-DE" sz="1000" u="none" strike="noStrike" dirty="0">
                          <a:effectLst/>
                        </a:rPr>
                        <a:t>Positionsspiel</a:t>
                      </a:r>
                      <a:endParaRPr lang="de-DE" sz="1000" b="0" i="0" u="none" strike="noStrike" dirty="0">
                        <a:effectLst/>
                        <a:latin typeface="Arial" panose="020B0604020202020204" pitchFamily="34" charset="0"/>
                      </a:endParaRPr>
                    </a:p>
                  </a:txBody>
                  <a:tcPr marL="9525" marR="9525" marT="9525" marB="0" anchor="ctr"/>
                </a:tc>
                <a:extLst>
                  <a:ext uri="{0D108BD9-81ED-4DB2-BD59-A6C34878D82A}">
                    <a16:rowId xmlns:a16="http://schemas.microsoft.com/office/drawing/2014/main" val="10005"/>
                  </a:ext>
                </a:extLst>
              </a:tr>
            </a:tbl>
          </a:graphicData>
        </a:graphic>
      </p:graphicFrame>
      <p:pic>
        <p:nvPicPr>
          <p:cNvPr id="4" name="Grafik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0775594" y="656624"/>
            <a:ext cx="1249251" cy="1274145"/>
          </a:xfrm>
          <a:prstGeom prst="rect">
            <a:avLst/>
          </a:prstGeom>
        </p:spPr>
      </p:pic>
    </p:spTree>
    <p:extLst>
      <p:ext uri="{BB962C8B-B14F-4D97-AF65-F5344CB8AC3E}">
        <p14:creationId xmlns:p14="http://schemas.microsoft.com/office/powerpoint/2010/main" val="2507160345"/>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noAutofit/>
          </a:bodyPr>
          <a:lstStyle/>
          <a:p>
            <a:r>
              <a:rPr lang="de-DE" sz="4400" b="1" dirty="0"/>
              <a:t>Durchlauf eines talentierten Spielers</a:t>
            </a:r>
          </a:p>
        </p:txBody>
      </p:sp>
      <p:graphicFrame>
        <p:nvGraphicFramePr>
          <p:cNvPr id="7" name="Inhaltsplatzhalter 6"/>
          <p:cNvGraphicFramePr>
            <a:graphicFrameLocks noGrp="1"/>
          </p:cNvGraphicFramePr>
          <p:nvPr>
            <p:ph idx="1"/>
            <p:extLst>
              <p:ext uri="{D42A27DB-BD31-4B8C-83A1-F6EECF244321}">
                <p14:modId xmlns:p14="http://schemas.microsoft.com/office/powerpoint/2010/main" val="3771197203"/>
              </p:ext>
            </p:extLst>
          </p:nvPr>
        </p:nvGraphicFramePr>
        <p:xfrm>
          <a:off x="502275" y="2060622"/>
          <a:ext cx="10934163" cy="4687907"/>
        </p:xfrm>
        <a:graphic>
          <a:graphicData uri="http://schemas.openxmlformats.org/drawingml/2006/table">
            <a:tbl>
              <a:tblPr>
                <a:tableStyleId>{5C22544A-7EE6-4342-B048-85BDC9FD1C3A}</a:tableStyleId>
              </a:tblPr>
              <a:tblGrid>
                <a:gridCol w="882056">
                  <a:extLst>
                    <a:ext uri="{9D8B030D-6E8A-4147-A177-3AD203B41FA5}">
                      <a16:colId xmlns:a16="http://schemas.microsoft.com/office/drawing/2014/main" val="20000"/>
                    </a:ext>
                  </a:extLst>
                </a:gridCol>
                <a:gridCol w="1780754">
                  <a:extLst>
                    <a:ext uri="{9D8B030D-6E8A-4147-A177-3AD203B41FA5}">
                      <a16:colId xmlns:a16="http://schemas.microsoft.com/office/drawing/2014/main" val="20001"/>
                    </a:ext>
                  </a:extLst>
                </a:gridCol>
                <a:gridCol w="1497830">
                  <a:extLst>
                    <a:ext uri="{9D8B030D-6E8A-4147-A177-3AD203B41FA5}">
                      <a16:colId xmlns:a16="http://schemas.microsoft.com/office/drawing/2014/main" val="20002"/>
                    </a:ext>
                  </a:extLst>
                </a:gridCol>
                <a:gridCol w="765558">
                  <a:extLst>
                    <a:ext uri="{9D8B030D-6E8A-4147-A177-3AD203B41FA5}">
                      <a16:colId xmlns:a16="http://schemas.microsoft.com/office/drawing/2014/main" val="20003"/>
                    </a:ext>
                  </a:extLst>
                </a:gridCol>
                <a:gridCol w="765558">
                  <a:extLst>
                    <a:ext uri="{9D8B030D-6E8A-4147-A177-3AD203B41FA5}">
                      <a16:colId xmlns:a16="http://schemas.microsoft.com/office/drawing/2014/main" val="20004"/>
                    </a:ext>
                  </a:extLst>
                </a:gridCol>
                <a:gridCol w="765558">
                  <a:extLst>
                    <a:ext uri="{9D8B030D-6E8A-4147-A177-3AD203B41FA5}">
                      <a16:colId xmlns:a16="http://schemas.microsoft.com/office/drawing/2014/main" val="20005"/>
                    </a:ext>
                  </a:extLst>
                </a:gridCol>
                <a:gridCol w="2230104">
                  <a:extLst>
                    <a:ext uri="{9D8B030D-6E8A-4147-A177-3AD203B41FA5}">
                      <a16:colId xmlns:a16="http://schemas.microsoft.com/office/drawing/2014/main" val="20006"/>
                    </a:ext>
                  </a:extLst>
                </a:gridCol>
                <a:gridCol w="2246745">
                  <a:extLst>
                    <a:ext uri="{9D8B030D-6E8A-4147-A177-3AD203B41FA5}">
                      <a16:colId xmlns:a16="http://schemas.microsoft.com/office/drawing/2014/main" val="20007"/>
                    </a:ext>
                  </a:extLst>
                </a:gridCol>
              </a:tblGrid>
              <a:tr h="612132">
                <a:tc>
                  <a:txBody>
                    <a:bodyPr/>
                    <a:lstStyle/>
                    <a:p>
                      <a:pPr algn="ctr" fontAlgn="ctr"/>
                      <a:r>
                        <a:rPr lang="de-DE" sz="1000" u="none" strike="noStrike">
                          <a:effectLst/>
                        </a:rPr>
                        <a:t>Alter</a:t>
                      </a:r>
                      <a:endParaRPr lang="de-DE" sz="1000" b="0" i="0" u="none" strike="noStrike">
                        <a:effectLst/>
                        <a:latin typeface="Arial" panose="020B0604020202020204" pitchFamily="34" charset="0"/>
                      </a:endParaRPr>
                    </a:p>
                  </a:txBody>
                  <a:tcPr marL="9525" marR="9525" marT="9525" marB="0" anchor="ctr"/>
                </a:tc>
                <a:tc>
                  <a:txBody>
                    <a:bodyPr/>
                    <a:lstStyle/>
                    <a:p>
                      <a:pPr algn="ctr" fontAlgn="ctr"/>
                      <a:r>
                        <a:rPr lang="de-DE" sz="1000" u="none" strike="noStrike">
                          <a:effectLst/>
                        </a:rPr>
                        <a:t>Gruppe</a:t>
                      </a:r>
                      <a:br>
                        <a:rPr lang="de-DE" sz="1000" u="none" strike="noStrike">
                          <a:effectLst/>
                        </a:rPr>
                      </a:br>
                      <a:r>
                        <a:rPr lang="de-DE" sz="1000" u="none" strike="noStrike">
                          <a:effectLst/>
                        </a:rPr>
                        <a:t>Kader</a:t>
                      </a:r>
                      <a:endParaRPr lang="de-DE" sz="1000" b="0" i="0" u="none" strike="noStrike">
                        <a:effectLst/>
                        <a:latin typeface="Arial" panose="020B0604020202020204" pitchFamily="34" charset="0"/>
                      </a:endParaRPr>
                    </a:p>
                  </a:txBody>
                  <a:tcPr marL="9525" marR="9525" marT="9525" marB="0" anchor="ctr"/>
                </a:tc>
                <a:tc>
                  <a:txBody>
                    <a:bodyPr/>
                    <a:lstStyle/>
                    <a:p>
                      <a:pPr algn="ctr" fontAlgn="ctr"/>
                      <a:r>
                        <a:rPr lang="de-DE" sz="1000" u="none" strike="noStrike">
                          <a:effectLst/>
                        </a:rPr>
                        <a:t>Trainer</a:t>
                      </a:r>
                      <a:br>
                        <a:rPr lang="de-DE" sz="1000" u="none" strike="noStrike">
                          <a:effectLst/>
                        </a:rPr>
                      </a:br>
                      <a:r>
                        <a:rPr lang="de-DE" sz="1000" u="none" strike="noStrike">
                          <a:effectLst/>
                        </a:rPr>
                        <a:t>Betreuer</a:t>
                      </a:r>
                      <a:endParaRPr lang="de-DE" sz="1000" b="0" i="0" u="none" strike="noStrike">
                        <a:effectLst/>
                        <a:latin typeface="Arial" panose="020B0604020202020204" pitchFamily="34" charset="0"/>
                      </a:endParaRPr>
                    </a:p>
                  </a:txBody>
                  <a:tcPr marL="9525" marR="9525" marT="9525" marB="0" anchor="ctr"/>
                </a:tc>
                <a:tc>
                  <a:txBody>
                    <a:bodyPr/>
                    <a:lstStyle/>
                    <a:p>
                      <a:pPr algn="ctr" fontAlgn="ctr"/>
                      <a:r>
                        <a:rPr lang="de-DE" sz="1000" u="none" strike="noStrike">
                          <a:effectLst/>
                        </a:rPr>
                        <a:t>Stufe</a:t>
                      </a:r>
                      <a:endParaRPr lang="de-DE" sz="1000" b="0" i="0" u="none" strike="noStrike">
                        <a:effectLst/>
                        <a:latin typeface="Arial" panose="020B0604020202020204" pitchFamily="34" charset="0"/>
                      </a:endParaRPr>
                    </a:p>
                  </a:txBody>
                  <a:tcPr marL="9525" marR="9525" marT="9525" marB="0" anchor="ctr"/>
                </a:tc>
                <a:tc>
                  <a:txBody>
                    <a:bodyPr/>
                    <a:lstStyle/>
                    <a:p>
                      <a:pPr algn="ctr" fontAlgn="ctr"/>
                      <a:r>
                        <a:rPr lang="de-DE" sz="1000" u="none" strike="noStrike">
                          <a:effectLst/>
                        </a:rPr>
                        <a:t>DWZ/ELO</a:t>
                      </a:r>
                      <a:endParaRPr lang="de-DE" sz="1000" b="0" i="0" u="none" strike="noStrike">
                        <a:effectLst/>
                        <a:latin typeface="Arial" panose="020B0604020202020204" pitchFamily="34" charset="0"/>
                      </a:endParaRPr>
                    </a:p>
                  </a:txBody>
                  <a:tcPr marL="9525" marR="9525" marT="9525" marB="0" anchor="ctr"/>
                </a:tc>
                <a:tc>
                  <a:txBody>
                    <a:bodyPr/>
                    <a:lstStyle/>
                    <a:p>
                      <a:pPr algn="ctr" fontAlgn="ctr"/>
                      <a:r>
                        <a:rPr lang="de-DE" sz="1000" u="none" strike="noStrike">
                          <a:effectLst/>
                        </a:rPr>
                        <a:t>Partien</a:t>
                      </a:r>
                      <a:br>
                        <a:rPr lang="de-DE" sz="1000" u="none" strike="noStrike">
                          <a:effectLst/>
                        </a:rPr>
                      </a:br>
                      <a:r>
                        <a:rPr lang="de-DE" sz="1000" u="none" strike="noStrike">
                          <a:effectLst/>
                        </a:rPr>
                        <a:t>Jahr</a:t>
                      </a:r>
                      <a:endParaRPr lang="de-DE" sz="1000" b="0" i="0" u="none" strike="noStrike">
                        <a:effectLst/>
                        <a:latin typeface="Arial" panose="020B0604020202020204" pitchFamily="34" charset="0"/>
                      </a:endParaRPr>
                    </a:p>
                  </a:txBody>
                  <a:tcPr marL="9525" marR="9525" marT="9525" marB="0" anchor="ctr"/>
                </a:tc>
                <a:tc>
                  <a:txBody>
                    <a:bodyPr/>
                    <a:lstStyle/>
                    <a:p>
                      <a:pPr algn="ctr" fontAlgn="ctr"/>
                      <a:r>
                        <a:rPr lang="de-DE" sz="1000" u="none" strike="noStrike">
                          <a:effectLst/>
                        </a:rPr>
                        <a:t>Turnierveranstaltungen</a:t>
                      </a:r>
                      <a:br>
                        <a:rPr lang="de-DE" sz="1000" u="none" strike="noStrike">
                          <a:effectLst/>
                        </a:rPr>
                      </a:br>
                      <a:r>
                        <a:rPr lang="de-DE" sz="1000" u="none" strike="noStrike">
                          <a:effectLst/>
                        </a:rPr>
                        <a:t>(dominierend)</a:t>
                      </a:r>
                      <a:endParaRPr lang="de-DE" sz="1000" b="0" i="0" u="none" strike="noStrike">
                        <a:effectLst/>
                        <a:latin typeface="Arial" panose="020B0604020202020204" pitchFamily="34" charset="0"/>
                      </a:endParaRPr>
                    </a:p>
                  </a:txBody>
                  <a:tcPr marL="9525" marR="9525" marT="9525" marB="0" anchor="ctr"/>
                </a:tc>
                <a:tc>
                  <a:txBody>
                    <a:bodyPr/>
                    <a:lstStyle/>
                    <a:p>
                      <a:pPr algn="ctr" fontAlgn="ctr"/>
                      <a:r>
                        <a:rPr lang="de-DE" sz="1000" u="none" strike="noStrike">
                          <a:effectLst/>
                        </a:rPr>
                        <a:t>Trainigsform</a:t>
                      </a:r>
                      <a:br>
                        <a:rPr lang="de-DE" sz="1000" u="none" strike="noStrike">
                          <a:effectLst/>
                        </a:rPr>
                      </a:br>
                      <a:r>
                        <a:rPr lang="de-DE" sz="1000" u="none" strike="noStrike">
                          <a:effectLst/>
                        </a:rPr>
                        <a:t>(dominierend)</a:t>
                      </a:r>
                      <a:endParaRPr lang="de-DE" sz="1000" b="0" i="0" u="none" strike="noStrike">
                        <a:effectLst/>
                        <a:latin typeface="Arial" panose="020B0604020202020204" pitchFamily="34" charset="0"/>
                      </a:endParaRPr>
                    </a:p>
                  </a:txBody>
                  <a:tcPr marL="9525" marR="9525" marT="9525" marB="0" anchor="ctr"/>
                </a:tc>
                <a:extLst>
                  <a:ext uri="{0D108BD9-81ED-4DB2-BD59-A6C34878D82A}">
                    <a16:rowId xmlns:a16="http://schemas.microsoft.com/office/drawing/2014/main" val="10000"/>
                  </a:ext>
                </a:extLst>
              </a:tr>
              <a:tr h="815155">
                <a:tc>
                  <a:txBody>
                    <a:bodyPr/>
                    <a:lstStyle/>
                    <a:p>
                      <a:pPr algn="ctr" fontAlgn="ctr"/>
                      <a:r>
                        <a:rPr lang="de-DE" sz="1000" u="none" strike="noStrike">
                          <a:effectLst/>
                        </a:rPr>
                        <a:t>bis 16</a:t>
                      </a:r>
                      <a:endParaRPr lang="de-DE" sz="1000" b="0" i="0" u="none" strike="noStrike">
                        <a:effectLst/>
                        <a:latin typeface="Arial" panose="020B0604020202020204" pitchFamily="34" charset="0"/>
                      </a:endParaRPr>
                    </a:p>
                  </a:txBody>
                  <a:tcPr marL="9525" marR="9525" marT="9525" marB="0" anchor="ctr"/>
                </a:tc>
                <a:tc>
                  <a:txBody>
                    <a:bodyPr/>
                    <a:lstStyle/>
                    <a:p>
                      <a:pPr algn="l" fontAlgn="ctr"/>
                      <a:r>
                        <a:rPr lang="de-DE" sz="1000" u="none" strike="noStrike">
                          <a:effectLst/>
                        </a:rPr>
                        <a:t>Förder</a:t>
                      </a:r>
                      <a:br>
                        <a:rPr lang="de-DE" sz="1000" u="none" strike="noStrike">
                          <a:effectLst/>
                        </a:rPr>
                      </a:br>
                      <a:r>
                        <a:rPr lang="de-DE" sz="1000" u="none" strike="noStrike">
                          <a:effectLst/>
                        </a:rPr>
                        <a:t>-Kader &lt;17</a:t>
                      </a:r>
                      <a:endParaRPr lang="de-DE" sz="1000" b="0" i="0" u="none" strike="noStrike">
                        <a:effectLst/>
                        <a:latin typeface="Arial" panose="020B0604020202020204" pitchFamily="34" charset="0"/>
                      </a:endParaRPr>
                    </a:p>
                  </a:txBody>
                  <a:tcPr marL="9525" marR="9525" marT="9525" marB="0" anchor="ctr"/>
                </a:tc>
                <a:tc>
                  <a:txBody>
                    <a:bodyPr/>
                    <a:lstStyle/>
                    <a:p>
                      <a:pPr algn="l" fontAlgn="ctr"/>
                      <a:r>
                        <a:rPr lang="de-DE" sz="1000" u="none" strike="noStrike">
                          <a:effectLst/>
                        </a:rPr>
                        <a:t>A-Trainer</a:t>
                      </a:r>
                      <a:br>
                        <a:rPr lang="de-DE" sz="1000" u="none" strike="noStrike">
                          <a:effectLst/>
                        </a:rPr>
                      </a:br>
                      <a:endParaRPr lang="de-DE" sz="1000" b="0" i="0" u="none" strike="noStrike">
                        <a:effectLst/>
                        <a:latin typeface="Arial" panose="020B0604020202020204" pitchFamily="34" charset="0"/>
                      </a:endParaRPr>
                    </a:p>
                  </a:txBody>
                  <a:tcPr marL="9525" marR="9525" marT="9525" marB="0" anchor="ctr"/>
                </a:tc>
                <a:tc>
                  <a:txBody>
                    <a:bodyPr/>
                    <a:lstStyle/>
                    <a:p>
                      <a:pPr algn="ctr" fontAlgn="ctr"/>
                      <a:r>
                        <a:rPr lang="de-DE" sz="1000" u="none" strike="noStrike">
                          <a:effectLst/>
                        </a:rPr>
                        <a:t>4</a:t>
                      </a:r>
                      <a:endParaRPr lang="de-DE" sz="1000" b="0" i="0" u="none" strike="noStrike">
                        <a:effectLst/>
                        <a:latin typeface="Arial" panose="020B0604020202020204" pitchFamily="34" charset="0"/>
                      </a:endParaRPr>
                    </a:p>
                  </a:txBody>
                  <a:tcPr marL="9525" marR="9525" marT="9525" marB="0" anchor="ctr"/>
                </a:tc>
                <a:tc>
                  <a:txBody>
                    <a:bodyPr/>
                    <a:lstStyle/>
                    <a:p>
                      <a:pPr algn="l" fontAlgn="ctr"/>
                      <a:r>
                        <a:rPr lang="de-DE" sz="1000" u="none" strike="noStrike">
                          <a:effectLst/>
                        </a:rPr>
                        <a:t>&gt;2300</a:t>
                      </a:r>
                      <a:endParaRPr lang="de-DE" sz="1000" b="0" i="0" u="none" strike="noStrike">
                        <a:effectLst/>
                        <a:latin typeface="Arial" panose="020B0604020202020204" pitchFamily="34" charset="0"/>
                      </a:endParaRPr>
                    </a:p>
                  </a:txBody>
                  <a:tcPr marL="9525" marR="9525" marT="9525" marB="0" anchor="ctr"/>
                </a:tc>
                <a:tc>
                  <a:txBody>
                    <a:bodyPr/>
                    <a:lstStyle/>
                    <a:p>
                      <a:pPr algn="ctr" fontAlgn="ctr"/>
                      <a:r>
                        <a:rPr lang="de-DE" sz="1000" u="none" strike="noStrike">
                          <a:effectLst/>
                        </a:rPr>
                        <a:t>100</a:t>
                      </a:r>
                      <a:endParaRPr lang="de-DE" sz="1000" b="0" i="0" u="none" strike="noStrike">
                        <a:effectLst/>
                        <a:latin typeface="Arial" panose="020B0604020202020204" pitchFamily="34" charset="0"/>
                      </a:endParaRPr>
                    </a:p>
                  </a:txBody>
                  <a:tcPr marL="9525" marR="9525" marT="9525" marB="0" anchor="ctr"/>
                </a:tc>
                <a:tc>
                  <a:txBody>
                    <a:bodyPr/>
                    <a:lstStyle/>
                    <a:p>
                      <a:pPr algn="l" fontAlgn="ctr"/>
                      <a:r>
                        <a:rPr lang="de-DE" sz="1000" u="none" strike="noStrike">
                          <a:effectLst/>
                        </a:rPr>
                        <a:t>Open</a:t>
                      </a:r>
                      <a:br>
                        <a:rPr lang="de-DE" sz="1000" u="none" strike="noStrike">
                          <a:effectLst/>
                        </a:rPr>
                      </a:br>
                      <a:r>
                        <a:rPr lang="de-DE" sz="1000" u="none" strike="noStrike">
                          <a:effectLst/>
                        </a:rPr>
                        <a:t>ausgewertete Turniere</a:t>
                      </a:r>
                      <a:endParaRPr lang="de-DE" sz="1000" b="0" i="0" u="none" strike="noStrike">
                        <a:effectLst/>
                        <a:latin typeface="Arial" panose="020B0604020202020204" pitchFamily="34" charset="0"/>
                      </a:endParaRPr>
                    </a:p>
                  </a:txBody>
                  <a:tcPr marL="9525" marR="9525" marT="9525" marB="0" anchor="ctr"/>
                </a:tc>
                <a:tc>
                  <a:txBody>
                    <a:bodyPr/>
                    <a:lstStyle/>
                    <a:p>
                      <a:pPr algn="l" fontAlgn="ctr"/>
                      <a:r>
                        <a:rPr lang="de-DE" sz="1000" u="none" strike="noStrike">
                          <a:effectLst/>
                        </a:rPr>
                        <a:t>Typische Stellungen Analyse</a:t>
                      </a:r>
                      <a:br>
                        <a:rPr lang="de-DE" sz="1000" u="none" strike="noStrike">
                          <a:effectLst/>
                        </a:rPr>
                      </a:br>
                      <a:r>
                        <a:rPr lang="de-DE" sz="1000" u="none" strike="noStrike">
                          <a:effectLst/>
                        </a:rPr>
                        <a:t>Endspiele vollständig bearbeiten</a:t>
                      </a:r>
                      <a:endParaRPr lang="de-DE" sz="1000" b="0" i="0" u="none" strike="noStrike">
                        <a:effectLst/>
                        <a:latin typeface="Arial" panose="020B0604020202020204" pitchFamily="34" charset="0"/>
                      </a:endParaRPr>
                    </a:p>
                  </a:txBody>
                  <a:tcPr marL="9525" marR="9525" marT="9525" marB="0" anchor="ctr"/>
                </a:tc>
                <a:extLst>
                  <a:ext uri="{0D108BD9-81ED-4DB2-BD59-A6C34878D82A}">
                    <a16:rowId xmlns:a16="http://schemas.microsoft.com/office/drawing/2014/main" val="10001"/>
                  </a:ext>
                </a:extLst>
              </a:tr>
              <a:tr h="815155">
                <a:tc>
                  <a:txBody>
                    <a:bodyPr/>
                    <a:lstStyle/>
                    <a:p>
                      <a:pPr algn="ctr" fontAlgn="ctr"/>
                      <a:r>
                        <a:rPr lang="de-DE" sz="1000" u="none" strike="noStrike">
                          <a:effectLst/>
                        </a:rPr>
                        <a:t>17</a:t>
                      </a:r>
                      <a:endParaRPr lang="de-DE" sz="1000" b="0" i="0" u="none" strike="noStrike">
                        <a:effectLst/>
                        <a:latin typeface="Arial" panose="020B0604020202020204" pitchFamily="34" charset="0"/>
                      </a:endParaRPr>
                    </a:p>
                  </a:txBody>
                  <a:tcPr marL="9525" marR="9525" marT="9525" marB="0" anchor="ctr"/>
                </a:tc>
                <a:tc>
                  <a:txBody>
                    <a:bodyPr/>
                    <a:lstStyle/>
                    <a:p>
                      <a:pPr algn="l" fontAlgn="ctr"/>
                      <a:r>
                        <a:rPr lang="de-DE" sz="1000" u="none" strike="noStrike">
                          <a:effectLst/>
                        </a:rPr>
                        <a:t>D/C Kader &lt;20</a:t>
                      </a:r>
                      <a:endParaRPr lang="de-DE" sz="1000" b="0" i="0" u="none" strike="noStrike">
                        <a:effectLst/>
                        <a:latin typeface="Arial" panose="020B0604020202020204" pitchFamily="34" charset="0"/>
                      </a:endParaRPr>
                    </a:p>
                  </a:txBody>
                  <a:tcPr marL="9525" marR="9525" marT="9525" marB="0" anchor="ctr"/>
                </a:tc>
                <a:tc>
                  <a:txBody>
                    <a:bodyPr/>
                    <a:lstStyle/>
                    <a:p>
                      <a:pPr algn="l" fontAlgn="ctr"/>
                      <a:r>
                        <a:rPr lang="de-DE" sz="1000" u="none" strike="noStrike">
                          <a:effectLst/>
                        </a:rPr>
                        <a:t>A-Trainer</a:t>
                      </a:r>
                      <a:br>
                        <a:rPr lang="de-DE" sz="1000" u="none" strike="noStrike">
                          <a:effectLst/>
                        </a:rPr>
                      </a:br>
                      <a:r>
                        <a:rPr lang="de-DE" sz="1000" u="none" strike="noStrike">
                          <a:effectLst/>
                        </a:rPr>
                        <a:t>(IM/GM)</a:t>
                      </a:r>
                      <a:endParaRPr lang="de-DE" sz="1000" b="0" i="0" u="none" strike="noStrike">
                        <a:effectLst/>
                        <a:latin typeface="Arial" panose="020B0604020202020204" pitchFamily="34" charset="0"/>
                      </a:endParaRPr>
                    </a:p>
                  </a:txBody>
                  <a:tcPr marL="9525" marR="9525" marT="9525" marB="0" anchor="ctr"/>
                </a:tc>
                <a:tc>
                  <a:txBody>
                    <a:bodyPr/>
                    <a:lstStyle/>
                    <a:p>
                      <a:pPr algn="ctr" fontAlgn="ctr"/>
                      <a:r>
                        <a:rPr lang="de-DE" sz="1000" u="none" strike="noStrike">
                          <a:effectLst/>
                        </a:rPr>
                        <a:t>4-5</a:t>
                      </a:r>
                      <a:endParaRPr lang="de-DE" sz="1000" b="0" i="0" u="none" strike="noStrike">
                        <a:effectLst/>
                        <a:latin typeface="Arial" panose="020B0604020202020204" pitchFamily="34" charset="0"/>
                      </a:endParaRPr>
                    </a:p>
                  </a:txBody>
                  <a:tcPr marL="9525" marR="9525" marT="9525" marB="0" anchor="ctr"/>
                </a:tc>
                <a:tc>
                  <a:txBody>
                    <a:bodyPr/>
                    <a:lstStyle/>
                    <a:p>
                      <a:pPr algn="l" fontAlgn="ctr"/>
                      <a:r>
                        <a:rPr lang="de-DE" sz="1000" u="none" strike="noStrike">
                          <a:effectLst/>
                        </a:rPr>
                        <a:t>&gt;2400</a:t>
                      </a:r>
                      <a:endParaRPr lang="de-DE" sz="1000" b="0" i="0" u="none" strike="noStrike">
                        <a:effectLst/>
                        <a:latin typeface="Arial" panose="020B0604020202020204" pitchFamily="34" charset="0"/>
                      </a:endParaRPr>
                    </a:p>
                  </a:txBody>
                  <a:tcPr marL="9525" marR="9525" marT="9525" marB="0" anchor="ctr"/>
                </a:tc>
                <a:tc>
                  <a:txBody>
                    <a:bodyPr/>
                    <a:lstStyle/>
                    <a:p>
                      <a:pPr algn="ctr" fontAlgn="ctr"/>
                      <a:r>
                        <a:rPr lang="de-DE" sz="1000" u="none" strike="noStrike">
                          <a:effectLst/>
                        </a:rPr>
                        <a:t>120</a:t>
                      </a:r>
                      <a:endParaRPr lang="de-DE" sz="1000" b="0" i="0" u="none" strike="noStrike">
                        <a:effectLst/>
                        <a:latin typeface="Arial" panose="020B0604020202020204" pitchFamily="34" charset="0"/>
                      </a:endParaRPr>
                    </a:p>
                  </a:txBody>
                  <a:tcPr marL="9525" marR="9525" marT="9525" marB="0" anchor="ctr"/>
                </a:tc>
                <a:tc>
                  <a:txBody>
                    <a:bodyPr/>
                    <a:lstStyle/>
                    <a:p>
                      <a:pPr algn="l" fontAlgn="ctr"/>
                      <a:r>
                        <a:rPr lang="de-DE" sz="1000" u="none" strike="noStrike">
                          <a:effectLst/>
                        </a:rPr>
                        <a:t>Einladungsturniere</a:t>
                      </a:r>
                      <a:br>
                        <a:rPr lang="de-DE" sz="1000" u="none" strike="noStrike">
                          <a:effectLst/>
                        </a:rPr>
                      </a:br>
                      <a:r>
                        <a:rPr lang="de-DE" sz="1000" u="none" strike="noStrike">
                          <a:effectLst/>
                        </a:rPr>
                        <a:t>Open</a:t>
                      </a:r>
                      <a:endParaRPr lang="de-DE" sz="1000" b="0" i="0" u="none" strike="noStrike">
                        <a:effectLst/>
                        <a:latin typeface="Arial" panose="020B0604020202020204" pitchFamily="34" charset="0"/>
                      </a:endParaRPr>
                    </a:p>
                  </a:txBody>
                  <a:tcPr marL="9525" marR="9525" marT="9525" marB="0" anchor="ctr"/>
                </a:tc>
                <a:tc>
                  <a:txBody>
                    <a:bodyPr/>
                    <a:lstStyle/>
                    <a:p>
                      <a:pPr algn="l" fontAlgn="ctr"/>
                      <a:r>
                        <a:rPr lang="de-DE" sz="1000" u="none" strike="noStrike">
                          <a:effectLst/>
                        </a:rPr>
                        <a:t>Eröffnungsanalyse</a:t>
                      </a:r>
                      <a:endParaRPr lang="de-DE" sz="1000" b="0" i="0" u="none" strike="noStrike">
                        <a:effectLst/>
                        <a:latin typeface="Arial" panose="020B0604020202020204" pitchFamily="34" charset="0"/>
                      </a:endParaRPr>
                    </a:p>
                  </a:txBody>
                  <a:tcPr marL="9525" marR="9525" marT="9525" marB="0" anchor="ctr"/>
                </a:tc>
                <a:extLst>
                  <a:ext uri="{0D108BD9-81ED-4DB2-BD59-A6C34878D82A}">
                    <a16:rowId xmlns:a16="http://schemas.microsoft.com/office/drawing/2014/main" val="10002"/>
                  </a:ext>
                </a:extLst>
              </a:tr>
              <a:tr h="815155">
                <a:tc>
                  <a:txBody>
                    <a:bodyPr/>
                    <a:lstStyle/>
                    <a:p>
                      <a:pPr algn="ctr" fontAlgn="ctr"/>
                      <a:r>
                        <a:rPr lang="de-DE" sz="1000" u="none" strike="noStrike">
                          <a:effectLst/>
                        </a:rPr>
                        <a:t>18</a:t>
                      </a:r>
                      <a:endParaRPr lang="de-DE" sz="1000" b="0" i="0" u="none" strike="noStrike">
                        <a:effectLst/>
                        <a:latin typeface="Arial" panose="020B0604020202020204" pitchFamily="34" charset="0"/>
                      </a:endParaRPr>
                    </a:p>
                  </a:txBody>
                  <a:tcPr marL="9525" marR="9525" marT="9525" marB="0" anchor="ctr"/>
                </a:tc>
                <a:tc>
                  <a:txBody>
                    <a:bodyPr/>
                    <a:lstStyle/>
                    <a:p>
                      <a:pPr algn="l" fontAlgn="ctr"/>
                      <a:r>
                        <a:rPr lang="de-DE" sz="1000" u="none" strike="noStrike">
                          <a:effectLst/>
                        </a:rPr>
                        <a:t>C-Kader &lt;23</a:t>
                      </a:r>
                      <a:endParaRPr lang="de-DE" sz="1000" b="0" i="0" u="none" strike="noStrike">
                        <a:effectLst/>
                        <a:latin typeface="Arial" panose="020B0604020202020204" pitchFamily="34" charset="0"/>
                      </a:endParaRPr>
                    </a:p>
                  </a:txBody>
                  <a:tcPr marL="9525" marR="9525" marT="9525" marB="0" anchor="ctr"/>
                </a:tc>
                <a:tc>
                  <a:txBody>
                    <a:bodyPr/>
                    <a:lstStyle/>
                    <a:p>
                      <a:pPr algn="l" fontAlgn="ctr"/>
                      <a:r>
                        <a:rPr lang="de-DE" sz="1000" u="none" strike="noStrike">
                          <a:effectLst/>
                        </a:rPr>
                        <a:t>A-Trainer</a:t>
                      </a:r>
                      <a:br>
                        <a:rPr lang="de-DE" sz="1000" u="none" strike="noStrike">
                          <a:effectLst/>
                        </a:rPr>
                      </a:br>
                      <a:r>
                        <a:rPr lang="de-DE" sz="1000" u="none" strike="noStrike">
                          <a:effectLst/>
                        </a:rPr>
                        <a:t>(GM)</a:t>
                      </a:r>
                      <a:endParaRPr lang="de-DE" sz="1000" b="0" i="0" u="none" strike="noStrike">
                        <a:effectLst/>
                        <a:latin typeface="Arial" panose="020B0604020202020204" pitchFamily="34" charset="0"/>
                      </a:endParaRPr>
                    </a:p>
                  </a:txBody>
                  <a:tcPr marL="9525" marR="9525" marT="9525" marB="0" anchor="ctr"/>
                </a:tc>
                <a:tc>
                  <a:txBody>
                    <a:bodyPr/>
                    <a:lstStyle/>
                    <a:p>
                      <a:pPr algn="ctr" fontAlgn="ctr"/>
                      <a:r>
                        <a:rPr lang="de-DE" sz="1000" u="none" strike="noStrike">
                          <a:effectLst/>
                        </a:rPr>
                        <a:t>5</a:t>
                      </a:r>
                      <a:endParaRPr lang="de-DE" sz="1000" b="0" i="0" u="none" strike="noStrike">
                        <a:effectLst/>
                        <a:latin typeface="Arial" panose="020B0604020202020204" pitchFamily="34" charset="0"/>
                      </a:endParaRPr>
                    </a:p>
                  </a:txBody>
                  <a:tcPr marL="9525" marR="9525" marT="9525" marB="0" anchor="ctr"/>
                </a:tc>
                <a:tc>
                  <a:txBody>
                    <a:bodyPr/>
                    <a:lstStyle/>
                    <a:p>
                      <a:pPr algn="l" fontAlgn="ctr"/>
                      <a:r>
                        <a:rPr lang="de-DE" sz="1000" u="none" strike="noStrike">
                          <a:effectLst/>
                        </a:rPr>
                        <a:t>&gt;2500</a:t>
                      </a:r>
                      <a:endParaRPr lang="de-DE" sz="1000" b="0" i="0" u="none" strike="noStrike">
                        <a:effectLst/>
                        <a:latin typeface="Arial" panose="020B0604020202020204" pitchFamily="34" charset="0"/>
                      </a:endParaRPr>
                    </a:p>
                  </a:txBody>
                  <a:tcPr marL="9525" marR="9525" marT="9525" marB="0" anchor="ctr"/>
                </a:tc>
                <a:tc>
                  <a:txBody>
                    <a:bodyPr/>
                    <a:lstStyle/>
                    <a:p>
                      <a:pPr algn="ctr" fontAlgn="ctr"/>
                      <a:r>
                        <a:rPr lang="de-DE" sz="1000" u="none" strike="noStrike">
                          <a:effectLst/>
                        </a:rPr>
                        <a:t>120</a:t>
                      </a:r>
                      <a:endParaRPr lang="de-DE" sz="1000" b="0" i="0" u="none" strike="noStrike">
                        <a:effectLst/>
                        <a:latin typeface="Arial" panose="020B0604020202020204" pitchFamily="34" charset="0"/>
                      </a:endParaRPr>
                    </a:p>
                  </a:txBody>
                  <a:tcPr marL="9525" marR="9525" marT="9525" marB="0" anchor="ctr"/>
                </a:tc>
                <a:tc>
                  <a:txBody>
                    <a:bodyPr/>
                    <a:lstStyle/>
                    <a:p>
                      <a:pPr algn="l" fontAlgn="ctr"/>
                      <a:r>
                        <a:rPr lang="de-DE" sz="1000" u="none" strike="noStrike">
                          <a:effectLst/>
                        </a:rPr>
                        <a:t>Einladungsturniere</a:t>
                      </a:r>
                      <a:endParaRPr lang="de-DE" sz="1000" b="0" i="0" u="none" strike="noStrike">
                        <a:effectLst/>
                        <a:latin typeface="Arial" panose="020B0604020202020204" pitchFamily="34" charset="0"/>
                      </a:endParaRPr>
                    </a:p>
                  </a:txBody>
                  <a:tcPr marL="9525" marR="9525" marT="9525" marB="0" anchor="ctr"/>
                </a:tc>
                <a:tc>
                  <a:txBody>
                    <a:bodyPr/>
                    <a:lstStyle/>
                    <a:p>
                      <a:pPr algn="l" fontAlgn="ctr"/>
                      <a:r>
                        <a:rPr lang="de-DE" sz="1000" u="none" strike="noStrike">
                          <a:effectLst/>
                        </a:rPr>
                        <a:t>Eröffnungsanalyse</a:t>
                      </a:r>
                      <a:endParaRPr lang="de-DE" sz="1000" b="0" i="0" u="none" strike="noStrike">
                        <a:effectLst/>
                        <a:latin typeface="Arial" panose="020B0604020202020204" pitchFamily="34" charset="0"/>
                      </a:endParaRPr>
                    </a:p>
                  </a:txBody>
                  <a:tcPr marL="9525" marR="9525" marT="9525" marB="0" anchor="ctr"/>
                </a:tc>
                <a:extLst>
                  <a:ext uri="{0D108BD9-81ED-4DB2-BD59-A6C34878D82A}">
                    <a16:rowId xmlns:a16="http://schemas.microsoft.com/office/drawing/2014/main" val="10003"/>
                  </a:ext>
                </a:extLst>
              </a:tr>
              <a:tr h="815155">
                <a:tc>
                  <a:txBody>
                    <a:bodyPr/>
                    <a:lstStyle/>
                    <a:p>
                      <a:pPr algn="ctr" fontAlgn="ctr"/>
                      <a:r>
                        <a:rPr lang="de-DE" sz="1000" u="none" strike="noStrike">
                          <a:effectLst/>
                        </a:rPr>
                        <a:t>19</a:t>
                      </a:r>
                      <a:endParaRPr lang="de-DE" sz="1000" b="0" i="0" u="none" strike="noStrike">
                        <a:effectLst/>
                        <a:latin typeface="Arial" panose="020B0604020202020204" pitchFamily="34" charset="0"/>
                      </a:endParaRPr>
                    </a:p>
                  </a:txBody>
                  <a:tcPr marL="9525" marR="9525" marT="9525" marB="0" anchor="ctr"/>
                </a:tc>
                <a:tc>
                  <a:txBody>
                    <a:bodyPr/>
                    <a:lstStyle/>
                    <a:p>
                      <a:pPr algn="l" fontAlgn="ctr"/>
                      <a:r>
                        <a:rPr lang="de-DE" sz="1000" u="none" strike="noStrike">
                          <a:effectLst/>
                        </a:rPr>
                        <a:t>A/B Kader</a:t>
                      </a:r>
                      <a:endParaRPr lang="de-DE" sz="1000" b="0" i="0" u="none" strike="noStrike">
                        <a:effectLst/>
                        <a:latin typeface="Arial" panose="020B0604020202020204" pitchFamily="34" charset="0"/>
                      </a:endParaRPr>
                    </a:p>
                  </a:txBody>
                  <a:tcPr marL="9525" marR="9525" marT="9525" marB="0" anchor="ctr"/>
                </a:tc>
                <a:tc>
                  <a:txBody>
                    <a:bodyPr/>
                    <a:lstStyle/>
                    <a:p>
                      <a:pPr algn="l" fontAlgn="ctr"/>
                      <a:r>
                        <a:rPr lang="de-DE" sz="1000" u="none" strike="noStrike">
                          <a:effectLst/>
                        </a:rPr>
                        <a:t>GM</a:t>
                      </a:r>
                      <a:endParaRPr lang="de-DE" sz="1000" b="0" i="0" u="none" strike="noStrike">
                        <a:effectLst/>
                        <a:latin typeface="Arial" panose="020B0604020202020204" pitchFamily="34" charset="0"/>
                      </a:endParaRPr>
                    </a:p>
                  </a:txBody>
                  <a:tcPr marL="9525" marR="9525" marT="9525" marB="0" anchor="ctr"/>
                </a:tc>
                <a:tc>
                  <a:txBody>
                    <a:bodyPr/>
                    <a:lstStyle/>
                    <a:p>
                      <a:pPr algn="ctr" fontAlgn="ctr"/>
                      <a:r>
                        <a:rPr lang="de-DE" sz="1000" u="none" strike="noStrike">
                          <a:effectLst/>
                        </a:rPr>
                        <a:t>5-6</a:t>
                      </a:r>
                      <a:endParaRPr lang="de-DE" sz="1000" b="0" i="0" u="none" strike="noStrike">
                        <a:effectLst/>
                        <a:latin typeface="Arial" panose="020B0604020202020204" pitchFamily="34" charset="0"/>
                      </a:endParaRPr>
                    </a:p>
                  </a:txBody>
                  <a:tcPr marL="9525" marR="9525" marT="9525" marB="0" anchor="ctr"/>
                </a:tc>
                <a:tc>
                  <a:txBody>
                    <a:bodyPr/>
                    <a:lstStyle/>
                    <a:p>
                      <a:pPr algn="l" fontAlgn="ctr"/>
                      <a:r>
                        <a:rPr lang="de-DE" sz="1000" u="none" strike="noStrike">
                          <a:effectLst/>
                        </a:rPr>
                        <a:t>&gt;2550</a:t>
                      </a:r>
                      <a:endParaRPr lang="de-DE" sz="1000" b="0" i="0" u="none" strike="noStrike">
                        <a:effectLst/>
                        <a:latin typeface="Arial" panose="020B0604020202020204" pitchFamily="34" charset="0"/>
                      </a:endParaRPr>
                    </a:p>
                  </a:txBody>
                  <a:tcPr marL="9525" marR="9525" marT="9525" marB="0" anchor="ctr"/>
                </a:tc>
                <a:tc>
                  <a:txBody>
                    <a:bodyPr/>
                    <a:lstStyle/>
                    <a:p>
                      <a:pPr algn="ctr" fontAlgn="ctr"/>
                      <a:r>
                        <a:rPr lang="de-DE" sz="1000" u="none" strike="noStrike">
                          <a:effectLst/>
                        </a:rPr>
                        <a:t>120</a:t>
                      </a:r>
                      <a:endParaRPr lang="de-DE" sz="1000" b="0" i="0" u="none" strike="noStrike">
                        <a:effectLst/>
                        <a:latin typeface="Arial" panose="020B0604020202020204" pitchFamily="34" charset="0"/>
                      </a:endParaRPr>
                    </a:p>
                  </a:txBody>
                  <a:tcPr marL="9525" marR="9525" marT="9525" marB="0" anchor="ctr"/>
                </a:tc>
                <a:tc>
                  <a:txBody>
                    <a:bodyPr/>
                    <a:lstStyle/>
                    <a:p>
                      <a:pPr algn="l" fontAlgn="ctr"/>
                      <a:r>
                        <a:rPr lang="de-DE" sz="1000" u="none" strike="noStrike">
                          <a:effectLst/>
                        </a:rPr>
                        <a:t>GM-Turniere</a:t>
                      </a:r>
                      <a:endParaRPr lang="de-DE" sz="1000" b="0" i="0" u="none" strike="noStrike">
                        <a:effectLst/>
                        <a:latin typeface="Arial" panose="020B0604020202020204" pitchFamily="34" charset="0"/>
                      </a:endParaRPr>
                    </a:p>
                  </a:txBody>
                  <a:tcPr marL="9525" marR="9525" marT="9525" marB="0" anchor="ctr"/>
                </a:tc>
                <a:tc>
                  <a:txBody>
                    <a:bodyPr/>
                    <a:lstStyle/>
                    <a:p>
                      <a:pPr algn="l" fontAlgn="ctr"/>
                      <a:r>
                        <a:rPr lang="de-DE" sz="1000" u="none" strike="noStrike">
                          <a:effectLst/>
                        </a:rPr>
                        <a:t>Eröffnungsanalyse</a:t>
                      </a:r>
                      <a:endParaRPr lang="de-DE" sz="1000" b="0" i="0" u="none" strike="noStrike">
                        <a:effectLst/>
                        <a:latin typeface="Arial" panose="020B0604020202020204" pitchFamily="34" charset="0"/>
                      </a:endParaRPr>
                    </a:p>
                  </a:txBody>
                  <a:tcPr marL="9525" marR="9525" marT="9525" marB="0" anchor="ctr"/>
                </a:tc>
                <a:extLst>
                  <a:ext uri="{0D108BD9-81ED-4DB2-BD59-A6C34878D82A}">
                    <a16:rowId xmlns:a16="http://schemas.microsoft.com/office/drawing/2014/main" val="10004"/>
                  </a:ext>
                </a:extLst>
              </a:tr>
              <a:tr h="815155">
                <a:tc>
                  <a:txBody>
                    <a:bodyPr/>
                    <a:lstStyle/>
                    <a:p>
                      <a:pPr algn="ctr" fontAlgn="ctr"/>
                      <a:r>
                        <a:rPr lang="de-DE" sz="1000" u="none" strike="noStrike">
                          <a:effectLst/>
                        </a:rPr>
                        <a:t>&gt;20</a:t>
                      </a:r>
                      <a:endParaRPr lang="de-DE" sz="1000" b="0" i="0" u="none" strike="noStrike">
                        <a:effectLst/>
                        <a:latin typeface="Arial" panose="020B0604020202020204" pitchFamily="34" charset="0"/>
                      </a:endParaRPr>
                    </a:p>
                  </a:txBody>
                  <a:tcPr marL="9525" marR="9525" marT="9525" marB="0" anchor="ctr"/>
                </a:tc>
                <a:tc>
                  <a:txBody>
                    <a:bodyPr/>
                    <a:lstStyle/>
                    <a:p>
                      <a:pPr algn="l" fontAlgn="ctr"/>
                      <a:r>
                        <a:rPr lang="de-DE" sz="1000" u="none" strike="noStrike">
                          <a:effectLst/>
                        </a:rPr>
                        <a:t>A/B Kader</a:t>
                      </a:r>
                      <a:endParaRPr lang="de-DE" sz="1000" b="0" i="0" u="none" strike="noStrike">
                        <a:effectLst/>
                        <a:latin typeface="Arial" panose="020B0604020202020204" pitchFamily="34" charset="0"/>
                      </a:endParaRPr>
                    </a:p>
                  </a:txBody>
                  <a:tcPr marL="9525" marR="9525" marT="9525" marB="0" anchor="ctr"/>
                </a:tc>
                <a:tc>
                  <a:txBody>
                    <a:bodyPr/>
                    <a:lstStyle/>
                    <a:p>
                      <a:pPr algn="l" fontAlgn="ctr"/>
                      <a:r>
                        <a:rPr lang="de-DE" sz="1000" u="none" strike="noStrike">
                          <a:effectLst/>
                        </a:rPr>
                        <a:t>GM</a:t>
                      </a:r>
                      <a:endParaRPr lang="de-DE" sz="1000" b="0" i="0" u="none" strike="noStrike">
                        <a:effectLst/>
                        <a:latin typeface="Arial" panose="020B0604020202020204" pitchFamily="34" charset="0"/>
                      </a:endParaRPr>
                    </a:p>
                  </a:txBody>
                  <a:tcPr marL="9525" marR="9525" marT="9525" marB="0" anchor="ctr"/>
                </a:tc>
                <a:tc>
                  <a:txBody>
                    <a:bodyPr/>
                    <a:lstStyle/>
                    <a:p>
                      <a:pPr algn="ctr" fontAlgn="ctr"/>
                      <a:r>
                        <a:rPr lang="de-DE" sz="1000" u="none" strike="noStrike">
                          <a:effectLst/>
                        </a:rPr>
                        <a:t>6</a:t>
                      </a:r>
                      <a:endParaRPr lang="de-DE" sz="1000" b="0" i="0" u="none" strike="noStrike">
                        <a:effectLst/>
                        <a:latin typeface="Arial" panose="020B0604020202020204" pitchFamily="34" charset="0"/>
                      </a:endParaRPr>
                    </a:p>
                  </a:txBody>
                  <a:tcPr marL="9525" marR="9525" marT="9525" marB="0" anchor="ctr"/>
                </a:tc>
                <a:tc>
                  <a:txBody>
                    <a:bodyPr/>
                    <a:lstStyle/>
                    <a:p>
                      <a:pPr algn="l" fontAlgn="ctr"/>
                      <a:r>
                        <a:rPr lang="de-DE" sz="1000" u="none" strike="noStrike">
                          <a:effectLst/>
                        </a:rPr>
                        <a:t>&gt;2600</a:t>
                      </a:r>
                      <a:endParaRPr lang="de-DE" sz="1000" b="0" i="0" u="none" strike="noStrike">
                        <a:effectLst/>
                        <a:latin typeface="Arial" panose="020B0604020202020204" pitchFamily="34" charset="0"/>
                      </a:endParaRPr>
                    </a:p>
                  </a:txBody>
                  <a:tcPr marL="9525" marR="9525" marT="9525" marB="0" anchor="ctr"/>
                </a:tc>
                <a:tc>
                  <a:txBody>
                    <a:bodyPr/>
                    <a:lstStyle/>
                    <a:p>
                      <a:pPr algn="ctr" fontAlgn="ctr"/>
                      <a:r>
                        <a:rPr lang="de-DE" sz="1000" u="none" strike="noStrike">
                          <a:effectLst/>
                        </a:rPr>
                        <a:t>80-100</a:t>
                      </a:r>
                      <a:endParaRPr lang="de-DE" sz="1000" b="0" i="0" u="none" strike="noStrike">
                        <a:effectLst/>
                        <a:latin typeface="Arial" panose="020B0604020202020204" pitchFamily="34" charset="0"/>
                      </a:endParaRPr>
                    </a:p>
                  </a:txBody>
                  <a:tcPr marL="9525" marR="9525" marT="9525" marB="0" anchor="ctr"/>
                </a:tc>
                <a:tc>
                  <a:txBody>
                    <a:bodyPr/>
                    <a:lstStyle/>
                    <a:p>
                      <a:pPr algn="l" fontAlgn="ctr"/>
                      <a:r>
                        <a:rPr lang="de-DE" sz="1000" u="none" strike="noStrike">
                          <a:effectLst/>
                        </a:rPr>
                        <a:t>GM-Turniere</a:t>
                      </a:r>
                      <a:endParaRPr lang="de-DE" sz="1000" b="0" i="0" u="none" strike="noStrike">
                        <a:effectLst/>
                        <a:latin typeface="Arial" panose="020B0604020202020204" pitchFamily="34" charset="0"/>
                      </a:endParaRPr>
                    </a:p>
                  </a:txBody>
                  <a:tcPr marL="9525" marR="9525" marT="9525" marB="0" anchor="ctr"/>
                </a:tc>
                <a:tc>
                  <a:txBody>
                    <a:bodyPr/>
                    <a:lstStyle/>
                    <a:p>
                      <a:pPr algn="l" fontAlgn="ctr"/>
                      <a:r>
                        <a:rPr lang="de-DE" sz="1000" u="none" strike="noStrike" dirty="0">
                          <a:effectLst/>
                        </a:rPr>
                        <a:t>Eröffnungsanalyse</a:t>
                      </a:r>
                      <a:endParaRPr lang="de-DE" sz="1000" b="0" i="0" u="none" strike="noStrike" dirty="0">
                        <a:effectLst/>
                        <a:latin typeface="Arial" panose="020B0604020202020204" pitchFamily="34" charset="0"/>
                      </a:endParaRPr>
                    </a:p>
                  </a:txBody>
                  <a:tcPr marL="9525" marR="9525" marT="9525" marB="0" anchor="ctr"/>
                </a:tc>
                <a:extLst>
                  <a:ext uri="{0D108BD9-81ED-4DB2-BD59-A6C34878D82A}">
                    <a16:rowId xmlns:a16="http://schemas.microsoft.com/office/drawing/2014/main" val="10005"/>
                  </a:ext>
                </a:extLst>
              </a:tr>
            </a:tbl>
          </a:graphicData>
        </a:graphic>
      </p:graphicFrame>
      <p:pic>
        <p:nvPicPr>
          <p:cNvPr id="4" name="Grafik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0775594" y="656624"/>
            <a:ext cx="1249251" cy="1274145"/>
          </a:xfrm>
          <a:prstGeom prst="rect">
            <a:avLst/>
          </a:prstGeom>
        </p:spPr>
      </p:pic>
    </p:spTree>
    <p:extLst>
      <p:ext uri="{BB962C8B-B14F-4D97-AF65-F5344CB8AC3E}">
        <p14:creationId xmlns:p14="http://schemas.microsoft.com/office/powerpoint/2010/main" val="625992310"/>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normAutofit/>
          </a:bodyPr>
          <a:lstStyle/>
          <a:p>
            <a:r>
              <a:rPr lang="de-DE" sz="4400" b="1" dirty="0" err="1"/>
              <a:t>Kennenlernspiele</a:t>
            </a:r>
            <a:endParaRPr lang="de-DE" sz="4400" b="1" dirty="0"/>
          </a:p>
        </p:txBody>
      </p:sp>
      <p:sp>
        <p:nvSpPr>
          <p:cNvPr id="3" name="Inhaltsplatzhalter 2"/>
          <p:cNvSpPr>
            <a:spLocks noGrp="1"/>
          </p:cNvSpPr>
          <p:nvPr>
            <p:ph idx="1"/>
          </p:nvPr>
        </p:nvSpPr>
        <p:spPr/>
        <p:txBody>
          <a:bodyPr>
            <a:normAutofit fontScale="85000" lnSpcReduction="10000"/>
          </a:bodyPr>
          <a:lstStyle/>
          <a:p>
            <a:pPr marL="0" lvl="0" indent="0">
              <a:buNone/>
            </a:pPr>
            <a:r>
              <a:rPr lang="de-DE" b="1" dirty="0"/>
              <a:t>Turnvater Jahn</a:t>
            </a:r>
            <a:endParaRPr lang="de-DE" dirty="0"/>
          </a:p>
          <a:p>
            <a:pPr marL="0" indent="0">
              <a:buNone/>
            </a:pPr>
            <a:r>
              <a:rPr lang="de-DE" dirty="0"/>
              <a:t>Die Schüler stehen in einem Innenstirnkreis und jeder führt zu einer Silbe eines Namens eine Bewegung aus (z.B. Mar = Beine in die Grätsche; </a:t>
            </a:r>
            <a:r>
              <a:rPr lang="de-DE" dirty="0" err="1"/>
              <a:t>tin</a:t>
            </a:r>
            <a:r>
              <a:rPr lang="de-DE" dirty="0"/>
              <a:t> = Beine wieder zusammen). Der nächste Schüler wiederholt den Namen und die Bewegung der vorherigen Schüler und fügt seinen eigenen Namen mit der Bewegung hinzu.</a:t>
            </a:r>
          </a:p>
          <a:p>
            <a:endParaRPr lang="de-DE" dirty="0"/>
          </a:p>
          <a:p>
            <a:pPr marL="0" lvl="0" indent="0">
              <a:buNone/>
            </a:pPr>
            <a:r>
              <a:rPr lang="de-DE" b="1" dirty="0"/>
              <a:t>Lustige Lisa</a:t>
            </a:r>
            <a:endParaRPr lang="de-DE" dirty="0"/>
          </a:p>
          <a:p>
            <a:pPr marL="0" indent="0">
              <a:buNone/>
            </a:pPr>
            <a:r>
              <a:rPr lang="de-DE" dirty="0"/>
              <a:t>Die Schüler sitzen in einem Stuhlkreis und ein Schüler beginnt seinen Namen mit einem passenden Adjektiv, das den gleichen Anfangsbuchstaben hat, zu nennen (z.B. ruhiger Rafael). Der nächste Schüler wiederholt die Namen der vorherigen Schüler und fügt seinen eigenen Namen mit einem passenden Adjektiv hinzu.</a:t>
            </a:r>
          </a:p>
          <a:p>
            <a:endParaRPr lang="de-DE" dirty="0"/>
          </a:p>
          <a:p>
            <a:pPr marL="0" indent="0">
              <a:buNone/>
            </a:pPr>
            <a:endParaRPr lang="de-DE" dirty="0"/>
          </a:p>
        </p:txBody>
      </p:sp>
      <p:pic>
        <p:nvPicPr>
          <p:cNvPr id="4" name="Grafik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0775594" y="656624"/>
            <a:ext cx="1249251" cy="1274145"/>
          </a:xfrm>
          <a:prstGeom prst="rect">
            <a:avLst/>
          </a:prstGeom>
        </p:spPr>
      </p:pic>
    </p:spTree>
    <p:extLst>
      <p:ext uri="{BB962C8B-B14F-4D97-AF65-F5344CB8AC3E}">
        <p14:creationId xmlns:p14="http://schemas.microsoft.com/office/powerpoint/2010/main" val="2992853569"/>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normAutofit/>
          </a:bodyPr>
          <a:lstStyle/>
          <a:p>
            <a:r>
              <a:rPr lang="de-DE" sz="4400" b="1" dirty="0" err="1"/>
              <a:t>Kennenlernspiele</a:t>
            </a:r>
            <a:endParaRPr lang="de-DE" sz="4400" b="1" dirty="0"/>
          </a:p>
        </p:txBody>
      </p:sp>
      <p:sp>
        <p:nvSpPr>
          <p:cNvPr id="3" name="Inhaltsplatzhalter 2"/>
          <p:cNvSpPr>
            <a:spLocks noGrp="1"/>
          </p:cNvSpPr>
          <p:nvPr>
            <p:ph idx="1"/>
          </p:nvPr>
        </p:nvSpPr>
        <p:spPr/>
        <p:txBody>
          <a:bodyPr>
            <a:normAutofit fontScale="85000" lnSpcReduction="10000"/>
          </a:bodyPr>
          <a:lstStyle/>
          <a:p>
            <a:pPr marL="0" lvl="0" indent="0">
              <a:buNone/>
            </a:pPr>
            <a:r>
              <a:rPr lang="de-DE" b="1" dirty="0"/>
              <a:t>Spinnennetz</a:t>
            </a:r>
            <a:endParaRPr lang="de-DE" dirty="0"/>
          </a:p>
          <a:p>
            <a:pPr marL="0" indent="0">
              <a:buNone/>
            </a:pPr>
            <a:r>
              <a:rPr lang="de-DE" dirty="0"/>
              <a:t>Die Schüler sitzen in einem Stuhlkreis und werfen sich ein Wollknäuel zu, wobei sie den Faden um einen Finger wickeln und festhalten. So entsteht nach und nach ein Spinnennetz. Bevor sie den Wollknäuel weiter werfen nennen sie ihren Namen und erzählen etwas über sich.</a:t>
            </a:r>
          </a:p>
          <a:p>
            <a:pPr marL="0" indent="0">
              <a:buNone/>
            </a:pPr>
            <a:endParaRPr lang="de-DE" dirty="0"/>
          </a:p>
          <a:p>
            <a:pPr marL="0" lvl="0" indent="0">
              <a:buNone/>
            </a:pPr>
            <a:r>
              <a:rPr lang="de-DE" b="1" dirty="0"/>
              <a:t>Steckbrief</a:t>
            </a:r>
            <a:endParaRPr lang="de-DE" dirty="0"/>
          </a:p>
          <a:p>
            <a:pPr marL="0" indent="0">
              <a:buNone/>
            </a:pPr>
            <a:r>
              <a:rPr lang="de-DE" dirty="0"/>
              <a:t>Die Schüler sitzen an einem Tisch und fertigen nach einer Vorlage einen Steckbrief von sich an. Neben den üblichen Angaben wie Name, Alter und Hobby sollten auch einige interessante Rubriken wie „Ich mag/ ich mag nicht“, „Sprüche über mich“ sowie eine Zeichnung auf dem Steckbrief zu finden sein. Die Steckbriefe werden dann angehängt und jeder stellt seinen kurz vor.</a:t>
            </a:r>
          </a:p>
          <a:p>
            <a:pPr marL="0" indent="0">
              <a:buNone/>
            </a:pPr>
            <a:endParaRPr lang="de-DE" dirty="0"/>
          </a:p>
        </p:txBody>
      </p:sp>
      <p:pic>
        <p:nvPicPr>
          <p:cNvPr id="4" name="Grafik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0775594" y="656624"/>
            <a:ext cx="1249251" cy="1274145"/>
          </a:xfrm>
          <a:prstGeom prst="rect">
            <a:avLst/>
          </a:prstGeom>
        </p:spPr>
      </p:pic>
    </p:spTree>
    <p:extLst>
      <p:ext uri="{BB962C8B-B14F-4D97-AF65-F5344CB8AC3E}">
        <p14:creationId xmlns:p14="http://schemas.microsoft.com/office/powerpoint/2010/main" val="493459402"/>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normAutofit/>
          </a:bodyPr>
          <a:lstStyle/>
          <a:p>
            <a:r>
              <a:rPr lang="de-DE" sz="4400" b="1" dirty="0" err="1"/>
              <a:t>Kennenlernspiele</a:t>
            </a:r>
            <a:endParaRPr lang="de-DE" sz="4400" b="1" dirty="0"/>
          </a:p>
        </p:txBody>
      </p:sp>
      <p:sp>
        <p:nvSpPr>
          <p:cNvPr id="3" name="Inhaltsplatzhalter 2"/>
          <p:cNvSpPr>
            <a:spLocks noGrp="1"/>
          </p:cNvSpPr>
          <p:nvPr>
            <p:ph idx="1"/>
          </p:nvPr>
        </p:nvSpPr>
        <p:spPr/>
        <p:txBody>
          <a:bodyPr>
            <a:normAutofit fontScale="85000" lnSpcReduction="20000"/>
          </a:bodyPr>
          <a:lstStyle/>
          <a:p>
            <a:pPr marL="0" lvl="0" indent="0">
              <a:buNone/>
            </a:pPr>
            <a:r>
              <a:rPr lang="de-DE" b="1" dirty="0"/>
              <a:t>Partnerinterview</a:t>
            </a:r>
            <a:endParaRPr lang="de-DE" dirty="0"/>
          </a:p>
          <a:p>
            <a:pPr marL="0" indent="0">
              <a:buNone/>
            </a:pPr>
            <a:r>
              <a:rPr lang="de-DE" dirty="0"/>
              <a:t>Die Schüler sitzen in einem Stuhlkreis und suchen sich einen Partner, den sie nachher vorstellen. Dann verteilen sich die Partner im Raum und interviewen sich gegenseitig. Anschließend kehren sie in den Stuhlkreis zurück und stellen ihren Partner vor. Am besten stehen sie dabei hinter ihrem Partner.</a:t>
            </a:r>
          </a:p>
          <a:p>
            <a:pPr marL="0" indent="0">
              <a:buNone/>
            </a:pPr>
            <a:r>
              <a:rPr lang="de-DE" dirty="0"/>
              <a:t> </a:t>
            </a:r>
          </a:p>
          <a:p>
            <a:pPr marL="0" lvl="0" indent="0">
              <a:buNone/>
            </a:pPr>
            <a:r>
              <a:rPr lang="de-DE" b="1" dirty="0"/>
              <a:t>Zeitungsklatschen</a:t>
            </a:r>
            <a:endParaRPr lang="de-DE" dirty="0"/>
          </a:p>
          <a:p>
            <a:pPr marL="0" indent="0">
              <a:buNone/>
            </a:pPr>
            <a:r>
              <a:rPr lang="de-DE" dirty="0"/>
              <a:t>Die Schüler sitzen in einem engen Stuhlkreis und einer steht mit einer zusammengerollten Zeitung in der Mitte. Nun benennt ein Schüler den Namen eines anderen. Der Spieler in der Mitte muss diesen mit der Zeitung berühren, bevor er einen neuen Mitspieler benennen konnte. Die Schüler sollten darauf hingewiesen werden, dass sie nicht zu kräftig mit der Zeitung schlagen. Außerdem sollte der Schüler in der Mitte nach einigen Misserfolgen die Zeitung weitergeben dürfen.</a:t>
            </a:r>
          </a:p>
          <a:p>
            <a:pPr marL="0" indent="0">
              <a:buNone/>
            </a:pPr>
            <a:endParaRPr lang="de-DE" dirty="0"/>
          </a:p>
        </p:txBody>
      </p:sp>
      <p:pic>
        <p:nvPicPr>
          <p:cNvPr id="4" name="Grafik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0775594" y="656624"/>
            <a:ext cx="1249251" cy="1274145"/>
          </a:xfrm>
          <a:prstGeom prst="rect">
            <a:avLst/>
          </a:prstGeom>
        </p:spPr>
      </p:pic>
    </p:spTree>
    <p:extLst>
      <p:ext uri="{BB962C8B-B14F-4D97-AF65-F5344CB8AC3E}">
        <p14:creationId xmlns:p14="http://schemas.microsoft.com/office/powerpoint/2010/main" val="2595690836"/>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normAutofit/>
          </a:bodyPr>
          <a:lstStyle/>
          <a:p>
            <a:r>
              <a:rPr lang="de-DE" sz="4400" b="1" dirty="0" err="1"/>
              <a:t>Kennenlernspiele</a:t>
            </a:r>
            <a:endParaRPr lang="de-DE" sz="4400" b="1" dirty="0"/>
          </a:p>
        </p:txBody>
      </p:sp>
      <p:sp>
        <p:nvSpPr>
          <p:cNvPr id="3" name="Inhaltsplatzhalter 2"/>
          <p:cNvSpPr>
            <a:spLocks noGrp="1"/>
          </p:cNvSpPr>
          <p:nvPr>
            <p:ph idx="1"/>
          </p:nvPr>
        </p:nvSpPr>
        <p:spPr/>
        <p:txBody>
          <a:bodyPr/>
          <a:lstStyle/>
          <a:p>
            <a:pPr marL="0" lvl="0" indent="0">
              <a:buNone/>
            </a:pPr>
            <a:r>
              <a:rPr lang="de-DE" b="1" dirty="0"/>
              <a:t>Besenfangen</a:t>
            </a:r>
            <a:endParaRPr lang="de-DE" dirty="0"/>
          </a:p>
          <a:p>
            <a:pPr marL="0" indent="0">
              <a:buNone/>
            </a:pPr>
            <a:r>
              <a:rPr lang="de-DE" dirty="0"/>
              <a:t>Die Schüler sitzen in einem Stuhlkreis und ein Schüler steht in der Mitte und hält einen Besen fest. Er ruft den Namen eines anderen Schülers und lässt den Besen fallen. Der Mitschüler muss nun versuchen den aufzufangen, bevor dieser auf den Boden fällt. Gelingt es ihm nicht, muss er sich in die Mitte stellen. Auch hier sollte der Schüler in der Mitte nach einigen Misserfolgen den Besen abgeben dürfen.</a:t>
            </a:r>
          </a:p>
          <a:p>
            <a:pPr marL="0" indent="0">
              <a:buNone/>
            </a:pPr>
            <a:endParaRPr lang="de-DE" dirty="0"/>
          </a:p>
        </p:txBody>
      </p:sp>
      <p:pic>
        <p:nvPicPr>
          <p:cNvPr id="4" name="Grafik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0775594" y="656624"/>
            <a:ext cx="1249251" cy="1274145"/>
          </a:xfrm>
          <a:prstGeom prst="rect">
            <a:avLst/>
          </a:prstGeom>
        </p:spPr>
      </p:pic>
    </p:spTree>
    <p:extLst>
      <p:ext uri="{BB962C8B-B14F-4D97-AF65-F5344CB8AC3E}">
        <p14:creationId xmlns:p14="http://schemas.microsoft.com/office/powerpoint/2010/main" val="4090829675"/>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7838B5FD-23BB-3BDB-6D84-E203C8A52843}"/>
              </a:ext>
            </a:extLst>
          </p:cNvPr>
          <p:cNvSpPr>
            <a:spLocks noGrp="1"/>
          </p:cNvSpPr>
          <p:nvPr>
            <p:ph type="title"/>
          </p:nvPr>
        </p:nvSpPr>
        <p:spPr/>
        <p:txBody>
          <a:bodyPr>
            <a:normAutofit/>
          </a:bodyPr>
          <a:lstStyle/>
          <a:p>
            <a:r>
              <a:rPr lang="de-DE" sz="4400" b="1" dirty="0"/>
              <a:t>Was macht Sportpsychologie?</a:t>
            </a:r>
          </a:p>
        </p:txBody>
      </p:sp>
      <p:sp>
        <p:nvSpPr>
          <p:cNvPr id="3" name="Inhaltsplatzhalter 2">
            <a:extLst>
              <a:ext uri="{FF2B5EF4-FFF2-40B4-BE49-F238E27FC236}">
                <a16:creationId xmlns:a16="http://schemas.microsoft.com/office/drawing/2014/main" id="{D8EB4F56-FC7E-24A1-3704-1D4FA3FE8ACD}"/>
              </a:ext>
            </a:extLst>
          </p:cNvPr>
          <p:cNvSpPr>
            <a:spLocks noGrp="1"/>
          </p:cNvSpPr>
          <p:nvPr>
            <p:ph idx="1"/>
          </p:nvPr>
        </p:nvSpPr>
        <p:spPr/>
        <p:txBody>
          <a:bodyPr>
            <a:normAutofit fontScale="85000" lnSpcReduction="20000"/>
          </a:bodyPr>
          <a:lstStyle/>
          <a:p>
            <a:r>
              <a:rPr lang="de-DE" dirty="0"/>
              <a:t>Diagnostik (Wettkampfangst, Leistungsorientierung, Mentale Stärke etc.)</a:t>
            </a:r>
          </a:p>
          <a:p>
            <a:r>
              <a:rPr lang="de-DE" dirty="0"/>
              <a:t>Verbesserung der Teamfähigkeit</a:t>
            </a:r>
          </a:p>
          <a:p>
            <a:r>
              <a:rPr lang="de-DE" dirty="0"/>
              <a:t>Verbesserung der mentalen Stärke</a:t>
            </a:r>
          </a:p>
          <a:p>
            <a:r>
              <a:rPr lang="de-DE" dirty="0"/>
              <a:t>Umgang mit Gefühlen, Ängsten, Freude, Aggressionen</a:t>
            </a:r>
          </a:p>
          <a:p>
            <a:r>
              <a:rPr lang="de-DE" dirty="0"/>
              <a:t>Übernahme von Verantwortung</a:t>
            </a:r>
          </a:p>
          <a:p>
            <a:r>
              <a:rPr lang="de-DE" dirty="0"/>
              <a:t>Umgang mit Risiko</a:t>
            </a:r>
          </a:p>
          <a:p>
            <a:r>
              <a:rPr lang="de-DE" dirty="0"/>
              <a:t>Umgang mit Kritik</a:t>
            </a:r>
          </a:p>
          <a:p>
            <a:r>
              <a:rPr lang="de-DE" dirty="0"/>
              <a:t>Umgang mit Niederlagen</a:t>
            </a:r>
          </a:p>
          <a:p>
            <a:r>
              <a:rPr lang="de-DE" dirty="0"/>
              <a:t>Bearbeitung von Motivationsproblemen</a:t>
            </a:r>
          </a:p>
          <a:p>
            <a:r>
              <a:rPr lang="de-DE" dirty="0"/>
              <a:t>Unterstützung bei persönlichen Schwierigkeiten und Lebensumständen, die eine optimale </a:t>
            </a:r>
          </a:p>
          <a:p>
            <a:endParaRPr lang="de-DE" dirty="0"/>
          </a:p>
        </p:txBody>
      </p:sp>
      <p:pic>
        <p:nvPicPr>
          <p:cNvPr id="5" name="Grafik 4">
            <a:extLst>
              <a:ext uri="{FF2B5EF4-FFF2-40B4-BE49-F238E27FC236}">
                <a16:creationId xmlns:a16="http://schemas.microsoft.com/office/drawing/2014/main" id="{9F62F3A4-E560-3CF6-1FE1-A27A07B8A766}"/>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0775594" y="656624"/>
            <a:ext cx="1249251" cy="1274145"/>
          </a:xfrm>
          <a:prstGeom prst="rect">
            <a:avLst/>
          </a:prstGeom>
        </p:spPr>
      </p:pic>
    </p:spTree>
    <p:extLst>
      <p:ext uri="{BB962C8B-B14F-4D97-AF65-F5344CB8AC3E}">
        <p14:creationId xmlns:p14="http://schemas.microsoft.com/office/powerpoint/2010/main" val="3592512785"/>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6B5E59A-7C37-7E17-248A-5DDC5AAF960A}"/>
            </a:ext>
          </a:extLst>
        </p:cNvPr>
        <p:cNvGrpSpPr/>
        <p:nvPr/>
      </p:nvGrpSpPr>
      <p:grpSpPr>
        <a:xfrm>
          <a:off x="0" y="0"/>
          <a:ext cx="0" cy="0"/>
          <a:chOff x="0" y="0"/>
          <a:chExt cx="0" cy="0"/>
        </a:xfrm>
      </p:grpSpPr>
      <p:sp>
        <p:nvSpPr>
          <p:cNvPr id="2" name="Titel 1">
            <a:extLst>
              <a:ext uri="{FF2B5EF4-FFF2-40B4-BE49-F238E27FC236}">
                <a16:creationId xmlns:a16="http://schemas.microsoft.com/office/drawing/2014/main" id="{4A8A461C-60A9-8935-0AFB-10F52603B8E1}"/>
              </a:ext>
            </a:extLst>
          </p:cNvPr>
          <p:cNvSpPr>
            <a:spLocks noGrp="1"/>
          </p:cNvSpPr>
          <p:nvPr>
            <p:ph type="title"/>
          </p:nvPr>
        </p:nvSpPr>
        <p:spPr/>
        <p:txBody>
          <a:bodyPr>
            <a:normAutofit/>
          </a:bodyPr>
          <a:lstStyle/>
          <a:p>
            <a:r>
              <a:rPr lang="de-DE" sz="4400" b="1" dirty="0"/>
              <a:t>Mentale Stärke</a:t>
            </a:r>
          </a:p>
        </p:txBody>
      </p:sp>
      <p:sp>
        <p:nvSpPr>
          <p:cNvPr id="3" name="Inhaltsplatzhalter 2">
            <a:extLst>
              <a:ext uri="{FF2B5EF4-FFF2-40B4-BE49-F238E27FC236}">
                <a16:creationId xmlns:a16="http://schemas.microsoft.com/office/drawing/2014/main" id="{E419A60A-73CB-C8ED-D5B0-6A8FD51736BB}"/>
              </a:ext>
            </a:extLst>
          </p:cNvPr>
          <p:cNvSpPr>
            <a:spLocks noGrp="1"/>
          </p:cNvSpPr>
          <p:nvPr>
            <p:ph idx="1"/>
          </p:nvPr>
        </p:nvSpPr>
        <p:spPr/>
        <p:txBody>
          <a:bodyPr>
            <a:normAutofit/>
          </a:bodyPr>
          <a:lstStyle/>
          <a:p>
            <a:pPr marL="0" indent="0" algn="ctr">
              <a:buNone/>
            </a:pPr>
            <a:r>
              <a:rPr lang="de-DE" sz="3600" b="1" dirty="0"/>
              <a:t>Mental stark ist, wenn Trainingsleistungen auch im Wettkampf an den Tag gelegt werden können.</a:t>
            </a:r>
          </a:p>
        </p:txBody>
      </p:sp>
      <p:pic>
        <p:nvPicPr>
          <p:cNvPr id="5" name="Grafik 4">
            <a:extLst>
              <a:ext uri="{FF2B5EF4-FFF2-40B4-BE49-F238E27FC236}">
                <a16:creationId xmlns:a16="http://schemas.microsoft.com/office/drawing/2014/main" id="{4EDCAAFA-4FBD-0160-E343-5184EFEB0D30}"/>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0775594" y="656624"/>
            <a:ext cx="1249251" cy="1274145"/>
          </a:xfrm>
          <a:prstGeom prst="rect">
            <a:avLst/>
          </a:prstGeom>
        </p:spPr>
      </p:pic>
    </p:spTree>
    <p:extLst>
      <p:ext uri="{BB962C8B-B14F-4D97-AF65-F5344CB8AC3E}">
        <p14:creationId xmlns:p14="http://schemas.microsoft.com/office/powerpoint/2010/main" val="1402764802"/>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1A91C58B-09E1-052E-73DF-57983F78C5ED}"/>
              </a:ext>
            </a:extLst>
          </p:cNvPr>
          <p:cNvSpPr>
            <a:spLocks noGrp="1"/>
          </p:cNvSpPr>
          <p:nvPr>
            <p:ph type="title"/>
          </p:nvPr>
        </p:nvSpPr>
        <p:spPr/>
        <p:txBody>
          <a:bodyPr>
            <a:normAutofit/>
          </a:bodyPr>
          <a:lstStyle/>
          <a:p>
            <a:r>
              <a:rPr lang="de-DE" sz="4400" b="1" dirty="0"/>
              <a:t>Mentale Stärke</a:t>
            </a:r>
          </a:p>
        </p:txBody>
      </p:sp>
      <p:sp>
        <p:nvSpPr>
          <p:cNvPr id="3" name="Inhaltsplatzhalter 2">
            <a:extLst>
              <a:ext uri="{FF2B5EF4-FFF2-40B4-BE49-F238E27FC236}">
                <a16:creationId xmlns:a16="http://schemas.microsoft.com/office/drawing/2014/main" id="{771D1DA0-9E04-0001-B3C4-EFFD6382CCBA}"/>
              </a:ext>
            </a:extLst>
          </p:cNvPr>
          <p:cNvSpPr>
            <a:spLocks noGrp="1"/>
          </p:cNvSpPr>
          <p:nvPr>
            <p:ph idx="1"/>
          </p:nvPr>
        </p:nvSpPr>
        <p:spPr/>
        <p:txBody>
          <a:bodyPr>
            <a:normAutofit fontScale="92500" lnSpcReduction="20000"/>
          </a:bodyPr>
          <a:lstStyle/>
          <a:p>
            <a:pPr marL="0" indent="0">
              <a:buNone/>
            </a:pPr>
            <a:r>
              <a:rPr lang="de-DE" sz="2600" b="1" i="1" dirty="0"/>
              <a:t>Menschen, die mental stark sind:</a:t>
            </a:r>
          </a:p>
          <a:p>
            <a:r>
              <a:rPr lang="de-DE" dirty="0"/>
              <a:t>haben keine Zeit für Selbstmitleid</a:t>
            </a:r>
          </a:p>
          <a:p>
            <a:r>
              <a:rPr lang="de-DE" dirty="0"/>
              <a:t>haben keine Angst vor Veränderungen</a:t>
            </a:r>
          </a:p>
          <a:p>
            <a:r>
              <a:rPr lang="de-DE" dirty="0"/>
              <a:t>beharren nicht auf Dingen, die sie nicht verändern können</a:t>
            </a:r>
          </a:p>
          <a:p>
            <a:r>
              <a:rPr lang="de-DE" dirty="0"/>
              <a:t>wollen es nicht immer allen recht machen</a:t>
            </a:r>
          </a:p>
          <a:p>
            <a:r>
              <a:rPr lang="de-DE" dirty="0"/>
              <a:t>machen nicht immer wieder den selben Fehler</a:t>
            </a:r>
          </a:p>
          <a:p>
            <a:r>
              <a:rPr lang="de-DE" dirty="0"/>
              <a:t>sind nicht neidisch auf den Erfolg anderer</a:t>
            </a:r>
          </a:p>
          <a:p>
            <a:r>
              <a:rPr lang="de-DE" dirty="0"/>
              <a:t>planen kurz-, mittel- und langfristig</a:t>
            </a:r>
          </a:p>
          <a:p>
            <a:r>
              <a:rPr lang="de-DE" dirty="0"/>
              <a:t>geben nach einer Niederlage nicht auf, sondern gehen nach dem Motto vor: </a:t>
            </a:r>
            <a:r>
              <a:rPr lang="de-DE" b="1" dirty="0"/>
              <a:t>A</a:t>
            </a:r>
            <a:r>
              <a:rPr lang="de-DE" dirty="0"/>
              <a:t>kzeptieren, </a:t>
            </a:r>
            <a:r>
              <a:rPr lang="de-DE" b="1" dirty="0"/>
              <a:t>A</a:t>
            </a:r>
            <a:r>
              <a:rPr lang="de-DE" dirty="0"/>
              <a:t>nalysieren, </a:t>
            </a:r>
            <a:r>
              <a:rPr lang="de-DE" b="1" dirty="0"/>
              <a:t>A</a:t>
            </a:r>
            <a:r>
              <a:rPr lang="de-DE" dirty="0"/>
              <a:t>bhaken!</a:t>
            </a:r>
          </a:p>
        </p:txBody>
      </p:sp>
      <p:pic>
        <p:nvPicPr>
          <p:cNvPr id="4" name="Grafik 3">
            <a:extLst>
              <a:ext uri="{FF2B5EF4-FFF2-40B4-BE49-F238E27FC236}">
                <a16:creationId xmlns:a16="http://schemas.microsoft.com/office/drawing/2014/main" id="{FD28C4D7-AD92-D7ED-57AA-6788F0B20CBA}"/>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0775594" y="656624"/>
            <a:ext cx="1249251" cy="1274145"/>
          </a:xfrm>
          <a:prstGeom prst="rect">
            <a:avLst/>
          </a:prstGeom>
        </p:spPr>
      </p:pic>
    </p:spTree>
    <p:extLst>
      <p:ext uri="{BB962C8B-B14F-4D97-AF65-F5344CB8AC3E}">
        <p14:creationId xmlns:p14="http://schemas.microsoft.com/office/powerpoint/2010/main" val="2883990692"/>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85D1BAE3-8939-5658-110D-88BD6C472ED8}"/>
              </a:ext>
            </a:extLst>
          </p:cNvPr>
          <p:cNvSpPr>
            <a:spLocks noGrp="1"/>
          </p:cNvSpPr>
          <p:nvPr>
            <p:ph type="title"/>
          </p:nvPr>
        </p:nvSpPr>
        <p:spPr/>
        <p:txBody>
          <a:bodyPr>
            <a:normAutofit/>
          </a:bodyPr>
          <a:lstStyle/>
          <a:p>
            <a:r>
              <a:rPr lang="de-DE" sz="4400" b="1" dirty="0"/>
              <a:t>Mentale Stärke</a:t>
            </a:r>
          </a:p>
        </p:txBody>
      </p:sp>
      <p:sp>
        <p:nvSpPr>
          <p:cNvPr id="3" name="Inhaltsplatzhalter 2">
            <a:extLst>
              <a:ext uri="{FF2B5EF4-FFF2-40B4-BE49-F238E27FC236}">
                <a16:creationId xmlns:a16="http://schemas.microsoft.com/office/drawing/2014/main" id="{A1F2EB17-BC6E-C1BB-FDF6-FB65ADF61DBE}"/>
              </a:ext>
            </a:extLst>
          </p:cNvPr>
          <p:cNvSpPr>
            <a:spLocks noGrp="1"/>
          </p:cNvSpPr>
          <p:nvPr>
            <p:ph idx="1"/>
          </p:nvPr>
        </p:nvSpPr>
        <p:spPr/>
        <p:txBody>
          <a:bodyPr>
            <a:normAutofit fontScale="77500" lnSpcReduction="20000"/>
          </a:bodyPr>
          <a:lstStyle/>
          <a:p>
            <a:r>
              <a:rPr lang="de-DE" dirty="0"/>
              <a:t>sind neugierig auf Neues</a:t>
            </a:r>
          </a:p>
          <a:p>
            <a:r>
              <a:rPr lang="de-DE" dirty="0"/>
              <a:t>nehmen gerne Herausforderungen an</a:t>
            </a:r>
          </a:p>
          <a:p>
            <a:r>
              <a:rPr lang="de-DE" dirty="0"/>
              <a:t>können mit Rückschlägen umgehen und sehen Fehler als Chance, um dazuzulernen</a:t>
            </a:r>
          </a:p>
          <a:p>
            <a:r>
              <a:rPr lang="de-DE" dirty="0"/>
              <a:t>entwickeln sich stets weiter</a:t>
            </a:r>
          </a:p>
          <a:p>
            <a:r>
              <a:rPr lang="de-DE" dirty="0"/>
              <a:t>sind davon überzeugt, dass sie selbst in der Hand haben, ob sie etwas erreichen können oder nicht</a:t>
            </a:r>
          </a:p>
          <a:p>
            <a:r>
              <a:rPr lang="de-DE" dirty="0"/>
              <a:t>schreiben ihre Erfolgsaussichten nicht ihren von Natur gegebenen Talent zu, sondern wissen, dass Anstrengung nötig ist, um etwas zu erreichen</a:t>
            </a:r>
          </a:p>
          <a:p>
            <a:r>
              <a:rPr lang="de-DE" dirty="0"/>
              <a:t>haben Geduld und sind ausdauernd</a:t>
            </a:r>
          </a:p>
          <a:p>
            <a:r>
              <a:rPr lang="de-DE" dirty="0"/>
              <a:t>sind realistisch</a:t>
            </a:r>
          </a:p>
          <a:p>
            <a:r>
              <a:rPr lang="de-DE" dirty="0"/>
              <a:t>feiern Ihre Erfolge</a:t>
            </a:r>
          </a:p>
        </p:txBody>
      </p:sp>
      <p:pic>
        <p:nvPicPr>
          <p:cNvPr id="4" name="Grafik 3">
            <a:extLst>
              <a:ext uri="{FF2B5EF4-FFF2-40B4-BE49-F238E27FC236}">
                <a16:creationId xmlns:a16="http://schemas.microsoft.com/office/drawing/2014/main" id="{1F5EFFD2-2084-3E6C-10D5-3DD5C52C99CB}"/>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0775594" y="656624"/>
            <a:ext cx="1249251" cy="1274145"/>
          </a:xfrm>
          <a:prstGeom prst="rect">
            <a:avLst/>
          </a:prstGeom>
        </p:spPr>
      </p:pic>
    </p:spTree>
    <p:extLst>
      <p:ext uri="{BB962C8B-B14F-4D97-AF65-F5344CB8AC3E}">
        <p14:creationId xmlns:p14="http://schemas.microsoft.com/office/powerpoint/2010/main" val="3359120366"/>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22ACC34A-07CA-1C58-D1E2-FDF090807B6F}"/>
              </a:ext>
            </a:extLst>
          </p:cNvPr>
          <p:cNvSpPr>
            <a:spLocks noGrp="1"/>
          </p:cNvSpPr>
          <p:nvPr>
            <p:ph type="title"/>
          </p:nvPr>
        </p:nvSpPr>
        <p:spPr/>
        <p:txBody>
          <a:bodyPr>
            <a:normAutofit/>
          </a:bodyPr>
          <a:lstStyle/>
          <a:p>
            <a:r>
              <a:rPr lang="de-DE" sz="4400" b="1" dirty="0"/>
              <a:t>Mentale Stärke</a:t>
            </a:r>
          </a:p>
        </p:txBody>
      </p:sp>
      <p:sp>
        <p:nvSpPr>
          <p:cNvPr id="3" name="Inhaltsplatzhalter 2">
            <a:extLst>
              <a:ext uri="{FF2B5EF4-FFF2-40B4-BE49-F238E27FC236}">
                <a16:creationId xmlns:a16="http://schemas.microsoft.com/office/drawing/2014/main" id="{075E1F73-A829-80EA-71B9-D77EB768DB2F}"/>
              </a:ext>
            </a:extLst>
          </p:cNvPr>
          <p:cNvSpPr>
            <a:spLocks noGrp="1"/>
          </p:cNvSpPr>
          <p:nvPr>
            <p:ph idx="1"/>
          </p:nvPr>
        </p:nvSpPr>
        <p:spPr/>
        <p:txBody>
          <a:bodyPr>
            <a:normAutofit fontScale="92500" lnSpcReduction="20000"/>
          </a:bodyPr>
          <a:lstStyle/>
          <a:p>
            <a:pPr marL="0" indent="0">
              <a:buNone/>
            </a:pPr>
            <a:r>
              <a:rPr lang="de-DE" b="1" dirty="0"/>
              <a:t>Checkliste im Training:</a:t>
            </a:r>
          </a:p>
          <a:p>
            <a:endParaRPr lang="de-DE" dirty="0"/>
          </a:p>
          <a:p>
            <a:r>
              <a:rPr lang="de-DE" dirty="0"/>
              <a:t>Was war mein bisher größter Erfolg in meinem Sport? Warum war ich erfolgreich?</a:t>
            </a:r>
          </a:p>
          <a:p>
            <a:r>
              <a:rPr lang="de-DE" dirty="0"/>
              <a:t>Was war meine bisher größte Niederlage? Warum bin ich gescheitert?</a:t>
            </a:r>
          </a:p>
          <a:p>
            <a:r>
              <a:rPr lang="de-DE" dirty="0"/>
              <a:t>Was sind meine kurz-, mittel- bzw. langfristigen Ziele?</a:t>
            </a:r>
          </a:p>
          <a:p>
            <a:r>
              <a:rPr lang="de-DE" dirty="0"/>
              <a:t>Was muss ich tun, um meine Ziele zu erreichen?</a:t>
            </a:r>
          </a:p>
          <a:p>
            <a:r>
              <a:rPr lang="de-DE" dirty="0"/>
              <a:t>Waran kann meine Zielerreichung scheitern?</a:t>
            </a:r>
          </a:p>
          <a:p>
            <a:r>
              <a:rPr lang="de-DE" dirty="0"/>
              <a:t>Was kann ich tun, um erneut in die Erfolgsspur zu geraten?</a:t>
            </a:r>
          </a:p>
          <a:p>
            <a:r>
              <a:rPr lang="de-DE" dirty="0"/>
              <a:t>Kann ich mein Ziel ggf. korrigieren?</a:t>
            </a:r>
          </a:p>
          <a:p>
            <a:endParaRPr lang="de-DE" dirty="0"/>
          </a:p>
        </p:txBody>
      </p:sp>
      <p:pic>
        <p:nvPicPr>
          <p:cNvPr id="4" name="Grafik 3">
            <a:extLst>
              <a:ext uri="{FF2B5EF4-FFF2-40B4-BE49-F238E27FC236}">
                <a16:creationId xmlns:a16="http://schemas.microsoft.com/office/drawing/2014/main" id="{76D5B547-4085-927C-0FE7-EE6B7A09AAD0}"/>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0775594" y="656624"/>
            <a:ext cx="1249251" cy="1274145"/>
          </a:xfrm>
          <a:prstGeom prst="rect">
            <a:avLst/>
          </a:prstGeom>
        </p:spPr>
      </p:pic>
    </p:spTree>
    <p:extLst>
      <p:ext uri="{BB962C8B-B14F-4D97-AF65-F5344CB8AC3E}">
        <p14:creationId xmlns:p14="http://schemas.microsoft.com/office/powerpoint/2010/main" val="2408361788"/>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noAutofit/>
          </a:bodyPr>
          <a:lstStyle/>
          <a:p>
            <a:r>
              <a:rPr lang="de-DE" sz="4400" b="1" dirty="0"/>
              <a:t>Modul III – Allgemeine Didaktik und Pädagogik</a:t>
            </a:r>
          </a:p>
        </p:txBody>
      </p:sp>
      <p:sp>
        <p:nvSpPr>
          <p:cNvPr id="3" name="Inhaltsplatzhalter 2"/>
          <p:cNvSpPr>
            <a:spLocks noGrp="1"/>
          </p:cNvSpPr>
          <p:nvPr>
            <p:ph idx="1"/>
          </p:nvPr>
        </p:nvSpPr>
        <p:spPr/>
        <p:txBody>
          <a:bodyPr>
            <a:normAutofit fontScale="92500" lnSpcReduction="10000"/>
          </a:bodyPr>
          <a:lstStyle/>
          <a:p>
            <a:pPr marL="0" lvl="0" indent="0">
              <a:buNone/>
            </a:pPr>
            <a:r>
              <a:rPr lang="de-DE" b="1" i="1" dirty="0"/>
              <a:t>15 Lehreinheiten</a:t>
            </a:r>
          </a:p>
          <a:p>
            <a:pPr lvl="0"/>
            <a:r>
              <a:rPr lang="de-DE" dirty="0"/>
              <a:t>Entwicklungspsychologie</a:t>
            </a:r>
          </a:p>
          <a:p>
            <a:pPr lvl="0"/>
            <a:r>
              <a:rPr lang="de-DE" dirty="0"/>
              <a:t>Pädagogik</a:t>
            </a:r>
          </a:p>
          <a:p>
            <a:pPr lvl="0"/>
            <a:r>
              <a:rPr lang="de-DE" dirty="0"/>
              <a:t>Motivation</a:t>
            </a:r>
          </a:p>
          <a:p>
            <a:pPr lvl="0"/>
            <a:r>
              <a:rPr lang="de-DE" dirty="0"/>
              <a:t>Allgemeine Methodik und Didaktik </a:t>
            </a:r>
          </a:p>
          <a:p>
            <a:pPr lvl="0"/>
            <a:r>
              <a:rPr lang="de-DE" dirty="0"/>
              <a:t>Zielgruppenanalyse, spezifischer Umgang mit besonderen Zielgruppen und Konflikten</a:t>
            </a:r>
          </a:p>
          <a:p>
            <a:pPr lvl="0"/>
            <a:r>
              <a:rPr lang="de-DE" dirty="0"/>
              <a:t>Einsatz von Medien im Schachunterricht</a:t>
            </a:r>
          </a:p>
          <a:p>
            <a:pPr lvl="0"/>
            <a:r>
              <a:rPr lang="de-DE" dirty="0"/>
              <a:t>idealisierte Unterrichtskonzeption/Vorbereitung einer Trainingseinheit</a:t>
            </a:r>
          </a:p>
          <a:p>
            <a:endParaRPr lang="de-DE" dirty="0"/>
          </a:p>
        </p:txBody>
      </p:sp>
      <p:pic>
        <p:nvPicPr>
          <p:cNvPr id="4" name="Grafik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0775594" y="656624"/>
            <a:ext cx="1249251" cy="1274145"/>
          </a:xfrm>
          <a:prstGeom prst="rect">
            <a:avLst/>
          </a:prstGeom>
        </p:spPr>
      </p:pic>
    </p:spTree>
    <p:extLst>
      <p:ext uri="{BB962C8B-B14F-4D97-AF65-F5344CB8AC3E}">
        <p14:creationId xmlns:p14="http://schemas.microsoft.com/office/powerpoint/2010/main" val="1292996811"/>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3" name="Rectangle 2"/>
          <p:cNvSpPr>
            <a:spLocks noGrp="1" noChangeArrowheads="1"/>
          </p:cNvSpPr>
          <p:nvPr>
            <p:ph type="title"/>
          </p:nvPr>
        </p:nvSpPr>
        <p:spPr/>
        <p:txBody>
          <a:bodyPr>
            <a:normAutofit/>
          </a:bodyPr>
          <a:lstStyle/>
          <a:p>
            <a:pPr eaLnBrk="1" hangingPunct="1"/>
            <a:r>
              <a:rPr lang="de-DE" altLang="de-DE" sz="4400" b="1" dirty="0"/>
              <a:t>Entwicklungspsychologie</a:t>
            </a:r>
          </a:p>
        </p:txBody>
      </p:sp>
      <p:sp>
        <p:nvSpPr>
          <p:cNvPr id="5124" name="Rectangle 3"/>
          <p:cNvSpPr>
            <a:spLocks noGrp="1" noChangeArrowheads="1"/>
          </p:cNvSpPr>
          <p:nvPr>
            <p:ph idx="1"/>
          </p:nvPr>
        </p:nvSpPr>
        <p:spPr/>
        <p:txBody>
          <a:bodyPr/>
          <a:lstStyle/>
          <a:p>
            <a:pPr marL="609600" indent="-609600">
              <a:buFont typeface="Wingdings" panose="05000000000000000000" pitchFamily="2" charset="2"/>
              <a:buAutoNum type="arabicPeriod"/>
            </a:pPr>
            <a:r>
              <a:rPr lang="de-DE" altLang="de-DE" dirty="0"/>
              <a:t>Begriffsbestimmung Kindheit</a:t>
            </a:r>
          </a:p>
          <a:p>
            <a:pPr marL="609600" indent="-609600">
              <a:buFont typeface="Wingdings" panose="05000000000000000000" pitchFamily="2" charset="2"/>
              <a:buAutoNum type="arabicPeriod"/>
            </a:pPr>
            <a:r>
              <a:rPr lang="de-DE" altLang="de-DE" dirty="0"/>
              <a:t>Kindheit und geistige Entwicklung</a:t>
            </a:r>
          </a:p>
          <a:p>
            <a:pPr marL="609600" indent="-609600">
              <a:buFont typeface="Wingdings" panose="05000000000000000000" pitchFamily="2" charset="2"/>
              <a:buAutoNum type="arabicPeriod"/>
            </a:pPr>
            <a:r>
              <a:rPr lang="de-DE" altLang="de-DE" dirty="0"/>
              <a:t>Kindheit und Konzentration</a:t>
            </a:r>
          </a:p>
          <a:p>
            <a:pPr marL="609600" indent="-609600">
              <a:buFont typeface="Wingdings" panose="05000000000000000000" pitchFamily="2" charset="2"/>
              <a:buAutoNum type="arabicPeriod"/>
            </a:pPr>
            <a:r>
              <a:rPr lang="de-DE" altLang="de-DE" dirty="0"/>
              <a:t>Kindheit und Motivation</a:t>
            </a:r>
          </a:p>
          <a:p>
            <a:pPr marL="609600" indent="-609600">
              <a:buFont typeface="Wingdings" panose="05000000000000000000" pitchFamily="2" charset="2"/>
              <a:buAutoNum type="arabicPeriod"/>
            </a:pPr>
            <a:r>
              <a:rPr lang="de-DE" altLang="de-DE" dirty="0"/>
              <a:t>Methodische Vorgehensweisen</a:t>
            </a:r>
          </a:p>
          <a:p>
            <a:pPr marL="609600" indent="-609600"/>
            <a:endParaRPr lang="de-DE" altLang="de-DE" dirty="0"/>
          </a:p>
          <a:p>
            <a:pPr marL="609600" indent="-609600"/>
            <a:endParaRPr lang="de-DE" altLang="de-DE" dirty="0"/>
          </a:p>
          <a:p>
            <a:pPr marL="609600" indent="-609600"/>
            <a:endParaRPr lang="de-DE" altLang="de-DE" sz="1600" dirty="0"/>
          </a:p>
        </p:txBody>
      </p:sp>
      <p:pic>
        <p:nvPicPr>
          <p:cNvPr id="5" name="Grafik 4"/>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0775594" y="656624"/>
            <a:ext cx="1249251" cy="1274145"/>
          </a:xfrm>
          <a:prstGeom prst="rect">
            <a:avLst/>
          </a:prstGeom>
        </p:spPr>
      </p:pic>
    </p:spTree>
    <p:extLst>
      <p:ext uri="{BB962C8B-B14F-4D97-AF65-F5344CB8AC3E}">
        <p14:creationId xmlns:p14="http://schemas.microsoft.com/office/powerpoint/2010/main" val="2259280789"/>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7" name="Rectangle 2"/>
          <p:cNvSpPr>
            <a:spLocks noGrp="1" noChangeArrowheads="1"/>
          </p:cNvSpPr>
          <p:nvPr>
            <p:ph type="title"/>
          </p:nvPr>
        </p:nvSpPr>
        <p:spPr/>
        <p:txBody>
          <a:bodyPr>
            <a:normAutofit/>
          </a:bodyPr>
          <a:lstStyle/>
          <a:p>
            <a:pPr eaLnBrk="1" hangingPunct="1"/>
            <a:r>
              <a:rPr lang="de-DE" altLang="de-DE" sz="4400" b="1" dirty="0"/>
              <a:t>Begriffsbestimmung Kindheit</a:t>
            </a:r>
          </a:p>
        </p:txBody>
      </p:sp>
      <p:sp>
        <p:nvSpPr>
          <p:cNvPr id="6148" name="Rectangle 3"/>
          <p:cNvSpPr>
            <a:spLocks noGrp="1" noChangeArrowheads="1"/>
          </p:cNvSpPr>
          <p:nvPr>
            <p:ph idx="1"/>
          </p:nvPr>
        </p:nvSpPr>
        <p:spPr/>
        <p:txBody>
          <a:bodyPr/>
          <a:lstStyle/>
          <a:p>
            <a:pPr marL="0" indent="0">
              <a:lnSpc>
                <a:spcPct val="80000"/>
              </a:lnSpc>
              <a:buNone/>
            </a:pPr>
            <a:r>
              <a:rPr lang="de-DE" altLang="de-DE" sz="2000" b="1" i="1" dirty="0"/>
              <a:t>Merkmale der Kindheit</a:t>
            </a:r>
          </a:p>
          <a:p>
            <a:pPr marL="0" indent="0">
              <a:lnSpc>
                <a:spcPct val="80000"/>
              </a:lnSpc>
              <a:buNone/>
            </a:pPr>
            <a:endParaRPr lang="de-DE" altLang="de-DE" sz="1800" dirty="0"/>
          </a:p>
          <a:p>
            <a:pPr>
              <a:lnSpc>
                <a:spcPct val="80000"/>
              </a:lnSpc>
            </a:pPr>
            <a:r>
              <a:rPr lang="de-DE" altLang="de-DE" sz="1800" dirty="0"/>
              <a:t>Kindheit umfasst in der Literatur in etwa das Alter vom vierten bis zum zwölften Lebensjahr.</a:t>
            </a:r>
          </a:p>
          <a:p>
            <a:pPr>
              <a:lnSpc>
                <a:spcPct val="80000"/>
              </a:lnSpc>
            </a:pPr>
            <a:r>
              <a:rPr lang="de-DE" altLang="de-DE" sz="1800" dirty="0"/>
              <a:t>Kindheit wird generell ein eigener Status eingeräumt und grundsätzlich vom Erwachsenen unterschieden. Im Mittelalter galten Kinder als kleine Erwachsene.</a:t>
            </a:r>
          </a:p>
          <a:p>
            <a:pPr>
              <a:lnSpc>
                <a:spcPct val="80000"/>
              </a:lnSpc>
            </a:pPr>
            <a:r>
              <a:rPr lang="de-DE" altLang="de-DE" sz="1800" dirty="0"/>
              <a:t>Kindheit wird nicht nur durch physische und psychische Veränderungen bestimmt, sondern auch kulturell definiert.</a:t>
            </a:r>
          </a:p>
          <a:p>
            <a:pPr>
              <a:lnSpc>
                <a:spcPct val="80000"/>
              </a:lnSpc>
            </a:pPr>
            <a:r>
              <a:rPr lang="de-DE" altLang="de-DE" sz="1800" dirty="0"/>
              <a:t>Das Kind verlebt seine Kindheit in einer in allen wesentlichen Lebensfragen vollkommenen Abhängigkeit von Erwachsenen.</a:t>
            </a:r>
          </a:p>
          <a:p>
            <a:pPr>
              <a:lnSpc>
                <a:spcPct val="80000"/>
              </a:lnSpc>
            </a:pPr>
            <a:r>
              <a:rPr lang="de-DE" altLang="de-DE" sz="1800" dirty="0"/>
              <a:t>Das Kind hat bestimmte Entwicklungsaufgaben zu bewältigen, bleibt aber von der Verantwortung der Erwachsenen frei (vgl. </a:t>
            </a:r>
            <a:r>
              <a:rPr lang="de-DE" altLang="de-DE" sz="1800" dirty="0" err="1"/>
              <a:t>Oerter</a:t>
            </a:r>
            <a:r>
              <a:rPr lang="de-DE" altLang="de-DE" sz="1800" dirty="0"/>
              <a:t> 1995).</a:t>
            </a:r>
          </a:p>
        </p:txBody>
      </p:sp>
      <p:pic>
        <p:nvPicPr>
          <p:cNvPr id="5" name="Grafik 4"/>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0775594" y="656624"/>
            <a:ext cx="1249251" cy="1274145"/>
          </a:xfrm>
          <a:prstGeom prst="rect">
            <a:avLst/>
          </a:prstGeom>
        </p:spPr>
      </p:pic>
    </p:spTree>
    <p:extLst>
      <p:ext uri="{BB962C8B-B14F-4D97-AF65-F5344CB8AC3E}">
        <p14:creationId xmlns:p14="http://schemas.microsoft.com/office/powerpoint/2010/main" val="3582325005"/>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1" name="Rectangle 2"/>
          <p:cNvSpPr>
            <a:spLocks noGrp="1" noChangeArrowheads="1"/>
          </p:cNvSpPr>
          <p:nvPr>
            <p:ph type="title"/>
          </p:nvPr>
        </p:nvSpPr>
        <p:spPr/>
        <p:txBody>
          <a:bodyPr>
            <a:normAutofit/>
          </a:bodyPr>
          <a:lstStyle/>
          <a:p>
            <a:pPr eaLnBrk="1" hangingPunct="1"/>
            <a:r>
              <a:rPr lang="de-DE" altLang="de-DE" sz="4400" b="1" dirty="0"/>
              <a:t>Kindheit und geistige Entwicklung</a:t>
            </a:r>
          </a:p>
        </p:txBody>
      </p:sp>
      <p:sp>
        <p:nvSpPr>
          <p:cNvPr id="7172" name="Rectangle 3"/>
          <p:cNvSpPr>
            <a:spLocks noGrp="1" noChangeArrowheads="1"/>
          </p:cNvSpPr>
          <p:nvPr>
            <p:ph idx="1"/>
          </p:nvPr>
        </p:nvSpPr>
        <p:spPr/>
        <p:txBody>
          <a:bodyPr>
            <a:normAutofit fontScale="92500" lnSpcReduction="20000"/>
          </a:bodyPr>
          <a:lstStyle/>
          <a:p>
            <a:pPr marL="0" indent="0">
              <a:lnSpc>
                <a:spcPct val="80000"/>
              </a:lnSpc>
              <a:buNone/>
            </a:pPr>
            <a:r>
              <a:rPr lang="de-DE" altLang="de-DE" sz="3600" i="1" dirty="0"/>
              <a:t>Intelligenzentwicklung nach Piaget</a:t>
            </a:r>
          </a:p>
          <a:p>
            <a:pPr marL="0" indent="0">
              <a:lnSpc>
                <a:spcPct val="80000"/>
              </a:lnSpc>
              <a:buNone/>
            </a:pPr>
            <a:endParaRPr lang="de-DE" altLang="de-DE" sz="1100" dirty="0"/>
          </a:p>
          <a:p>
            <a:pPr marL="609600" indent="-609600">
              <a:lnSpc>
                <a:spcPct val="80000"/>
              </a:lnSpc>
              <a:buFont typeface="Wingdings" panose="05000000000000000000" pitchFamily="2" charset="2"/>
              <a:buAutoNum type="arabicPeriod"/>
            </a:pPr>
            <a:r>
              <a:rPr lang="de-DE" altLang="de-DE" sz="2000" b="1" dirty="0" err="1"/>
              <a:t>Sensumotorisches</a:t>
            </a:r>
            <a:r>
              <a:rPr lang="de-DE" altLang="de-DE" sz="2000" b="1" dirty="0"/>
              <a:t> Stadium </a:t>
            </a:r>
            <a:r>
              <a:rPr lang="de-DE" altLang="de-DE" sz="2000" dirty="0"/>
              <a:t>(0 bis ca. 2 Jahre)</a:t>
            </a:r>
          </a:p>
          <a:p>
            <a:pPr marL="990600" lvl="1" indent="-519113">
              <a:lnSpc>
                <a:spcPct val="80000"/>
              </a:lnSpc>
              <a:buFontTx/>
              <a:buChar char="•"/>
            </a:pPr>
            <a:r>
              <a:rPr lang="de-DE" altLang="de-DE" sz="1800" dirty="0"/>
              <a:t>Objektpermanenz, Nachahmung und Symbolhandlungen  </a:t>
            </a:r>
          </a:p>
          <a:p>
            <a:pPr marL="609600" indent="-609600">
              <a:lnSpc>
                <a:spcPct val="80000"/>
              </a:lnSpc>
              <a:buFont typeface="Wingdings" panose="05000000000000000000" pitchFamily="2" charset="2"/>
              <a:buAutoNum type="arabicPeriod"/>
            </a:pPr>
            <a:r>
              <a:rPr lang="de-DE" altLang="de-DE" sz="2000" b="1" dirty="0"/>
              <a:t>Anschauliches Stadium </a:t>
            </a:r>
            <a:r>
              <a:rPr lang="de-DE" altLang="de-DE" sz="2000" dirty="0"/>
              <a:t>(ca. 2 bis 6 Jahre)</a:t>
            </a:r>
          </a:p>
          <a:p>
            <a:pPr marL="990600" lvl="1" indent="-519113">
              <a:lnSpc>
                <a:spcPct val="80000"/>
              </a:lnSpc>
              <a:buFontTx/>
              <a:buChar char="•"/>
            </a:pPr>
            <a:r>
              <a:rPr lang="de-DE" altLang="de-DE" sz="1800" dirty="0"/>
              <a:t>Unangemessene Generalisierungen, Egozentrismus, Zentrieren auf einen oder wenige Aspekte</a:t>
            </a:r>
          </a:p>
          <a:p>
            <a:pPr marL="609600" indent="-609600">
              <a:lnSpc>
                <a:spcPct val="80000"/>
              </a:lnSpc>
              <a:buFont typeface="Wingdings" panose="05000000000000000000" pitchFamily="2" charset="2"/>
              <a:buAutoNum type="arabicPeriod"/>
            </a:pPr>
            <a:r>
              <a:rPr lang="de-DE" altLang="de-DE" sz="2000" b="1" dirty="0"/>
              <a:t>Konkret-operationales Stadium </a:t>
            </a:r>
            <a:r>
              <a:rPr lang="de-DE" altLang="de-DE" sz="2000" dirty="0"/>
              <a:t>(ca. 6 bis 10 Jahre)</a:t>
            </a:r>
          </a:p>
          <a:p>
            <a:pPr marL="990600" lvl="1" indent="-519113">
              <a:lnSpc>
                <a:spcPct val="80000"/>
              </a:lnSpc>
              <a:buFontTx/>
              <a:buChar char="•"/>
            </a:pPr>
            <a:r>
              <a:rPr lang="de-DE" altLang="de-DE" sz="1800" dirty="0"/>
              <a:t>Bindung an anschauliche Inhalte, Gruppierungen und Klassenhierarchie, Versuch und Irrtum, verbale Definition problematisch</a:t>
            </a:r>
          </a:p>
          <a:p>
            <a:pPr marL="609600" indent="-609600">
              <a:lnSpc>
                <a:spcPct val="80000"/>
              </a:lnSpc>
              <a:buFont typeface="Wingdings" panose="05000000000000000000" pitchFamily="2" charset="2"/>
              <a:buAutoNum type="arabicPeriod"/>
            </a:pPr>
            <a:r>
              <a:rPr lang="de-DE" altLang="de-DE" sz="2000" b="1" dirty="0"/>
              <a:t>Formales Stadium </a:t>
            </a:r>
            <a:r>
              <a:rPr lang="de-DE" altLang="de-DE" sz="2000" dirty="0"/>
              <a:t>(ab ca. 10 Jahre)</a:t>
            </a:r>
          </a:p>
          <a:p>
            <a:pPr marL="990600" lvl="1" indent="-519113">
              <a:lnSpc>
                <a:spcPct val="80000"/>
              </a:lnSpc>
              <a:buFontTx/>
              <a:buChar char="•"/>
            </a:pPr>
            <a:r>
              <a:rPr lang="de-DE" altLang="de-DE" sz="1800" dirty="0"/>
              <a:t>Denkoperationen mit abstrakten nicht mehr konkret vorstellbaren Inhalten möglich, Kombinatorik und Kausalanalysen, Hypothesenbildung und allgemeine Gesetzmäßigkeiten</a:t>
            </a:r>
          </a:p>
          <a:p>
            <a:pPr marL="990600" lvl="1" indent="-519113">
              <a:lnSpc>
                <a:spcPct val="80000"/>
              </a:lnSpc>
              <a:buFontTx/>
              <a:buChar char="•"/>
            </a:pPr>
            <a:endParaRPr lang="de-DE" altLang="de-DE" sz="1300" dirty="0"/>
          </a:p>
          <a:p>
            <a:pPr marL="609600" indent="-609600">
              <a:lnSpc>
                <a:spcPct val="80000"/>
              </a:lnSpc>
            </a:pPr>
            <a:endParaRPr lang="de-DE" altLang="de-DE" sz="1400" dirty="0"/>
          </a:p>
        </p:txBody>
      </p:sp>
      <p:pic>
        <p:nvPicPr>
          <p:cNvPr id="5" name="Grafik 4"/>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0775594" y="656624"/>
            <a:ext cx="1249251" cy="1274145"/>
          </a:xfrm>
          <a:prstGeom prst="rect">
            <a:avLst/>
          </a:prstGeom>
        </p:spPr>
      </p:pic>
    </p:spTree>
    <p:extLst>
      <p:ext uri="{BB962C8B-B14F-4D97-AF65-F5344CB8AC3E}">
        <p14:creationId xmlns:p14="http://schemas.microsoft.com/office/powerpoint/2010/main" val="2891994387"/>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5" name="Rectangle 2"/>
          <p:cNvSpPr>
            <a:spLocks noGrp="1" noChangeArrowheads="1"/>
          </p:cNvSpPr>
          <p:nvPr>
            <p:ph type="title"/>
          </p:nvPr>
        </p:nvSpPr>
        <p:spPr/>
        <p:txBody>
          <a:bodyPr>
            <a:normAutofit/>
          </a:bodyPr>
          <a:lstStyle/>
          <a:p>
            <a:pPr eaLnBrk="1" hangingPunct="1"/>
            <a:r>
              <a:rPr lang="de-DE" altLang="de-DE" sz="4400" b="1" dirty="0"/>
              <a:t>Kindheit und Konzentration</a:t>
            </a:r>
          </a:p>
        </p:txBody>
      </p:sp>
      <p:sp>
        <p:nvSpPr>
          <p:cNvPr id="8196" name="Rectangle 3"/>
          <p:cNvSpPr>
            <a:spLocks noGrp="1" noChangeArrowheads="1"/>
          </p:cNvSpPr>
          <p:nvPr>
            <p:ph idx="1"/>
          </p:nvPr>
        </p:nvSpPr>
        <p:spPr/>
        <p:txBody>
          <a:bodyPr>
            <a:normAutofit fontScale="55000" lnSpcReduction="20000"/>
          </a:bodyPr>
          <a:lstStyle/>
          <a:p>
            <a:pPr marL="0" indent="0">
              <a:lnSpc>
                <a:spcPct val="80000"/>
              </a:lnSpc>
              <a:buNone/>
            </a:pPr>
            <a:r>
              <a:rPr lang="de-DE" altLang="de-DE" sz="3800" b="1" i="1" dirty="0"/>
              <a:t>Konzentrationsfähigkeit </a:t>
            </a:r>
          </a:p>
          <a:p>
            <a:pPr marL="0" indent="0">
              <a:lnSpc>
                <a:spcPct val="80000"/>
              </a:lnSpc>
              <a:buNone/>
            </a:pPr>
            <a:endParaRPr lang="de-DE" altLang="de-DE" sz="3800" dirty="0"/>
          </a:p>
          <a:p>
            <a:pPr marL="609600" indent="-609600">
              <a:lnSpc>
                <a:spcPct val="80000"/>
              </a:lnSpc>
              <a:buFontTx/>
              <a:buChar char="•"/>
            </a:pPr>
            <a:r>
              <a:rPr lang="de-DE" altLang="de-DE" sz="3800" dirty="0"/>
              <a:t>Konzentration ist ein Zustand geistiger Wachheit, in dem die körperlichen und geistigen Kräfte auf ein Ziel hin ausgerichtet sind.</a:t>
            </a:r>
          </a:p>
          <a:p>
            <a:pPr marL="609600" indent="-609600">
              <a:lnSpc>
                <a:spcPct val="80000"/>
              </a:lnSpc>
              <a:buFontTx/>
              <a:buChar char="•"/>
            </a:pPr>
            <a:endParaRPr lang="de-DE" altLang="de-DE" sz="3800" dirty="0"/>
          </a:p>
          <a:p>
            <a:pPr marL="609600" indent="-609600">
              <a:lnSpc>
                <a:spcPct val="80000"/>
              </a:lnSpc>
              <a:buFontTx/>
              <a:buChar char="•"/>
            </a:pPr>
            <a:r>
              <a:rPr lang="de-DE" altLang="de-DE" sz="3800" dirty="0"/>
              <a:t>Konzentration ist eine geistige Fähigkeit, die beim Spielen und Lernen geübt, erfahren und gelernt wird. Dies ist ein Reifungsprozess, der mehrere Jahre dauert.</a:t>
            </a:r>
          </a:p>
          <a:p>
            <a:pPr marL="609600" indent="-609600">
              <a:lnSpc>
                <a:spcPct val="80000"/>
              </a:lnSpc>
              <a:buFontTx/>
              <a:buChar char="•"/>
            </a:pPr>
            <a:endParaRPr lang="de-DE" altLang="de-DE" sz="3800" dirty="0"/>
          </a:p>
          <a:p>
            <a:pPr marL="609600" indent="-609600">
              <a:lnSpc>
                <a:spcPct val="80000"/>
              </a:lnSpc>
              <a:buFontTx/>
              <a:buChar char="•"/>
            </a:pPr>
            <a:r>
              <a:rPr lang="de-DE" altLang="de-DE" sz="3800" dirty="0"/>
              <a:t>Die kindliche Konzentrationsphase hält im Durchschnitt nur etwa doppelt so viele Minuten an, wie das Kindesalter in Jahren zählt.</a:t>
            </a:r>
            <a:br>
              <a:rPr lang="de-DE" altLang="de-DE" sz="1600" dirty="0"/>
            </a:br>
            <a:endParaRPr lang="de-DE" altLang="de-DE" sz="1600" dirty="0"/>
          </a:p>
        </p:txBody>
      </p:sp>
      <p:pic>
        <p:nvPicPr>
          <p:cNvPr id="5" name="Grafik 4"/>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0775594" y="656624"/>
            <a:ext cx="1249251" cy="1274145"/>
          </a:xfrm>
          <a:prstGeom prst="rect">
            <a:avLst/>
          </a:prstGeom>
        </p:spPr>
      </p:pic>
    </p:spTree>
    <p:extLst>
      <p:ext uri="{BB962C8B-B14F-4D97-AF65-F5344CB8AC3E}">
        <p14:creationId xmlns:p14="http://schemas.microsoft.com/office/powerpoint/2010/main" val="1794237112"/>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9" name="Rectangle 2"/>
          <p:cNvSpPr>
            <a:spLocks noGrp="1" noChangeArrowheads="1"/>
          </p:cNvSpPr>
          <p:nvPr>
            <p:ph type="title"/>
          </p:nvPr>
        </p:nvSpPr>
        <p:spPr/>
        <p:txBody>
          <a:bodyPr>
            <a:normAutofit/>
          </a:bodyPr>
          <a:lstStyle/>
          <a:p>
            <a:pPr eaLnBrk="1" hangingPunct="1"/>
            <a:r>
              <a:rPr lang="de-DE" altLang="de-DE" sz="4400" b="1" dirty="0"/>
              <a:t>Kindheit und Konzentration</a:t>
            </a:r>
          </a:p>
        </p:txBody>
      </p:sp>
      <p:sp>
        <p:nvSpPr>
          <p:cNvPr id="9220" name="Rectangle 3"/>
          <p:cNvSpPr>
            <a:spLocks noGrp="1" noChangeArrowheads="1"/>
          </p:cNvSpPr>
          <p:nvPr>
            <p:ph idx="1"/>
          </p:nvPr>
        </p:nvSpPr>
        <p:spPr>
          <a:xfrm>
            <a:off x="680321" y="2066544"/>
            <a:ext cx="9945007" cy="4471416"/>
          </a:xfrm>
        </p:spPr>
        <p:txBody>
          <a:bodyPr>
            <a:normAutofit fontScale="25000" lnSpcReduction="20000"/>
          </a:bodyPr>
          <a:lstStyle/>
          <a:p>
            <a:pPr marL="0" indent="0">
              <a:lnSpc>
                <a:spcPct val="80000"/>
              </a:lnSpc>
              <a:buNone/>
            </a:pPr>
            <a:r>
              <a:rPr lang="de-DE" altLang="de-DE" sz="7200" b="1" i="1" dirty="0"/>
              <a:t>Konzentrationsdauer</a:t>
            </a:r>
          </a:p>
          <a:p>
            <a:pPr marL="0" indent="0">
              <a:lnSpc>
                <a:spcPct val="80000"/>
              </a:lnSpc>
              <a:buNone/>
            </a:pPr>
            <a:endParaRPr lang="de-DE" altLang="de-DE" sz="3300" b="1" dirty="0"/>
          </a:p>
          <a:p>
            <a:pPr marL="0" indent="0">
              <a:lnSpc>
                <a:spcPct val="80000"/>
              </a:lnSpc>
              <a:buNone/>
            </a:pPr>
            <a:endParaRPr lang="de-DE" altLang="de-DE" sz="3300" b="1" dirty="0"/>
          </a:p>
          <a:p>
            <a:pPr marL="0" indent="0">
              <a:lnSpc>
                <a:spcPct val="80000"/>
              </a:lnSpc>
              <a:buNone/>
            </a:pPr>
            <a:endParaRPr lang="de-DE" altLang="de-DE" sz="3300" b="1" dirty="0"/>
          </a:p>
          <a:p>
            <a:pPr marL="0" indent="0">
              <a:lnSpc>
                <a:spcPct val="80000"/>
              </a:lnSpc>
              <a:buNone/>
            </a:pPr>
            <a:endParaRPr lang="de-DE" altLang="de-DE" sz="3300" b="1" dirty="0"/>
          </a:p>
          <a:p>
            <a:pPr marL="609600" indent="-609600">
              <a:lnSpc>
                <a:spcPct val="80000"/>
              </a:lnSpc>
            </a:pPr>
            <a:endParaRPr lang="de-DE" altLang="de-DE" sz="2400" dirty="0"/>
          </a:p>
          <a:p>
            <a:pPr marL="609600" indent="-609600">
              <a:lnSpc>
                <a:spcPct val="80000"/>
              </a:lnSpc>
            </a:pPr>
            <a:endParaRPr lang="de-DE" altLang="de-DE" sz="1200" dirty="0"/>
          </a:p>
          <a:p>
            <a:pPr marL="609600" indent="-609600">
              <a:lnSpc>
                <a:spcPct val="80000"/>
              </a:lnSpc>
            </a:pPr>
            <a:endParaRPr lang="de-DE" altLang="de-DE" sz="1200" dirty="0"/>
          </a:p>
          <a:p>
            <a:pPr marL="609600" indent="-609600">
              <a:lnSpc>
                <a:spcPct val="80000"/>
              </a:lnSpc>
            </a:pPr>
            <a:endParaRPr lang="de-DE" altLang="de-DE" sz="1200" dirty="0"/>
          </a:p>
          <a:p>
            <a:pPr marL="609600" indent="-609600">
              <a:lnSpc>
                <a:spcPct val="80000"/>
              </a:lnSpc>
            </a:pPr>
            <a:endParaRPr lang="de-DE" altLang="de-DE" sz="1200" dirty="0"/>
          </a:p>
          <a:p>
            <a:pPr marL="609600" indent="-609600">
              <a:lnSpc>
                <a:spcPct val="80000"/>
              </a:lnSpc>
            </a:pPr>
            <a:endParaRPr lang="de-DE" altLang="de-DE" sz="1200" dirty="0"/>
          </a:p>
          <a:p>
            <a:pPr marL="609600" indent="-609600">
              <a:lnSpc>
                <a:spcPct val="80000"/>
              </a:lnSpc>
            </a:pPr>
            <a:endParaRPr lang="de-DE" altLang="de-DE" sz="1200" dirty="0"/>
          </a:p>
          <a:p>
            <a:pPr marL="609600" indent="-609600">
              <a:lnSpc>
                <a:spcPct val="80000"/>
              </a:lnSpc>
            </a:pPr>
            <a:endParaRPr lang="de-DE" altLang="de-DE" sz="1200" dirty="0"/>
          </a:p>
          <a:p>
            <a:pPr marL="609600" indent="-609600">
              <a:lnSpc>
                <a:spcPct val="80000"/>
              </a:lnSpc>
            </a:pPr>
            <a:endParaRPr lang="de-DE" altLang="de-DE" sz="1200" dirty="0"/>
          </a:p>
          <a:p>
            <a:pPr marL="609600" indent="-609600">
              <a:lnSpc>
                <a:spcPct val="80000"/>
              </a:lnSpc>
            </a:pPr>
            <a:endParaRPr lang="de-DE" altLang="de-DE" sz="1200" dirty="0"/>
          </a:p>
          <a:p>
            <a:pPr marL="609600" indent="-609600">
              <a:lnSpc>
                <a:spcPct val="80000"/>
              </a:lnSpc>
            </a:pPr>
            <a:r>
              <a:rPr lang="de-DE" altLang="de-DE" sz="7200" dirty="0"/>
              <a:t>Ein achtjähriges Kind braucht also etwa nach 20 Minuten eine Pause. Bekommt es diese nicht, so </a:t>
            </a:r>
          </a:p>
          <a:p>
            <a:pPr marL="609600" indent="-609600">
              <a:lnSpc>
                <a:spcPct val="80000"/>
              </a:lnSpc>
            </a:pPr>
            <a:r>
              <a:rPr lang="de-DE" altLang="de-DE" sz="7200" dirty="0"/>
              <a:t>werden Körper und Geist trotzdem eine Auszeit nehmen und abschalten. Lassen Sie Ihren </a:t>
            </a:r>
          </a:p>
          <a:p>
            <a:pPr marL="609600" indent="-609600">
              <a:lnSpc>
                <a:spcPct val="80000"/>
              </a:lnSpc>
            </a:pPr>
            <a:r>
              <a:rPr lang="de-DE" altLang="de-DE" sz="7200" dirty="0"/>
              <a:t>Schachschülern also den Freiraum, sich zwischen den Phasen der hohen Konzentration zu </a:t>
            </a:r>
          </a:p>
          <a:p>
            <a:pPr marL="609600" indent="-609600">
              <a:lnSpc>
                <a:spcPct val="80000"/>
              </a:lnSpc>
            </a:pPr>
            <a:r>
              <a:rPr lang="de-DE" altLang="de-DE" sz="7200" dirty="0"/>
              <a:t>entspannen, nur dann kann es anschließend wieder mit voller Kraft weiter lernen.</a:t>
            </a:r>
          </a:p>
          <a:p>
            <a:pPr marL="609600" indent="-609600">
              <a:lnSpc>
                <a:spcPct val="80000"/>
              </a:lnSpc>
            </a:pPr>
            <a:endParaRPr lang="de-DE" altLang="de-DE" sz="1200" dirty="0"/>
          </a:p>
          <a:p>
            <a:pPr marL="609600" indent="-609600">
              <a:lnSpc>
                <a:spcPct val="80000"/>
              </a:lnSpc>
            </a:pPr>
            <a:r>
              <a:rPr lang="de-DE" altLang="de-DE" sz="1200" dirty="0"/>
              <a:t>	</a:t>
            </a:r>
            <a:endParaRPr lang="de-DE" altLang="de-DE" sz="700" dirty="0"/>
          </a:p>
        </p:txBody>
      </p:sp>
      <p:graphicFrame>
        <p:nvGraphicFramePr>
          <p:cNvPr id="117793" name="Group 33"/>
          <p:cNvGraphicFramePr>
            <a:graphicFrameLocks noGrp="1"/>
          </p:cNvGraphicFramePr>
          <p:nvPr>
            <p:extLst>
              <p:ext uri="{D42A27DB-BD31-4B8C-83A1-F6EECF244321}">
                <p14:modId xmlns:p14="http://schemas.microsoft.com/office/powerpoint/2010/main" val="4174479204"/>
              </p:ext>
            </p:extLst>
          </p:nvPr>
        </p:nvGraphicFramePr>
        <p:xfrm>
          <a:off x="796482" y="2467675"/>
          <a:ext cx="6143625" cy="2103436"/>
        </p:xfrm>
        <a:graphic>
          <a:graphicData uri="http://schemas.openxmlformats.org/drawingml/2006/table">
            <a:tbl>
              <a:tblPr/>
              <a:tblGrid>
                <a:gridCol w="3071813">
                  <a:extLst>
                    <a:ext uri="{9D8B030D-6E8A-4147-A177-3AD203B41FA5}">
                      <a16:colId xmlns:a16="http://schemas.microsoft.com/office/drawing/2014/main" val="20000"/>
                    </a:ext>
                  </a:extLst>
                </a:gridCol>
                <a:gridCol w="3071812">
                  <a:extLst>
                    <a:ext uri="{9D8B030D-6E8A-4147-A177-3AD203B41FA5}">
                      <a16:colId xmlns:a16="http://schemas.microsoft.com/office/drawing/2014/main" val="20001"/>
                    </a:ext>
                  </a:extLst>
                </a:gridCol>
              </a:tblGrid>
              <a:tr h="609692">
                <a:tc>
                  <a:txBody>
                    <a:bodyPr/>
                    <a:lstStyle>
                      <a:lvl1pPr>
                        <a:spcBef>
                          <a:spcPct val="20000"/>
                        </a:spcBef>
                        <a:buClr>
                          <a:schemeClr val="accent2"/>
                        </a:buClr>
                        <a:buFont typeface="Wingdings" panose="05000000000000000000" pitchFamily="2" charset="2"/>
                        <a:defRPr sz="2600">
                          <a:solidFill>
                            <a:schemeClr val="tx1"/>
                          </a:solidFill>
                          <a:latin typeface="Verdana" panose="020B0604030504040204" pitchFamily="34" charset="0"/>
                          <a:cs typeface="Arial" panose="020B0604020202020204" pitchFamily="34" charset="0"/>
                        </a:defRPr>
                      </a:lvl1pPr>
                      <a:lvl2pPr indent="14288">
                        <a:spcBef>
                          <a:spcPct val="20000"/>
                        </a:spcBef>
                        <a:buClr>
                          <a:schemeClr val="accent2"/>
                        </a:buClr>
                        <a:buFont typeface="Wingdings" panose="05000000000000000000" pitchFamily="2" charset="2"/>
                        <a:defRPr sz="2200">
                          <a:solidFill>
                            <a:schemeClr val="tx1"/>
                          </a:solidFill>
                          <a:latin typeface="Verdana" panose="020B0604030504040204" pitchFamily="34" charset="0"/>
                          <a:cs typeface="Arial" panose="020B0604020202020204" pitchFamily="34" charset="0"/>
                        </a:defRPr>
                      </a:lvl2pPr>
                      <a:lvl3pPr marL="857250" indent="52388">
                        <a:spcBef>
                          <a:spcPct val="20000"/>
                        </a:spcBef>
                        <a:buClr>
                          <a:schemeClr val="accent2"/>
                        </a:buClr>
                        <a:buFont typeface="Wingdings" panose="05000000000000000000" pitchFamily="2" charset="2"/>
                        <a:defRPr sz="2100">
                          <a:solidFill>
                            <a:schemeClr val="tx1"/>
                          </a:solidFill>
                          <a:latin typeface="Verdana" panose="020B0604030504040204" pitchFamily="34" charset="0"/>
                          <a:cs typeface="Arial" panose="020B0604020202020204" pitchFamily="34" charset="0"/>
                        </a:defRPr>
                      </a:lvl3pPr>
                      <a:lvl4pPr marL="1200150" indent="106363">
                        <a:spcBef>
                          <a:spcPct val="20000"/>
                        </a:spcBef>
                        <a:buClr>
                          <a:schemeClr val="accent2"/>
                        </a:buClr>
                        <a:buFont typeface="Wingdings" panose="05000000000000000000" pitchFamily="2" charset="2"/>
                        <a:defRPr>
                          <a:solidFill>
                            <a:schemeClr val="tx1"/>
                          </a:solidFill>
                          <a:latin typeface="Verdana" panose="020B0604030504040204" pitchFamily="34" charset="0"/>
                          <a:cs typeface="Arial" panose="020B0604020202020204" pitchFamily="34" charset="0"/>
                        </a:defRPr>
                      </a:lvl4pPr>
                      <a:lvl5pPr marL="1543050" indent="152400">
                        <a:spcBef>
                          <a:spcPct val="25000"/>
                        </a:spcBef>
                        <a:buClr>
                          <a:schemeClr val="accent2"/>
                        </a:buClr>
                        <a:buFont typeface="Wingdings" panose="05000000000000000000" pitchFamily="2" charset="2"/>
                        <a:defRPr>
                          <a:solidFill>
                            <a:schemeClr val="tx1"/>
                          </a:solidFill>
                          <a:latin typeface="Verdana" panose="020B0604030504040204" pitchFamily="34" charset="0"/>
                          <a:cs typeface="Arial" panose="020B0604020202020204" pitchFamily="34" charset="0"/>
                        </a:defRPr>
                      </a:lvl5pPr>
                      <a:lvl6pPr marL="2000250" indent="152400" fontAlgn="base">
                        <a:spcBef>
                          <a:spcPct val="25000"/>
                        </a:spcBef>
                        <a:spcAft>
                          <a:spcPct val="0"/>
                        </a:spcAft>
                        <a:buClr>
                          <a:schemeClr val="accent2"/>
                        </a:buClr>
                        <a:buFont typeface="Wingdings" panose="05000000000000000000" pitchFamily="2" charset="2"/>
                        <a:defRPr>
                          <a:solidFill>
                            <a:schemeClr val="tx1"/>
                          </a:solidFill>
                          <a:latin typeface="Verdana" panose="020B0604030504040204" pitchFamily="34" charset="0"/>
                          <a:cs typeface="Arial" panose="020B0604020202020204" pitchFamily="34" charset="0"/>
                        </a:defRPr>
                      </a:lvl6pPr>
                      <a:lvl7pPr marL="2457450" indent="152400" fontAlgn="base">
                        <a:spcBef>
                          <a:spcPct val="25000"/>
                        </a:spcBef>
                        <a:spcAft>
                          <a:spcPct val="0"/>
                        </a:spcAft>
                        <a:buClr>
                          <a:schemeClr val="accent2"/>
                        </a:buClr>
                        <a:buFont typeface="Wingdings" panose="05000000000000000000" pitchFamily="2" charset="2"/>
                        <a:defRPr>
                          <a:solidFill>
                            <a:schemeClr val="tx1"/>
                          </a:solidFill>
                          <a:latin typeface="Verdana" panose="020B0604030504040204" pitchFamily="34" charset="0"/>
                          <a:cs typeface="Arial" panose="020B0604020202020204" pitchFamily="34" charset="0"/>
                        </a:defRPr>
                      </a:lvl7pPr>
                      <a:lvl8pPr marL="2914650" indent="152400" fontAlgn="base">
                        <a:spcBef>
                          <a:spcPct val="25000"/>
                        </a:spcBef>
                        <a:spcAft>
                          <a:spcPct val="0"/>
                        </a:spcAft>
                        <a:buClr>
                          <a:schemeClr val="accent2"/>
                        </a:buClr>
                        <a:buFont typeface="Wingdings" panose="05000000000000000000" pitchFamily="2" charset="2"/>
                        <a:defRPr>
                          <a:solidFill>
                            <a:schemeClr val="tx1"/>
                          </a:solidFill>
                          <a:latin typeface="Verdana" panose="020B0604030504040204" pitchFamily="34" charset="0"/>
                          <a:cs typeface="Arial" panose="020B0604020202020204" pitchFamily="34" charset="0"/>
                        </a:defRPr>
                      </a:lvl8pPr>
                      <a:lvl9pPr marL="3371850" indent="152400" fontAlgn="base">
                        <a:spcBef>
                          <a:spcPct val="25000"/>
                        </a:spcBef>
                        <a:spcAft>
                          <a:spcPct val="0"/>
                        </a:spcAft>
                        <a:buClr>
                          <a:schemeClr val="accent2"/>
                        </a:buClr>
                        <a:buFont typeface="Wingdings" panose="05000000000000000000" pitchFamily="2" charset="2"/>
                        <a:defRPr>
                          <a:solidFill>
                            <a:schemeClr val="tx1"/>
                          </a:solidFill>
                          <a:latin typeface="Verdana" panose="020B0604030504040204" pitchFamily="34" charset="0"/>
                          <a:cs typeface="Arial" panose="020B0604020202020204" pitchFamily="34" charset="0"/>
                        </a:defRPr>
                      </a:lvl9pPr>
                    </a:lstStyle>
                    <a:p>
                      <a:pPr marL="0" marR="0" lvl="0" indent="0" algn="l" defTabSz="914400" rtl="0" eaLnBrk="1" fontAlgn="base" latinLnBrk="0" hangingPunct="1">
                        <a:lnSpc>
                          <a:spcPct val="100000"/>
                        </a:lnSpc>
                        <a:spcBef>
                          <a:spcPct val="20000"/>
                        </a:spcBef>
                        <a:spcAft>
                          <a:spcPct val="0"/>
                        </a:spcAft>
                        <a:buClr>
                          <a:schemeClr val="accent2"/>
                        </a:buClr>
                        <a:buSzTx/>
                        <a:buFont typeface="Wingdings" panose="05000000000000000000" pitchFamily="2" charset="2"/>
                        <a:buNone/>
                        <a:tabLst/>
                      </a:pPr>
                      <a:r>
                        <a:rPr kumimoji="0" lang="de-DE" altLang="de-DE" sz="1700" b="0" i="0" u="none" strike="noStrike" cap="none" normalizeH="0" baseline="0" dirty="0">
                          <a:ln>
                            <a:noFill/>
                          </a:ln>
                          <a:solidFill>
                            <a:schemeClr val="tx1"/>
                          </a:solidFill>
                          <a:effectLst/>
                          <a:latin typeface="Verdana" panose="020B0604030504040204" pitchFamily="34" charset="0"/>
                          <a:cs typeface="Arial" panose="020B0604020202020204" pitchFamily="34" charset="0"/>
                        </a:rPr>
                        <a:t>Alter in Jahren </a:t>
                      </a:r>
                    </a:p>
                  </a:txBody>
                  <a:tcPr marT="45727" marB="45727"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buClr>
                          <a:schemeClr val="accent2"/>
                        </a:buClr>
                        <a:buFont typeface="Wingdings" panose="05000000000000000000" pitchFamily="2" charset="2"/>
                        <a:defRPr sz="2600">
                          <a:solidFill>
                            <a:schemeClr val="tx1"/>
                          </a:solidFill>
                          <a:latin typeface="Verdana" panose="020B0604030504040204" pitchFamily="34" charset="0"/>
                          <a:cs typeface="Arial" panose="020B0604020202020204" pitchFamily="34" charset="0"/>
                        </a:defRPr>
                      </a:lvl1pPr>
                      <a:lvl2pPr indent="14288">
                        <a:spcBef>
                          <a:spcPct val="20000"/>
                        </a:spcBef>
                        <a:buClr>
                          <a:schemeClr val="accent2"/>
                        </a:buClr>
                        <a:buFont typeface="Wingdings" panose="05000000000000000000" pitchFamily="2" charset="2"/>
                        <a:defRPr sz="2200">
                          <a:solidFill>
                            <a:schemeClr val="tx1"/>
                          </a:solidFill>
                          <a:latin typeface="Verdana" panose="020B0604030504040204" pitchFamily="34" charset="0"/>
                          <a:cs typeface="Arial" panose="020B0604020202020204" pitchFamily="34" charset="0"/>
                        </a:defRPr>
                      </a:lvl2pPr>
                      <a:lvl3pPr marL="857250" indent="52388">
                        <a:spcBef>
                          <a:spcPct val="20000"/>
                        </a:spcBef>
                        <a:buClr>
                          <a:schemeClr val="accent2"/>
                        </a:buClr>
                        <a:buFont typeface="Wingdings" panose="05000000000000000000" pitchFamily="2" charset="2"/>
                        <a:defRPr sz="2100">
                          <a:solidFill>
                            <a:schemeClr val="tx1"/>
                          </a:solidFill>
                          <a:latin typeface="Verdana" panose="020B0604030504040204" pitchFamily="34" charset="0"/>
                          <a:cs typeface="Arial" panose="020B0604020202020204" pitchFamily="34" charset="0"/>
                        </a:defRPr>
                      </a:lvl3pPr>
                      <a:lvl4pPr marL="1200150" indent="106363">
                        <a:spcBef>
                          <a:spcPct val="20000"/>
                        </a:spcBef>
                        <a:buClr>
                          <a:schemeClr val="accent2"/>
                        </a:buClr>
                        <a:buFont typeface="Wingdings" panose="05000000000000000000" pitchFamily="2" charset="2"/>
                        <a:defRPr>
                          <a:solidFill>
                            <a:schemeClr val="tx1"/>
                          </a:solidFill>
                          <a:latin typeface="Verdana" panose="020B0604030504040204" pitchFamily="34" charset="0"/>
                          <a:cs typeface="Arial" panose="020B0604020202020204" pitchFamily="34" charset="0"/>
                        </a:defRPr>
                      </a:lvl4pPr>
                      <a:lvl5pPr marL="1543050" indent="152400">
                        <a:spcBef>
                          <a:spcPct val="25000"/>
                        </a:spcBef>
                        <a:buClr>
                          <a:schemeClr val="accent2"/>
                        </a:buClr>
                        <a:buFont typeface="Wingdings" panose="05000000000000000000" pitchFamily="2" charset="2"/>
                        <a:defRPr>
                          <a:solidFill>
                            <a:schemeClr val="tx1"/>
                          </a:solidFill>
                          <a:latin typeface="Verdana" panose="020B0604030504040204" pitchFamily="34" charset="0"/>
                          <a:cs typeface="Arial" panose="020B0604020202020204" pitchFamily="34" charset="0"/>
                        </a:defRPr>
                      </a:lvl5pPr>
                      <a:lvl6pPr marL="2000250" indent="152400" fontAlgn="base">
                        <a:spcBef>
                          <a:spcPct val="25000"/>
                        </a:spcBef>
                        <a:spcAft>
                          <a:spcPct val="0"/>
                        </a:spcAft>
                        <a:buClr>
                          <a:schemeClr val="accent2"/>
                        </a:buClr>
                        <a:buFont typeface="Wingdings" panose="05000000000000000000" pitchFamily="2" charset="2"/>
                        <a:defRPr>
                          <a:solidFill>
                            <a:schemeClr val="tx1"/>
                          </a:solidFill>
                          <a:latin typeface="Verdana" panose="020B0604030504040204" pitchFamily="34" charset="0"/>
                          <a:cs typeface="Arial" panose="020B0604020202020204" pitchFamily="34" charset="0"/>
                        </a:defRPr>
                      </a:lvl6pPr>
                      <a:lvl7pPr marL="2457450" indent="152400" fontAlgn="base">
                        <a:spcBef>
                          <a:spcPct val="25000"/>
                        </a:spcBef>
                        <a:spcAft>
                          <a:spcPct val="0"/>
                        </a:spcAft>
                        <a:buClr>
                          <a:schemeClr val="accent2"/>
                        </a:buClr>
                        <a:buFont typeface="Wingdings" panose="05000000000000000000" pitchFamily="2" charset="2"/>
                        <a:defRPr>
                          <a:solidFill>
                            <a:schemeClr val="tx1"/>
                          </a:solidFill>
                          <a:latin typeface="Verdana" panose="020B0604030504040204" pitchFamily="34" charset="0"/>
                          <a:cs typeface="Arial" panose="020B0604020202020204" pitchFamily="34" charset="0"/>
                        </a:defRPr>
                      </a:lvl7pPr>
                      <a:lvl8pPr marL="2914650" indent="152400" fontAlgn="base">
                        <a:spcBef>
                          <a:spcPct val="25000"/>
                        </a:spcBef>
                        <a:spcAft>
                          <a:spcPct val="0"/>
                        </a:spcAft>
                        <a:buClr>
                          <a:schemeClr val="accent2"/>
                        </a:buClr>
                        <a:buFont typeface="Wingdings" panose="05000000000000000000" pitchFamily="2" charset="2"/>
                        <a:defRPr>
                          <a:solidFill>
                            <a:schemeClr val="tx1"/>
                          </a:solidFill>
                          <a:latin typeface="Verdana" panose="020B0604030504040204" pitchFamily="34" charset="0"/>
                          <a:cs typeface="Arial" panose="020B0604020202020204" pitchFamily="34" charset="0"/>
                        </a:defRPr>
                      </a:lvl8pPr>
                      <a:lvl9pPr marL="3371850" indent="152400" fontAlgn="base">
                        <a:spcBef>
                          <a:spcPct val="25000"/>
                        </a:spcBef>
                        <a:spcAft>
                          <a:spcPct val="0"/>
                        </a:spcAft>
                        <a:buClr>
                          <a:schemeClr val="accent2"/>
                        </a:buClr>
                        <a:buFont typeface="Wingdings" panose="05000000000000000000" pitchFamily="2" charset="2"/>
                        <a:defRPr>
                          <a:solidFill>
                            <a:schemeClr val="tx1"/>
                          </a:solidFill>
                          <a:latin typeface="Verdana" panose="020B0604030504040204" pitchFamily="34" charset="0"/>
                          <a:cs typeface="Arial" panose="020B0604020202020204" pitchFamily="34" charset="0"/>
                        </a:defRPr>
                      </a:lvl9pPr>
                    </a:lstStyle>
                    <a:p>
                      <a:pPr marL="0" marR="0" lvl="0" indent="0" algn="l" defTabSz="914400" rtl="0" eaLnBrk="1" fontAlgn="base" latinLnBrk="0" hangingPunct="1">
                        <a:lnSpc>
                          <a:spcPct val="100000"/>
                        </a:lnSpc>
                        <a:spcBef>
                          <a:spcPct val="20000"/>
                        </a:spcBef>
                        <a:spcAft>
                          <a:spcPct val="0"/>
                        </a:spcAft>
                        <a:buClr>
                          <a:schemeClr val="accent2"/>
                        </a:buClr>
                        <a:buSzTx/>
                        <a:buFont typeface="Wingdings" panose="05000000000000000000" pitchFamily="2" charset="2"/>
                        <a:buNone/>
                        <a:tabLst/>
                      </a:pPr>
                      <a:r>
                        <a:rPr kumimoji="0" lang="de-DE" altLang="de-DE" sz="1700" b="0" i="0" u="none" strike="noStrike" cap="none" normalizeH="0" baseline="0" dirty="0">
                          <a:ln>
                            <a:noFill/>
                          </a:ln>
                          <a:solidFill>
                            <a:schemeClr val="tx1"/>
                          </a:solidFill>
                          <a:effectLst/>
                          <a:latin typeface="Verdana" panose="020B0604030504040204" pitchFamily="34" charset="0"/>
                          <a:cs typeface="Arial" panose="020B0604020202020204" pitchFamily="34" charset="0"/>
                        </a:rPr>
                        <a:t>Dauer der Konzentration im durchschnitt</a:t>
                      </a:r>
                    </a:p>
                  </a:txBody>
                  <a:tcPr marT="45727" marB="45727"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0"/>
                  </a:ext>
                </a:extLst>
              </a:tr>
              <a:tr h="381057">
                <a:tc>
                  <a:txBody>
                    <a:bodyPr/>
                    <a:lstStyle>
                      <a:lvl1pPr>
                        <a:spcBef>
                          <a:spcPct val="20000"/>
                        </a:spcBef>
                        <a:buClr>
                          <a:schemeClr val="accent2"/>
                        </a:buClr>
                        <a:buFont typeface="Wingdings" panose="05000000000000000000" pitchFamily="2" charset="2"/>
                        <a:defRPr sz="2600">
                          <a:solidFill>
                            <a:schemeClr val="tx1"/>
                          </a:solidFill>
                          <a:latin typeface="Verdana" panose="020B0604030504040204" pitchFamily="34" charset="0"/>
                          <a:cs typeface="Arial" panose="020B0604020202020204" pitchFamily="34" charset="0"/>
                        </a:defRPr>
                      </a:lvl1pPr>
                      <a:lvl2pPr indent="14288">
                        <a:spcBef>
                          <a:spcPct val="20000"/>
                        </a:spcBef>
                        <a:buClr>
                          <a:schemeClr val="accent2"/>
                        </a:buClr>
                        <a:buFont typeface="Wingdings" panose="05000000000000000000" pitchFamily="2" charset="2"/>
                        <a:defRPr sz="2200">
                          <a:solidFill>
                            <a:schemeClr val="tx1"/>
                          </a:solidFill>
                          <a:latin typeface="Verdana" panose="020B0604030504040204" pitchFamily="34" charset="0"/>
                          <a:cs typeface="Arial" panose="020B0604020202020204" pitchFamily="34" charset="0"/>
                        </a:defRPr>
                      </a:lvl2pPr>
                      <a:lvl3pPr marL="857250" indent="52388">
                        <a:spcBef>
                          <a:spcPct val="20000"/>
                        </a:spcBef>
                        <a:buClr>
                          <a:schemeClr val="accent2"/>
                        </a:buClr>
                        <a:buFont typeface="Wingdings" panose="05000000000000000000" pitchFamily="2" charset="2"/>
                        <a:defRPr sz="2100">
                          <a:solidFill>
                            <a:schemeClr val="tx1"/>
                          </a:solidFill>
                          <a:latin typeface="Verdana" panose="020B0604030504040204" pitchFamily="34" charset="0"/>
                          <a:cs typeface="Arial" panose="020B0604020202020204" pitchFamily="34" charset="0"/>
                        </a:defRPr>
                      </a:lvl3pPr>
                      <a:lvl4pPr marL="1200150" indent="106363">
                        <a:spcBef>
                          <a:spcPct val="20000"/>
                        </a:spcBef>
                        <a:buClr>
                          <a:schemeClr val="accent2"/>
                        </a:buClr>
                        <a:buFont typeface="Wingdings" panose="05000000000000000000" pitchFamily="2" charset="2"/>
                        <a:defRPr>
                          <a:solidFill>
                            <a:schemeClr val="tx1"/>
                          </a:solidFill>
                          <a:latin typeface="Verdana" panose="020B0604030504040204" pitchFamily="34" charset="0"/>
                          <a:cs typeface="Arial" panose="020B0604020202020204" pitchFamily="34" charset="0"/>
                        </a:defRPr>
                      </a:lvl4pPr>
                      <a:lvl5pPr marL="1543050" indent="152400">
                        <a:spcBef>
                          <a:spcPct val="25000"/>
                        </a:spcBef>
                        <a:buClr>
                          <a:schemeClr val="accent2"/>
                        </a:buClr>
                        <a:buFont typeface="Wingdings" panose="05000000000000000000" pitchFamily="2" charset="2"/>
                        <a:defRPr>
                          <a:solidFill>
                            <a:schemeClr val="tx1"/>
                          </a:solidFill>
                          <a:latin typeface="Verdana" panose="020B0604030504040204" pitchFamily="34" charset="0"/>
                          <a:cs typeface="Arial" panose="020B0604020202020204" pitchFamily="34" charset="0"/>
                        </a:defRPr>
                      </a:lvl5pPr>
                      <a:lvl6pPr marL="2000250" indent="152400" fontAlgn="base">
                        <a:spcBef>
                          <a:spcPct val="25000"/>
                        </a:spcBef>
                        <a:spcAft>
                          <a:spcPct val="0"/>
                        </a:spcAft>
                        <a:buClr>
                          <a:schemeClr val="accent2"/>
                        </a:buClr>
                        <a:buFont typeface="Wingdings" panose="05000000000000000000" pitchFamily="2" charset="2"/>
                        <a:defRPr>
                          <a:solidFill>
                            <a:schemeClr val="tx1"/>
                          </a:solidFill>
                          <a:latin typeface="Verdana" panose="020B0604030504040204" pitchFamily="34" charset="0"/>
                          <a:cs typeface="Arial" panose="020B0604020202020204" pitchFamily="34" charset="0"/>
                        </a:defRPr>
                      </a:lvl6pPr>
                      <a:lvl7pPr marL="2457450" indent="152400" fontAlgn="base">
                        <a:spcBef>
                          <a:spcPct val="25000"/>
                        </a:spcBef>
                        <a:spcAft>
                          <a:spcPct val="0"/>
                        </a:spcAft>
                        <a:buClr>
                          <a:schemeClr val="accent2"/>
                        </a:buClr>
                        <a:buFont typeface="Wingdings" panose="05000000000000000000" pitchFamily="2" charset="2"/>
                        <a:defRPr>
                          <a:solidFill>
                            <a:schemeClr val="tx1"/>
                          </a:solidFill>
                          <a:latin typeface="Verdana" panose="020B0604030504040204" pitchFamily="34" charset="0"/>
                          <a:cs typeface="Arial" panose="020B0604020202020204" pitchFamily="34" charset="0"/>
                        </a:defRPr>
                      </a:lvl7pPr>
                      <a:lvl8pPr marL="2914650" indent="152400" fontAlgn="base">
                        <a:spcBef>
                          <a:spcPct val="25000"/>
                        </a:spcBef>
                        <a:spcAft>
                          <a:spcPct val="0"/>
                        </a:spcAft>
                        <a:buClr>
                          <a:schemeClr val="accent2"/>
                        </a:buClr>
                        <a:buFont typeface="Wingdings" panose="05000000000000000000" pitchFamily="2" charset="2"/>
                        <a:defRPr>
                          <a:solidFill>
                            <a:schemeClr val="tx1"/>
                          </a:solidFill>
                          <a:latin typeface="Verdana" panose="020B0604030504040204" pitchFamily="34" charset="0"/>
                          <a:cs typeface="Arial" panose="020B0604020202020204" pitchFamily="34" charset="0"/>
                        </a:defRPr>
                      </a:lvl8pPr>
                      <a:lvl9pPr marL="3371850" indent="152400" fontAlgn="base">
                        <a:spcBef>
                          <a:spcPct val="25000"/>
                        </a:spcBef>
                        <a:spcAft>
                          <a:spcPct val="0"/>
                        </a:spcAft>
                        <a:buClr>
                          <a:schemeClr val="accent2"/>
                        </a:buClr>
                        <a:buFont typeface="Wingdings" panose="05000000000000000000" pitchFamily="2" charset="2"/>
                        <a:defRPr>
                          <a:solidFill>
                            <a:schemeClr val="tx1"/>
                          </a:solidFill>
                          <a:latin typeface="Verdana" panose="020B0604030504040204" pitchFamily="34" charset="0"/>
                          <a:cs typeface="Arial" panose="020B0604020202020204" pitchFamily="34" charset="0"/>
                        </a:defRPr>
                      </a:lvl9pPr>
                    </a:lstStyle>
                    <a:p>
                      <a:pPr marL="0" marR="0" lvl="0" indent="0" algn="l" defTabSz="914400" rtl="0" eaLnBrk="1" fontAlgn="base" latinLnBrk="0" hangingPunct="1">
                        <a:lnSpc>
                          <a:spcPct val="100000"/>
                        </a:lnSpc>
                        <a:spcBef>
                          <a:spcPct val="20000"/>
                        </a:spcBef>
                        <a:spcAft>
                          <a:spcPct val="0"/>
                        </a:spcAft>
                        <a:buClr>
                          <a:schemeClr val="accent2"/>
                        </a:buClr>
                        <a:buSzTx/>
                        <a:buFont typeface="Wingdings" panose="05000000000000000000" pitchFamily="2" charset="2"/>
                        <a:buNone/>
                        <a:tabLst/>
                      </a:pPr>
                      <a:r>
                        <a:rPr kumimoji="0" lang="de-DE" altLang="de-DE" sz="1700" b="0" i="0" u="none" strike="noStrike" cap="none" normalizeH="0" baseline="0" dirty="0">
                          <a:ln>
                            <a:noFill/>
                          </a:ln>
                          <a:solidFill>
                            <a:schemeClr val="tx1"/>
                          </a:solidFill>
                          <a:effectLst/>
                          <a:latin typeface="Verdana" panose="020B0604030504040204" pitchFamily="34" charset="0"/>
                          <a:cs typeface="Arial" panose="020B0604020202020204" pitchFamily="34" charset="0"/>
                        </a:rPr>
                        <a:t>5 bis 7</a:t>
                      </a:r>
                    </a:p>
                  </a:txBody>
                  <a:tcPr marT="45727" marB="45727"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buClr>
                          <a:schemeClr val="accent2"/>
                        </a:buClr>
                        <a:buFont typeface="Wingdings" panose="05000000000000000000" pitchFamily="2" charset="2"/>
                        <a:defRPr sz="2600">
                          <a:solidFill>
                            <a:schemeClr val="tx1"/>
                          </a:solidFill>
                          <a:latin typeface="Verdana" panose="020B0604030504040204" pitchFamily="34" charset="0"/>
                          <a:cs typeface="Arial" panose="020B0604020202020204" pitchFamily="34" charset="0"/>
                        </a:defRPr>
                      </a:lvl1pPr>
                      <a:lvl2pPr indent="14288">
                        <a:spcBef>
                          <a:spcPct val="20000"/>
                        </a:spcBef>
                        <a:buClr>
                          <a:schemeClr val="accent2"/>
                        </a:buClr>
                        <a:buFont typeface="Wingdings" panose="05000000000000000000" pitchFamily="2" charset="2"/>
                        <a:defRPr sz="2200">
                          <a:solidFill>
                            <a:schemeClr val="tx1"/>
                          </a:solidFill>
                          <a:latin typeface="Verdana" panose="020B0604030504040204" pitchFamily="34" charset="0"/>
                          <a:cs typeface="Arial" panose="020B0604020202020204" pitchFamily="34" charset="0"/>
                        </a:defRPr>
                      </a:lvl2pPr>
                      <a:lvl3pPr marL="857250" indent="52388">
                        <a:spcBef>
                          <a:spcPct val="20000"/>
                        </a:spcBef>
                        <a:buClr>
                          <a:schemeClr val="accent2"/>
                        </a:buClr>
                        <a:buFont typeface="Wingdings" panose="05000000000000000000" pitchFamily="2" charset="2"/>
                        <a:defRPr sz="2100">
                          <a:solidFill>
                            <a:schemeClr val="tx1"/>
                          </a:solidFill>
                          <a:latin typeface="Verdana" panose="020B0604030504040204" pitchFamily="34" charset="0"/>
                          <a:cs typeface="Arial" panose="020B0604020202020204" pitchFamily="34" charset="0"/>
                        </a:defRPr>
                      </a:lvl3pPr>
                      <a:lvl4pPr marL="1200150" indent="106363">
                        <a:spcBef>
                          <a:spcPct val="20000"/>
                        </a:spcBef>
                        <a:buClr>
                          <a:schemeClr val="accent2"/>
                        </a:buClr>
                        <a:buFont typeface="Wingdings" panose="05000000000000000000" pitchFamily="2" charset="2"/>
                        <a:defRPr>
                          <a:solidFill>
                            <a:schemeClr val="tx1"/>
                          </a:solidFill>
                          <a:latin typeface="Verdana" panose="020B0604030504040204" pitchFamily="34" charset="0"/>
                          <a:cs typeface="Arial" panose="020B0604020202020204" pitchFamily="34" charset="0"/>
                        </a:defRPr>
                      </a:lvl4pPr>
                      <a:lvl5pPr marL="1543050" indent="152400">
                        <a:spcBef>
                          <a:spcPct val="25000"/>
                        </a:spcBef>
                        <a:buClr>
                          <a:schemeClr val="accent2"/>
                        </a:buClr>
                        <a:buFont typeface="Wingdings" panose="05000000000000000000" pitchFamily="2" charset="2"/>
                        <a:defRPr>
                          <a:solidFill>
                            <a:schemeClr val="tx1"/>
                          </a:solidFill>
                          <a:latin typeface="Verdana" panose="020B0604030504040204" pitchFamily="34" charset="0"/>
                          <a:cs typeface="Arial" panose="020B0604020202020204" pitchFamily="34" charset="0"/>
                        </a:defRPr>
                      </a:lvl5pPr>
                      <a:lvl6pPr marL="2000250" indent="152400" fontAlgn="base">
                        <a:spcBef>
                          <a:spcPct val="25000"/>
                        </a:spcBef>
                        <a:spcAft>
                          <a:spcPct val="0"/>
                        </a:spcAft>
                        <a:buClr>
                          <a:schemeClr val="accent2"/>
                        </a:buClr>
                        <a:buFont typeface="Wingdings" panose="05000000000000000000" pitchFamily="2" charset="2"/>
                        <a:defRPr>
                          <a:solidFill>
                            <a:schemeClr val="tx1"/>
                          </a:solidFill>
                          <a:latin typeface="Verdana" panose="020B0604030504040204" pitchFamily="34" charset="0"/>
                          <a:cs typeface="Arial" panose="020B0604020202020204" pitchFamily="34" charset="0"/>
                        </a:defRPr>
                      </a:lvl6pPr>
                      <a:lvl7pPr marL="2457450" indent="152400" fontAlgn="base">
                        <a:spcBef>
                          <a:spcPct val="25000"/>
                        </a:spcBef>
                        <a:spcAft>
                          <a:spcPct val="0"/>
                        </a:spcAft>
                        <a:buClr>
                          <a:schemeClr val="accent2"/>
                        </a:buClr>
                        <a:buFont typeface="Wingdings" panose="05000000000000000000" pitchFamily="2" charset="2"/>
                        <a:defRPr>
                          <a:solidFill>
                            <a:schemeClr val="tx1"/>
                          </a:solidFill>
                          <a:latin typeface="Verdana" panose="020B0604030504040204" pitchFamily="34" charset="0"/>
                          <a:cs typeface="Arial" panose="020B0604020202020204" pitchFamily="34" charset="0"/>
                        </a:defRPr>
                      </a:lvl7pPr>
                      <a:lvl8pPr marL="2914650" indent="152400" fontAlgn="base">
                        <a:spcBef>
                          <a:spcPct val="25000"/>
                        </a:spcBef>
                        <a:spcAft>
                          <a:spcPct val="0"/>
                        </a:spcAft>
                        <a:buClr>
                          <a:schemeClr val="accent2"/>
                        </a:buClr>
                        <a:buFont typeface="Wingdings" panose="05000000000000000000" pitchFamily="2" charset="2"/>
                        <a:defRPr>
                          <a:solidFill>
                            <a:schemeClr val="tx1"/>
                          </a:solidFill>
                          <a:latin typeface="Verdana" panose="020B0604030504040204" pitchFamily="34" charset="0"/>
                          <a:cs typeface="Arial" panose="020B0604020202020204" pitchFamily="34" charset="0"/>
                        </a:defRPr>
                      </a:lvl8pPr>
                      <a:lvl9pPr marL="3371850" indent="152400" fontAlgn="base">
                        <a:spcBef>
                          <a:spcPct val="25000"/>
                        </a:spcBef>
                        <a:spcAft>
                          <a:spcPct val="0"/>
                        </a:spcAft>
                        <a:buClr>
                          <a:schemeClr val="accent2"/>
                        </a:buClr>
                        <a:buFont typeface="Wingdings" panose="05000000000000000000" pitchFamily="2" charset="2"/>
                        <a:defRPr>
                          <a:solidFill>
                            <a:schemeClr val="tx1"/>
                          </a:solidFill>
                          <a:latin typeface="Verdana" panose="020B0604030504040204" pitchFamily="34" charset="0"/>
                          <a:cs typeface="Arial" panose="020B0604020202020204" pitchFamily="34" charset="0"/>
                        </a:defRPr>
                      </a:lvl9pPr>
                    </a:lstStyle>
                    <a:p>
                      <a:pPr marL="0" marR="0" lvl="0" indent="0" algn="l" defTabSz="914400" rtl="0" eaLnBrk="1" fontAlgn="base" latinLnBrk="0" hangingPunct="1">
                        <a:lnSpc>
                          <a:spcPct val="100000"/>
                        </a:lnSpc>
                        <a:spcBef>
                          <a:spcPct val="20000"/>
                        </a:spcBef>
                        <a:spcAft>
                          <a:spcPct val="0"/>
                        </a:spcAft>
                        <a:buClr>
                          <a:schemeClr val="accent2"/>
                        </a:buClr>
                        <a:buSzTx/>
                        <a:buFont typeface="Wingdings" panose="05000000000000000000" pitchFamily="2" charset="2"/>
                        <a:buNone/>
                        <a:tabLst/>
                      </a:pPr>
                      <a:r>
                        <a:rPr kumimoji="0" lang="de-DE" altLang="de-DE" sz="1700" b="0" i="0" u="none" strike="noStrike" cap="none" normalizeH="0" baseline="0">
                          <a:ln>
                            <a:noFill/>
                          </a:ln>
                          <a:solidFill>
                            <a:schemeClr val="tx1"/>
                          </a:solidFill>
                          <a:effectLst/>
                          <a:latin typeface="Verdana" panose="020B0604030504040204" pitchFamily="34" charset="0"/>
                          <a:cs typeface="Arial" panose="020B0604020202020204" pitchFamily="34" charset="0"/>
                        </a:rPr>
                        <a:t>bis 15 Minuten</a:t>
                      </a:r>
                    </a:p>
                  </a:txBody>
                  <a:tcPr marT="45727" marB="45727"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1"/>
                  </a:ext>
                </a:extLst>
              </a:tr>
              <a:tr h="381057">
                <a:tc>
                  <a:txBody>
                    <a:bodyPr/>
                    <a:lstStyle>
                      <a:lvl1pPr>
                        <a:spcBef>
                          <a:spcPct val="20000"/>
                        </a:spcBef>
                        <a:buClr>
                          <a:schemeClr val="accent2"/>
                        </a:buClr>
                        <a:buFont typeface="Wingdings" panose="05000000000000000000" pitchFamily="2" charset="2"/>
                        <a:defRPr sz="2600">
                          <a:solidFill>
                            <a:schemeClr val="tx1"/>
                          </a:solidFill>
                          <a:latin typeface="Verdana" panose="020B0604030504040204" pitchFamily="34" charset="0"/>
                          <a:cs typeface="Arial" panose="020B0604020202020204" pitchFamily="34" charset="0"/>
                        </a:defRPr>
                      </a:lvl1pPr>
                      <a:lvl2pPr indent="14288">
                        <a:spcBef>
                          <a:spcPct val="20000"/>
                        </a:spcBef>
                        <a:buClr>
                          <a:schemeClr val="accent2"/>
                        </a:buClr>
                        <a:buFont typeface="Wingdings" panose="05000000000000000000" pitchFamily="2" charset="2"/>
                        <a:defRPr sz="2200">
                          <a:solidFill>
                            <a:schemeClr val="tx1"/>
                          </a:solidFill>
                          <a:latin typeface="Verdana" panose="020B0604030504040204" pitchFamily="34" charset="0"/>
                          <a:cs typeface="Arial" panose="020B0604020202020204" pitchFamily="34" charset="0"/>
                        </a:defRPr>
                      </a:lvl2pPr>
                      <a:lvl3pPr marL="857250" indent="52388">
                        <a:spcBef>
                          <a:spcPct val="20000"/>
                        </a:spcBef>
                        <a:buClr>
                          <a:schemeClr val="accent2"/>
                        </a:buClr>
                        <a:buFont typeface="Wingdings" panose="05000000000000000000" pitchFamily="2" charset="2"/>
                        <a:defRPr sz="2100">
                          <a:solidFill>
                            <a:schemeClr val="tx1"/>
                          </a:solidFill>
                          <a:latin typeface="Verdana" panose="020B0604030504040204" pitchFamily="34" charset="0"/>
                          <a:cs typeface="Arial" panose="020B0604020202020204" pitchFamily="34" charset="0"/>
                        </a:defRPr>
                      </a:lvl3pPr>
                      <a:lvl4pPr marL="1200150" indent="106363">
                        <a:spcBef>
                          <a:spcPct val="20000"/>
                        </a:spcBef>
                        <a:buClr>
                          <a:schemeClr val="accent2"/>
                        </a:buClr>
                        <a:buFont typeface="Wingdings" panose="05000000000000000000" pitchFamily="2" charset="2"/>
                        <a:defRPr>
                          <a:solidFill>
                            <a:schemeClr val="tx1"/>
                          </a:solidFill>
                          <a:latin typeface="Verdana" panose="020B0604030504040204" pitchFamily="34" charset="0"/>
                          <a:cs typeface="Arial" panose="020B0604020202020204" pitchFamily="34" charset="0"/>
                        </a:defRPr>
                      </a:lvl4pPr>
                      <a:lvl5pPr marL="1543050" indent="152400">
                        <a:spcBef>
                          <a:spcPct val="25000"/>
                        </a:spcBef>
                        <a:buClr>
                          <a:schemeClr val="accent2"/>
                        </a:buClr>
                        <a:buFont typeface="Wingdings" panose="05000000000000000000" pitchFamily="2" charset="2"/>
                        <a:defRPr>
                          <a:solidFill>
                            <a:schemeClr val="tx1"/>
                          </a:solidFill>
                          <a:latin typeface="Verdana" panose="020B0604030504040204" pitchFamily="34" charset="0"/>
                          <a:cs typeface="Arial" panose="020B0604020202020204" pitchFamily="34" charset="0"/>
                        </a:defRPr>
                      </a:lvl5pPr>
                      <a:lvl6pPr marL="2000250" indent="152400" fontAlgn="base">
                        <a:spcBef>
                          <a:spcPct val="25000"/>
                        </a:spcBef>
                        <a:spcAft>
                          <a:spcPct val="0"/>
                        </a:spcAft>
                        <a:buClr>
                          <a:schemeClr val="accent2"/>
                        </a:buClr>
                        <a:buFont typeface="Wingdings" panose="05000000000000000000" pitchFamily="2" charset="2"/>
                        <a:defRPr>
                          <a:solidFill>
                            <a:schemeClr val="tx1"/>
                          </a:solidFill>
                          <a:latin typeface="Verdana" panose="020B0604030504040204" pitchFamily="34" charset="0"/>
                          <a:cs typeface="Arial" panose="020B0604020202020204" pitchFamily="34" charset="0"/>
                        </a:defRPr>
                      </a:lvl6pPr>
                      <a:lvl7pPr marL="2457450" indent="152400" fontAlgn="base">
                        <a:spcBef>
                          <a:spcPct val="25000"/>
                        </a:spcBef>
                        <a:spcAft>
                          <a:spcPct val="0"/>
                        </a:spcAft>
                        <a:buClr>
                          <a:schemeClr val="accent2"/>
                        </a:buClr>
                        <a:buFont typeface="Wingdings" panose="05000000000000000000" pitchFamily="2" charset="2"/>
                        <a:defRPr>
                          <a:solidFill>
                            <a:schemeClr val="tx1"/>
                          </a:solidFill>
                          <a:latin typeface="Verdana" panose="020B0604030504040204" pitchFamily="34" charset="0"/>
                          <a:cs typeface="Arial" panose="020B0604020202020204" pitchFamily="34" charset="0"/>
                        </a:defRPr>
                      </a:lvl7pPr>
                      <a:lvl8pPr marL="2914650" indent="152400" fontAlgn="base">
                        <a:spcBef>
                          <a:spcPct val="25000"/>
                        </a:spcBef>
                        <a:spcAft>
                          <a:spcPct val="0"/>
                        </a:spcAft>
                        <a:buClr>
                          <a:schemeClr val="accent2"/>
                        </a:buClr>
                        <a:buFont typeface="Wingdings" panose="05000000000000000000" pitchFamily="2" charset="2"/>
                        <a:defRPr>
                          <a:solidFill>
                            <a:schemeClr val="tx1"/>
                          </a:solidFill>
                          <a:latin typeface="Verdana" panose="020B0604030504040204" pitchFamily="34" charset="0"/>
                          <a:cs typeface="Arial" panose="020B0604020202020204" pitchFamily="34" charset="0"/>
                        </a:defRPr>
                      </a:lvl8pPr>
                      <a:lvl9pPr marL="3371850" indent="152400" fontAlgn="base">
                        <a:spcBef>
                          <a:spcPct val="25000"/>
                        </a:spcBef>
                        <a:spcAft>
                          <a:spcPct val="0"/>
                        </a:spcAft>
                        <a:buClr>
                          <a:schemeClr val="accent2"/>
                        </a:buClr>
                        <a:buFont typeface="Wingdings" panose="05000000000000000000" pitchFamily="2" charset="2"/>
                        <a:defRPr>
                          <a:solidFill>
                            <a:schemeClr val="tx1"/>
                          </a:solidFill>
                          <a:latin typeface="Verdana" panose="020B0604030504040204" pitchFamily="34" charset="0"/>
                          <a:cs typeface="Arial" panose="020B0604020202020204" pitchFamily="34" charset="0"/>
                        </a:defRPr>
                      </a:lvl9pPr>
                    </a:lstStyle>
                    <a:p>
                      <a:pPr marL="0" marR="0" lvl="0" indent="0" algn="l" defTabSz="914400" rtl="0" eaLnBrk="1" fontAlgn="base" latinLnBrk="0" hangingPunct="1">
                        <a:lnSpc>
                          <a:spcPct val="100000"/>
                        </a:lnSpc>
                        <a:spcBef>
                          <a:spcPct val="20000"/>
                        </a:spcBef>
                        <a:spcAft>
                          <a:spcPct val="0"/>
                        </a:spcAft>
                        <a:buClr>
                          <a:schemeClr val="accent2"/>
                        </a:buClr>
                        <a:buSzTx/>
                        <a:buFont typeface="Wingdings" panose="05000000000000000000" pitchFamily="2" charset="2"/>
                        <a:buNone/>
                        <a:tabLst/>
                      </a:pPr>
                      <a:r>
                        <a:rPr kumimoji="0" lang="de-DE" altLang="de-DE" sz="1700" b="0" i="0" u="none" strike="noStrike" cap="none" normalizeH="0" baseline="0">
                          <a:ln>
                            <a:noFill/>
                          </a:ln>
                          <a:solidFill>
                            <a:schemeClr val="tx1"/>
                          </a:solidFill>
                          <a:effectLst/>
                          <a:latin typeface="Verdana" panose="020B0604030504040204" pitchFamily="34" charset="0"/>
                          <a:cs typeface="Arial" panose="020B0604020202020204" pitchFamily="34" charset="0"/>
                        </a:rPr>
                        <a:t>7 bis 10</a:t>
                      </a:r>
                    </a:p>
                  </a:txBody>
                  <a:tcPr marT="45727" marB="45727"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buClr>
                          <a:schemeClr val="accent2"/>
                        </a:buClr>
                        <a:buFont typeface="Wingdings" panose="05000000000000000000" pitchFamily="2" charset="2"/>
                        <a:defRPr sz="2600">
                          <a:solidFill>
                            <a:schemeClr val="tx1"/>
                          </a:solidFill>
                          <a:latin typeface="Verdana" panose="020B0604030504040204" pitchFamily="34" charset="0"/>
                          <a:cs typeface="Arial" panose="020B0604020202020204" pitchFamily="34" charset="0"/>
                        </a:defRPr>
                      </a:lvl1pPr>
                      <a:lvl2pPr indent="14288">
                        <a:spcBef>
                          <a:spcPct val="20000"/>
                        </a:spcBef>
                        <a:buClr>
                          <a:schemeClr val="accent2"/>
                        </a:buClr>
                        <a:buFont typeface="Wingdings" panose="05000000000000000000" pitchFamily="2" charset="2"/>
                        <a:defRPr sz="2200">
                          <a:solidFill>
                            <a:schemeClr val="tx1"/>
                          </a:solidFill>
                          <a:latin typeface="Verdana" panose="020B0604030504040204" pitchFamily="34" charset="0"/>
                          <a:cs typeface="Arial" panose="020B0604020202020204" pitchFamily="34" charset="0"/>
                        </a:defRPr>
                      </a:lvl2pPr>
                      <a:lvl3pPr marL="857250" indent="52388">
                        <a:spcBef>
                          <a:spcPct val="20000"/>
                        </a:spcBef>
                        <a:buClr>
                          <a:schemeClr val="accent2"/>
                        </a:buClr>
                        <a:buFont typeface="Wingdings" panose="05000000000000000000" pitchFamily="2" charset="2"/>
                        <a:defRPr sz="2100">
                          <a:solidFill>
                            <a:schemeClr val="tx1"/>
                          </a:solidFill>
                          <a:latin typeface="Verdana" panose="020B0604030504040204" pitchFamily="34" charset="0"/>
                          <a:cs typeface="Arial" panose="020B0604020202020204" pitchFamily="34" charset="0"/>
                        </a:defRPr>
                      </a:lvl3pPr>
                      <a:lvl4pPr marL="1200150" indent="106363">
                        <a:spcBef>
                          <a:spcPct val="20000"/>
                        </a:spcBef>
                        <a:buClr>
                          <a:schemeClr val="accent2"/>
                        </a:buClr>
                        <a:buFont typeface="Wingdings" panose="05000000000000000000" pitchFamily="2" charset="2"/>
                        <a:defRPr>
                          <a:solidFill>
                            <a:schemeClr val="tx1"/>
                          </a:solidFill>
                          <a:latin typeface="Verdana" panose="020B0604030504040204" pitchFamily="34" charset="0"/>
                          <a:cs typeface="Arial" panose="020B0604020202020204" pitchFamily="34" charset="0"/>
                        </a:defRPr>
                      </a:lvl4pPr>
                      <a:lvl5pPr marL="1543050" indent="152400">
                        <a:spcBef>
                          <a:spcPct val="25000"/>
                        </a:spcBef>
                        <a:buClr>
                          <a:schemeClr val="accent2"/>
                        </a:buClr>
                        <a:buFont typeface="Wingdings" panose="05000000000000000000" pitchFamily="2" charset="2"/>
                        <a:defRPr>
                          <a:solidFill>
                            <a:schemeClr val="tx1"/>
                          </a:solidFill>
                          <a:latin typeface="Verdana" panose="020B0604030504040204" pitchFamily="34" charset="0"/>
                          <a:cs typeface="Arial" panose="020B0604020202020204" pitchFamily="34" charset="0"/>
                        </a:defRPr>
                      </a:lvl5pPr>
                      <a:lvl6pPr marL="2000250" indent="152400" fontAlgn="base">
                        <a:spcBef>
                          <a:spcPct val="25000"/>
                        </a:spcBef>
                        <a:spcAft>
                          <a:spcPct val="0"/>
                        </a:spcAft>
                        <a:buClr>
                          <a:schemeClr val="accent2"/>
                        </a:buClr>
                        <a:buFont typeface="Wingdings" panose="05000000000000000000" pitchFamily="2" charset="2"/>
                        <a:defRPr>
                          <a:solidFill>
                            <a:schemeClr val="tx1"/>
                          </a:solidFill>
                          <a:latin typeface="Verdana" panose="020B0604030504040204" pitchFamily="34" charset="0"/>
                          <a:cs typeface="Arial" panose="020B0604020202020204" pitchFamily="34" charset="0"/>
                        </a:defRPr>
                      </a:lvl6pPr>
                      <a:lvl7pPr marL="2457450" indent="152400" fontAlgn="base">
                        <a:spcBef>
                          <a:spcPct val="25000"/>
                        </a:spcBef>
                        <a:spcAft>
                          <a:spcPct val="0"/>
                        </a:spcAft>
                        <a:buClr>
                          <a:schemeClr val="accent2"/>
                        </a:buClr>
                        <a:buFont typeface="Wingdings" panose="05000000000000000000" pitchFamily="2" charset="2"/>
                        <a:defRPr>
                          <a:solidFill>
                            <a:schemeClr val="tx1"/>
                          </a:solidFill>
                          <a:latin typeface="Verdana" panose="020B0604030504040204" pitchFamily="34" charset="0"/>
                          <a:cs typeface="Arial" panose="020B0604020202020204" pitchFamily="34" charset="0"/>
                        </a:defRPr>
                      </a:lvl7pPr>
                      <a:lvl8pPr marL="2914650" indent="152400" fontAlgn="base">
                        <a:spcBef>
                          <a:spcPct val="25000"/>
                        </a:spcBef>
                        <a:spcAft>
                          <a:spcPct val="0"/>
                        </a:spcAft>
                        <a:buClr>
                          <a:schemeClr val="accent2"/>
                        </a:buClr>
                        <a:buFont typeface="Wingdings" panose="05000000000000000000" pitchFamily="2" charset="2"/>
                        <a:defRPr>
                          <a:solidFill>
                            <a:schemeClr val="tx1"/>
                          </a:solidFill>
                          <a:latin typeface="Verdana" panose="020B0604030504040204" pitchFamily="34" charset="0"/>
                          <a:cs typeface="Arial" panose="020B0604020202020204" pitchFamily="34" charset="0"/>
                        </a:defRPr>
                      </a:lvl8pPr>
                      <a:lvl9pPr marL="3371850" indent="152400" fontAlgn="base">
                        <a:spcBef>
                          <a:spcPct val="25000"/>
                        </a:spcBef>
                        <a:spcAft>
                          <a:spcPct val="0"/>
                        </a:spcAft>
                        <a:buClr>
                          <a:schemeClr val="accent2"/>
                        </a:buClr>
                        <a:buFont typeface="Wingdings" panose="05000000000000000000" pitchFamily="2" charset="2"/>
                        <a:defRPr>
                          <a:solidFill>
                            <a:schemeClr val="tx1"/>
                          </a:solidFill>
                          <a:latin typeface="Verdana" panose="020B0604030504040204" pitchFamily="34" charset="0"/>
                          <a:cs typeface="Arial" panose="020B0604020202020204" pitchFamily="34" charset="0"/>
                        </a:defRPr>
                      </a:lvl9pPr>
                    </a:lstStyle>
                    <a:p>
                      <a:pPr marL="0" marR="0" lvl="0" indent="0" algn="l" defTabSz="914400" rtl="0" eaLnBrk="1" fontAlgn="base" latinLnBrk="0" hangingPunct="1">
                        <a:lnSpc>
                          <a:spcPct val="100000"/>
                        </a:lnSpc>
                        <a:spcBef>
                          <a:spcPct val="20000"/>
                        </a:spcBef>
                        <a:spcAft>
                          <a:spcPct val="0"/>
                        </a:spcAft>
                        <a:buClr>
                          <a:schemeClr val="accent2"/>
                        </a:buClr>
                        <a:buSzTx/>
                        <a:buFont typeface="Wingdings" panose="05000000000000000000" pitchFamily="2" charset="2"/>
                        <a:buNone/>
                        <a:tabLst/>
                      </a:pPr>
                      <a:r>
                        <a:rPr kumimoji="0" lang="de-DE" altLang="de-DE" sz="1700" b="0" i="0" u="none" strike="noStrike" cap="none" normalizeH="0" baseline="0">
                          <a:ln>
                            <a:noFill/>
                          </a:ln>
                          <a:solidFill>
                            <a:schemeClr val="tx1"/>
                          </a:solidFill>
                          <a:effectLst/>
                          <a:latin typeface="Verdana" panose="020B0604030504040204" pitchFamily="34" charset="0"/>
                          <a:cs typeface="Arial" panose="020B0604020202020204" pitchFamily="34" charset="0"/>
                        </a:rPr>
                        <a:t>bis 20 Minuten</a:t>
                      </a:r>
                    </a:p>
                  </a:txBody>
                  <a:tcPr marT="45727" marB="45727"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2"/>
                  </a:ext>
                </a:extLst>
              </a:tr>
              <a:tr h="381057">
                <a:tc>
                  <a:txBody>
                    <a:bodyPr/>
                    <a:lstStyle>
                      <a:lvl1pPr>
                        <a:spcBef>
                          <a:spcPct val="20000"/>
                        </a:spcBef>
                        <a:buClr>
                          <a:schemeClr val="accent2"/>
                        </a:buClr>
                        <a:buFont typeface="Wingdings" panose="05000000000000000000" pitchFamily="2" charset="2"/>
                        <a:defRPr sz="2600">
                          <a:solidFill>
                            <a:schemeClr val="tx1"/>
                          </a:solidFill>
                          <a:latin typeface="Verdana" panose="020B0604030504040204" pitchFamily="34" charset="0"/>
                          <a:cs typeface="Arial" panose="020B0604020202020204" pitchFamily="34" charset="0"/>
                        </a:defRPr>
                      </a:lvl1pPr>
                      <a:lvl2pPr indent="14288">
                        <a:spcBef>
                          <a:spcPct val="20000"/>
                        </a:spcBef>
                        <a:buClr>
                          <a:schemeClr val="accent2"/>
                        </a:buClr>
                        <a:buFont typeface="Wingdings" panose="05000000000000000000" pitchFamily="2" charset="2"/>
                        <a:defRPr sz="2200">
                          <a:solidFill>
                            <a:schemeClr val="tx1"/>
                          </a:solidFill>
                          <a:latin typeface="Verdana" panose="020B0604030504040204" pitchFamily="34" charset="0"/>
                          <a:cs typeface="Arial" panose="020B0604020202020204" pitchFamily="34" charset="0"/>
                        </a:defRPr>
                      </a:lvl2pPr>
                      <a:lvl3pPr marL="857250" indent="52388">
                        <a:spcBef>
                          <a:spcPct val="20000"/>
                        </a:spcBef>
                        <a:buClr>
                          <a:schemeClr val="accent2"/>
                        </a:buClr>
                        <a:buFont typeface="Wingdings" panose="05000000000000000000" pitchFamily="2" charset="2"/>
                        <a:defRPr sz="2100">
                          <a:solidFill>
                            <a:schemeClr val="tx1"/>
                          </a:solidFill>
                          <a:latin typeface="Verdana" panose="020B0604030504040204" pitchFamily="34" charset="0"/>
                          <a:cs typeface="Arial" panose="020B0604020202020204" pitchFamily="34" charset="0"/>
                        </a:defRPr>
                      </a:lvl3pPr>
                      <a:lvl4pPr marL="1200150" indent="106363">
                        <a:spcBef>
                          <a:spcPct val="20000"/>
                        </a:spcBef>
                        <a:buClr>
                          <a:schemeClr val="accent2"/>
                        </a:buClr>
                        <a:buFont typeface="Wingdings" panose="05000000000000000000" pitchFamily="2" charset="2"/>
                        <a:defRPr>
                          <a:solidFill>
                            <a:schemeClr val="tx1"/>
                          </a:solidFill>
                          <a:latin typeface="Verdana" panose="020B0604030504040204" pitchFamily="34" charset="0"/>
                          <a:cs typeface="Arial" panose="020B0604020202020204" pitchFamily="34" charset="0"/>
                        </a:defRPr>
                      </a:lvl4pPr>
                      <a:lvl5pPr marL="1543050" indent="152400">
                        <a:spcBef>
                          <a:spcPct val="25000"/>
                        </a:spcBef>
                        <a:buClr>
                          <a:schemeClr val="accent2"/>
                        </a:buClr>
                        <a:buFont typeface="Wingdings" panose="05000000000000000000" pitchFamily="2" charset="2"/>
                        <a:defRPr>
                          <a:solidFill>
                            <a:schemeClr val="tx1"/>
                          </a:solidFill>
                          <a:latin typeface="Verdana" panose="020B0604030504040204" pitchFamily="34" charset="0"/>
                          <a:cs typeface="Arial" panose="020B0604020202020204" pitchFamily="34" charset="0"/>
                        </a:defRPr>
                      </a:lvl5pPr>
                      <a:lvl6pPr marL="2000250" indent="152400" fontAlgn="base">
                        <a:spcBef>
                          <a:spcPct val="25000"/>
                        </a:spcBef>
                        <a:spcAft>
                          <a:spcPct val="0"/>
                        </a:spcAft>
                        <a:buClr>
                          <a:schemeClr val="accent2"/>
                        </a:buClr>
                        <a:buFont typeface="Wingdings" panose="05000000000000000000" pitchFamily="2" charset="2"/>
                        <a:defRPr>
                          <a:solidFill>
                            <a:schemeClr val="tx1"/>
                          </a:solidFill>
                          <a:latin typeface="Verdana" panose="020B0604030504040204" pitchFamily="34" charset="0"/>
                          <a:cs typeface="Arial" panose="020B0604020202020204" pitchFamily="34" charset="0"/>
                        </a:defRPr>
                      </a:lvl6pPr>
                      <a:lvl7pPr marL="2457450" indent="152400" fontAlgn="base">
                        <a:spcBef>
                          <a:spcPct val="25000"/>
                        </a:spcBef>
                        <a:spcAft>
                          <a:spcPct val="0"/>
                        </a:spcAft>
                        <a:buClr>
                          <a:schemeClr val="accent2"/>
                        </a:buClr>
                        <a:buFont typeface="Wingdings" panose="05000000000000000000" pitchFamily="2" charset="2"/>
                        <a:defRPr>
                          <a:solidFill>
                            <a:schemeClr val="tx1"/>
                          </a:solidFill>
                          <a:latin typeface="Verdana" panose="020B0604030504040204" pitchFamily="34" charset="0"/>
                          <a:cs typeface="Arial" panose="020B0604020202020204" pitchFamily="34" charset="0"/>
                        </a:defRPr>
                      </a:lvl7pPr>
                      <a:lvl8pPr marL="2914650" indent="152400" fontAlgn="base">
                        <a:spcBef>
                          <a:spcPct val="25000"/>
                        </a:spcBef>
                        <a:spcAft>
                          <a:spcPct val="0"/>
                        </a:spcAft>
                        <a:buClr>
                          <a:schemeClr val="accent2"/>
                        </a:buClr>
                        <a:buFont typeface="Wingdings" panose="05000000000000000000" pitchFamily="2" charset="2"/>
                        <a:defRPr>
                          <a:solidFill>
                            <a:schemeClr val="tx1"/>
                          </a:solidFill>
                          <a:latin typeface="Verdana" panose="020B0604030504040204" pitchFamily="34" charset="0"/>
                          <a:cs typeface="Arial" panose="020B0604020202020204" pitchFamily="34" charset="0"/>
                        </a:defRPr>
                      </a:lvl8pPr>
                      <a:lvl9pPr marL="3371850" indent="152400" fontAlgn="base">
                        <a:spcBef>
                          <a:spcPct val="25000"/>
                        </a:spcBef>
                        <a:spcAft>
                          <a:spcPct val="0"/>
                        </a:spcAft>
                        <a:buClr>
                          <a:schemeClr val="accent2"/>
                        </a:buClr>
                        <a:buFont typeface="Wingdings" panose="05000000000000000000" pitchFamily="2" charset="2"/>
                        <a:defRPr>
                          <a:solidFill>
                            <a:schemeClr val="tx1"/>
                          </a:solidFill>
                          <a:latin typeface="Verdana" panose="020B0604030504040204" pitchFamily="34" charset="0"/>
                          <a:cs typeface="Arial" panose="020B0604020202020204" pitchFamily="34" charset="0"/>
                        </a:defRPr>
                      </a:lvl9pPr>
                    </a:lstStyle>
                    <a:p>
                      <a:pPr marL="0" marR="0" lvl="0" indent="0" algn="l" defTabSz="914400" rtl="0" eaLnBrk="1" fontAlgn="base" latinLnBrk="0" hangingPunct="1">
                        <a:lnSpc>
                          <a:spcPct val="100000"/>
                        </a:lnSpc>
                        <a:spcBef>
                          <a:spcPct val="20000"/>
                        </a:spcBef>
                        <a:spcAft>
                          <a:spcPct val="0"/>
                        </a:spcAft>
                        <a:buClr>
                          <a:schemeClr val="accent2"/>
                        </a:buClr>
                        <a:buSzTx/>
                        <a:buFont typeface="Wingdings" panose="05000000000000000000" pitchFamily="2" charset="2"/>
                        <a:buNone/>
                        <a:tabLst/>
                      </a:pPr>
                      <a:r>
                        <a:rPr kumimoji="0" lang="de-DE" altLang="de-DE" sz="1700" b="0" i="0" u="none" strike="noStrike" cap="none" normalizeH="0" baseline="0">
                          <a:ln>
                            <a:noFill/>
                          </a:ln>
                          <a:solidFill>
                            <a:schemeClr val="tx1"/>
                          </a:solidFill>
                          <a:effectLst/>
                          <a:latin typeface="Verdana" panose="020B0604030504040204" pitchFamily="34" charset="0"/>
                          <a:cs typeface="Arial" panose="020B0604020202020204" pitchFamily="34" charset="0"/>
                        </a:rPr>
                        <a:t>10 bis 12</a:t>
                      </a:r>
                    </a:p>
                  </a:txBody>
                  <a:tcPr marT="45727" marB="45727"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buClr>
                          <a:schemeClr val="accent2"/>
                        </a:buClr>
                        <a:buFont typeface="Wingdings" panose="05000000000000000000" pitchFamily="2" charset="2"/>
                        <a:defRPr sz="2600">
                          <a:solidFill>
                            <a:schemeClr val="tx1"/>
                          </a:solidFill>
                          <a:latin typeface="Verdana" panose="020B0604030504040204" pitchFamily="34" charset="0"/>
                          <a:cs typeface="Arial" panose="020B0604020202020204" pitchFamily="34" charset="0"/>
                        </a:defRPr>
                      </a:lvl1pPr>
                      <a:lvl2pPr indent="14288">
                        <a:spcBef>
                          <a:spcPct val="20000"/>
                        </a:spcBef>
                        <a:buClr>
                          <a:schemeClr val="accent2"/>
                        </a:buClr>
                        <a:buFont typeface="Wingdings" panose="05000000000000000000" pitchFamily="2" charset="2"/>
                        <a:defRPr sz="2200">
                          <a:solidFill>
                            <a:schemeClr val="tx1"/>
                          </a:solidFill>
                          <a:latin typeface="Verdana" panose="020B0604030504040204" pitchFamily="34" charset="0"/>
                          <a:cs typeface="Arial" panose="020B0604020202020204" pitchFamily="34" charset="0"/>
                        </a:defRPr>
                      </a:lvl2pPr>
                      <a:lvl3pPr marL="857250" indent="52388">
                        <a:spcBef>
                          <a:spcPct val="20000"/>
                        </a:spcBef>
                        <a:buClr>
                          <a:schemeClr val="accent2"/>
                        </a:buClr>
                        <a:buFont typeface="Wingdings" panose="05000000000000000000" pitchFamily="2" charset="2"/>
                        <a:defRPr sz="2100">
                          <a:solidFill>
                            <a:schemeClr val="tx1"/>
                          </a:solidFill>
                          <a:latin typeface="Verdana" panose="020B0604030504040204" pitchFamily="34" charset="0"/>
                          <a:cs typeface="Arial" panose="020B0604020202020204" pitchFamily="34" charset="0"/>
                        </a:defRPr>
                      </a:lvl3pPr>
                      <a:lvl4pPr marL="1200150" indent="106363">
                        <a:spcBef>
                          <a:spcPct val="20000"/>
                        </a:spcBef>
                        <a:buClr>
                          <a:schemeClr val="accent2"/>
                        </a:buClr>
                        <a:buFont typeface="Wingdings" panose="05000000000000000000" pitchFamily="2" charset="2"/>
                        <a:defRPr>
                          <a:solidFill>
                            <a:schemeClr val="tx1"/>
                          </a:solidFill>
                          <a:latin typeface="Verdana" panose="020B0604030504040204" pitchFamily="34" charset="0"/>
                          <a:cs typeface="Arial" panose="020B0604020202020204" pitchFamily="34" charset="0"/>
                        </a:defRPr>
                      </a:lvl4pPr>
                      <a:lvl5pPr marL="1543050" indent="152400">
                        <a:spcBef>
                          <a:spcPct val="25000"/>
                        </a:spcBef>
                        <a:buClr>
                          <a:schemeClr val="accent2"/>
                        </a:buClr>
                        <a:buFont typeface="Wingdings" panose="05000000000000000000" pitchFamily="2" charset="2"/>
                        <a:defRPr>
                          <a:solidFill>
                            <a:schemeClr val="tx1"/>
                          </a:solidFill>
                          <a:latin typeface="Verdana" panose="020B0604030504040204" pitchFamily="34" charset="0"/>
                          <a:cs typeface="Arial" panose="020B0604020202020204" pitchFamily="34" charset="0"/>
                        </a:defRPr>
                      </a:lvl5pPr>
                      <a:lvl6pPr marL="2000250" indent="152400" fontAlgn="base">
                        <a:spcBef>
                          <a:spcPct val="25000"/>
                        </a:spcBef>
                        <a:spcAft>
                          <a:spcPct val="0"/>
                        </a:spcAft>
                        <a:buClr>
                          <a:schemeClr val="accent2"/>
                        </a:buClr>
                        <a:buFont typeface="Wingdings" panose="05000000000000000000" pitchFamily="2" charset="2"/>
                        <a:defRPr>
                          <a:solidFill>
                            <a:schemeClr val="tx1"/>
                          </a:solidFill>
                          <a:latin typeface="Verdana" panose="020B0604030504040204" pitchFamily="34" charset="0"/>
                          <a:cs typeface="Arial" panose="020B0604020202020204" pitchFamily="34" charset="0"/>
                        </a:defRPr>
                      </a:lvl6pPr>
                      <a:lvl7pPr marL="2457450" indent="152400" fontAlgn="base">
                        <a:spcBef>
                          <a:spcPct val="25000"/>
                        </a:spcBef>
                        <a:spcAft>
                          <a:spcPct val="0"/>
                        </a:spcAft>
                        <a:buClr>
                          <a:schemeClr val="accent2"/>
                        </a:buClr>
                        <a:buFont typeface="Wingdings" panose="05000000000000000000" pitchFamily="2" charset="2"/>
                        <a:defRPr>
                          <a:solidFill>
                            <a:schemeClr val="tx1"/>
                          </a:solidFill>
                          <a:latin typeface="Verdana" panose="020B0604030504040204" pitchFamily="34" charset="0"/>
                          <a:cs typeface="Arial" panose="020B0604020202020204" pitchFamily="34" charset="0"/>
                        </a:defRPr>
                      </a:lvl7pPr>
                      <a:lvl8pPr marL="2914650" indent="152400" fontAlgn="base">
                        <a:spcBef>
                          <a:spcPct val="25000"/>
                        </a:spcBef>
                        <a:spcAft>
                          <a:spcPct val="0"/>
                        </a:spcAft>
                        <a:buClr>
                          <a:schemeClr val="accent2"/>
                        </a:buClr>
                        <a:buFont typeface="Wingdings" panose="05000000000000000000" pitchFamily="2" charset="2"/>
                        <a:defRPr>
                          <a:solidFill>
                            <a:schemeClr val="tx1"/>
                          </a:solidFill>
                          <a:latin typeface="Verdana" panose="020B0604030504040204" pitchFamily="34" charset="0"/>
                          <a:cs typeface="Arial" panose="020B0604020202020204" pitchFamily="34" charset="0"/>
                        </a:defRPr>
                      </a:lvl8pPr>
                      <a:lvl9pPr marL="3371850" indent="152400" fontAlgn="base">
                        <a:spcBef>
                          <a:spcPct val="25000"/>
                        </a:spcBef>
                        <a:spcAft>
                          <a:spcPct val="0"/>
                        </a:spcAft>
                        <a:buClr>
                          <a:schemeClr val="accent2"/>
                        </a:buClr>
                        <a:buFont typeface="Wingdings" panose="05000000000000000000" pitchFamily="2" charset="2"/>
                        <a:defRPr>
                          <a:solidFill>
                            <a:schemeClr val="tx1"/>
                          </a:solidFill>
                          <a:latin typeface="Verdana" panose="020B0604030504040204" pitchFamily="34" charset="0"/>
                          <a:cs typeface="Arial" panose="020B0604020202020204" pitchFamily="34" charset="0"/>
                        </a:defRPr>
                      </a:lvl9pPr>
                    </a:lstStyle>
                    <a:p>
                      <a:pPr marL="0" marR="0" lvl="0" indent="0" algn="l" defTabSz="914400" rtl="0" eaLnBrk="1" fontAlgn="base" latinLnBrk="0" hangingPunct="1">
                        <a:lnSpc>
                          <a:spcPct val="100000"/>
                        </a:lnSpc>
                        <a:spcBef>
                          <a:spcPct val="20000"/>
                        </a:spcBef>
                        <a:spcAft>
                          <a:spcPct val="0"/>
                        </a:spcAft>
                        <a:buClr>
                          <a:schemeClr val="accent2"/>
                        </a:buClr>
                        <a:buSzTx/>
                        <a:buFont typeface="Wingdings" panose="05000000000000000000" pitchFamily="2" charset="2"/>
                        <a:buNone/>
                        <a:tabLst/>
                      </a:pPr>
                      <a:r>
                        <a:rPr kumimoji="0" lang="de-DE" altLang="de-DE" sz="1700" b="0" i="0" u="none" strike="noStrike" cap="none" normalizeH="0" baseline="0">
                          <a:ln>
                            <a:noFill/>
                          </a:ln>
                          <a:solidFill>
                            <a:schemeClr val="tx1"/>
                          </a:solidFill>
                          <a:effectLst/>
                          <a:latin typeface="Verdana" panose="020B0604030504040204" pitchFamily="34" charset="0"/>
                          <a:cs typeface="Arial" panose="020B0604020202020204" pitchFamily="34" charset="0"/>
                        </a:rPr>
                        <a:t>bis 25 Minuten</a:t>
                      </a:r>
                    </a:p>
                  </a:txBody>
                  <a:tcPr marT="45727" marB="45727"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3"/>
                  </a:ext>
                </a:extLst>
              </a:tr>
              <a:tr h="350573">
                <a:tc>
                  <a:txBody>
                    <a:bodyPr/>
                    <a:lstStyle>
                      <a:lvl1pPr>
                        <a:spcBef>
                          <a:spcPct val="20000"/>
                        </a:spcBef>
                        <a:buClr>
                          <a:schemeClr val="accent2"/>
                        </a:buClr>
                        <a:buFont typeface="Wingdings" panose="05000000000000000000" pitchFamily="2" charset="2"/>
                        <a:defRPr sz="2600">
                          <a:solidFill>
                            <a:schemeClr val="tx1"/>
                          </a:solidFill>
                          <a:latin typeface="Verdana" panose="020B0604030504040204" pitchFamily="34" charset="0"/>
                          <a:cs typeface="Arial" panose="020B0604020202020204" pitchFamily="34" charset="0"/>
                        </a:defRPr>
                      </a:lvl1pPr>
                      <a:lvl2pPr indent="14288">
                        <a:spcBef>
                          <a:spcPct val="20000"/>
                        </a:spcBef>
                        <a:buClr>
                          <a:schemeClr val="accent2"/>
                        </a:buClr>
                        <a:buFont typeface="Wingdings" panose="05000000000000000000" pitchFamily="2" charset="2"/>
                        <a:defRPr sz="2200">
                          <a:solidFill>
                            <a:schemeClr val="tx1"/>
                          </a:solidFill>
                          <a:latin typeface="Verdana" panose="020B0604030504040204" pitchFamily="34" charset="0"/>
                          <a:cs typeface="Arial" panose="020B0604020202020204" pitchFamily="34" charset="0"/>
                        </a:defRPr>
                      </a:lvl2pPr>
                      <a:lvl3pPr marL="857250" indent="52388">
                        <a:spcBef>
                          <a:spcPct val="20000"/>
                        </a:spcBef>
                        <a:buClr>
                          <a:schemeClr val="accent2"/>
                        </a:buClr>
                        <a:buFont typeface="Wingdings" panose="05000000000000000000" pitchFamily="2" charset="2"/>
                        <a:defRPr sz="2100">
                          <a:solidFill>
                            <a:schemeClr val="tx1"/>
                          </a:solidFill>
                          <a:latin typeface="Verdana" panose="020B0604030504040204" pitchFamily="34" charset="0"/>
                          <a:cs typeface="Arial" panose="020B0604020202020204" pitchFamily="34" charset="0"/>
                        </a:defRPr>
                      </a:lvl3pPr>
                      <a:lvl4pPr marL="1200150" indent="106363">
                        <a:spcBef>
                          <a:spcPct val="20000"/>
                        </a:spcBef>
                        <a:buClr>
                          <a:schemeClr val="accent2"/>
                        </a:buClr>
                        <a:buFont typeface="Wingdings" panose="05000000000000000000" pitchFamily="2" charset="2"/>
                        <a:defRPr>
                          <a:solidFill>
                            <a:schemeClr val="tx1"/>
                          </a:solidFill>
                          <a:latin typeface="Verdana" panose="020B0604030504040204" pitchFamily="34" charset="0"/>
                          <a:cs typeface="Arial" panose="020B0604020202020204" pitchFamily="34" charset="0"/>
                        </a:defRPr>
                      </a:lvl4pPr>
                      <a:lvl5pPr marL="1543050" indent="152400">
                        <a:spcBef>
                          <a:spcPct val="25000"/>
                        </a:spcBef>
                        <a:buClr>
                          <a:schemeClr val="accent2"/>
                        </a:buClr>
                        <a:buFont typeface="Wingdings" panose="05000000000000000000" pitchFamily="2" charset="2"/>
                        <a:defRPr>
                          <a:solidFill>
                            <a:schemeClr val="tx1"/>
                          </a:solidFill>
                          <a:latin typeface="Verdana" panose="020B0604030504040204" pitchFamily="34" charset="0"/>
                          <a:cs typeface="Arial" panose="020B0604020202020204" pitchFamily="34" charset="0"/>
                        </a:defRPr>
                      </a:lvl5pPr>
                      <a:lvl6pPr marL="2000250" indent="152400" fontAlgn="base">
                        <a:spcBef>
                          <a:spcPct val="25000"/>
                        </a:spcBef>
                        <a:spcAft>
                          <a:spcPct val="0"/>
                        </a:spcAft>
                        <a:buClr>
                          <a:schemeClr val="accent2"/>
                        </a:buClr>
                        <a:buFont typeface="Wingdings" panose="05000000000000000000" pitchFamily="2" charset="2"/>
                        <a:defRPr>
                          <a:solidFill>
                            <a:schemeClr val="tx1"/>
                          </a:solidFill>
                          <a:latin typeface="Verdana" panose="020B0604030504040204" pitchFamily="34" charset="0"/>
                          <a:cs typeface="Arial" panose="020B0604020202020204" pitchFamily="34" charset="0"/>
                        </a:defRPr>
                      </a:lvl6pPr>
                      <a:lvl7pPr marL="2457450" indent="152400" fontAlgn="base">
                        <a:spcBef>
                          <a:spcPct val="25000"/>
                        </a:spcBef>
                        <a:spcAft>
                          <a:spcPct val="0"/>
                        </a:spcAft>
                        <a:buClr>
                          <a:schemeClr val="accent2"/>
                        </a:buClr>
                        <a:buFont typeface="Wingdings" panose="05000000000000000000" pitchFamily="2" charset="2"/>
                        <a:defRPr>
                          <a:solidFill>
                            <a:schemeClr val="tx1"/>
                          </a:solidFill>
                          <a:latin typeface="Verdana" panose="020B0604030504040204" pitchFamily="34" charset="0"/>
                          <a:cs typeface="Arial" panose="020B0604020202020204" pitchFamily="34" charset="0"/>
                        </a:defRPr>
                      </a:lvl7pPr>
                      <a:lvl8pPr marL="2914650" indent="152400" fontAlgn="base">
                        <a:spcBef>
                          <a:spcPct val="25000"/>
                        </a:spcBef>
                        <a:spcAft>
                          <a:spcPct val="0"/>
                        </a:spcAft>
                        <a:buClr>
                          <a:schemeClr val="accent2"/>
                        </a:buClr>
                        <a:buFont typeface="Wingdings" panose="05000000000000000000" pitchFamily="2" charset="2"/>
                        <a:defRPr>
                          <a:solidFill>
                            <a:schemeClr val="tx1"/>
                          </a:solidFill>
                          <a:latin typeface="Verdana" panose="020B0604030504040204" pitchFamily="34" charset="0"/>
                          <a:cs typeface="Arial" panose="020B0604020202020204" pitchFamily="34" charset="0"/>
                        </a:defRPr>
                      </a:lvl8pPr>
                      <a:lvl9pPr marL="3371850" indent="152400" fontAlgn="base">
                        <a:spcBef>
                          <a:spcPct val="25000"/>
                        </a:spcBef>
                        <a:spcAft>
                          <a:spcPct val="0"/>
                        </a:spcAft>
                        <a:buClr>
                          <a:schemeClr val="accent2"/>
                        </a:buClr>
                        <a:buFont typeface="Wingdings" panose="05000000000000000000" pitchFamily="2" charset="2"/>
                        <a:defRPr>
                          <a:solidFill>
                            <a:schemeClr val="tx1"/>
                          </a:solidFill>
                          <a:latin typeface="Verdana" panose="020B0604030504040204" pitchFamily="34" charset="0"/>
                          <a:cs typeface="Arial" panose="020B0604020202020204" pitchFamily="34" charset="0"/>
                        </a:defRPr>
                      </a:lvl9pPr>
                    </a:lstStyle>
                    <a:p>
                      <a:pPr marL="0" marR="0" lvl="0" indent="0" algn="l" defTabSz="914400" rtl="0" eaLnBrk="1" fontAlgn="base" latinLnBrk="0" hangingPunct="1">
                        <a:lnSpc>
                          <a:spcPct val="100000"/>
                        </a:lnSpc>
                        <a:spcBef>
                          <a:spcPct val="20000"/>
                        </a:spcBef>
                        <a:spcAft>
                          <a:spcPct val="0"/>
                        </a:spcAft>
                        <a:buClr>
                          <a:schemeClr val="accent2"/>
                        </a:buClr>
                        <a:buSzTx/>
                        <a:buFont typeface="Wingdings" panose="05000000000000000000" pitchFamily="2" charset="2"/>
                        <a:buNone/>
                        <a:tabLst/>
                      </a:pPr>
                      <a:r>
                        <a:rPr kumimoji="0" lang="de-DE" altLang="de-DE" sz="1700" b="0" i="0" u="none" strike="noStrike" cap="none" normalizeH="0" baseline="0" dirty="0">
                          <a:ln>
                            <a:noFill/>
                          </a:ln>
                          <a:solidFill>
                            <a:schemeClr val="tx1"/>
                          </a:solidFill>
                          <a:effectLst/>
                          <a:latin typeface="Verdana" panose="020B0604030504040204" pitchFamily="34" charset="0"/>
                          <a:cs typeface="Arial" panose="020B0604020202020204" pitchFamily="34" charset="0"/>
                        </a:rPr>
                        <a:t>12 bis 16</a:t>
                      </a:r>
                    </a:p>
                  </a:txBody>
                  <a:tcPr marT="45727" marB="45727"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buClr>
                          <a:schemeClr val="accent2"/>
                        </a:buClr>
                        <a:buFont typeface="Wingdings" panose="05000000000000000000" pitchFamily="2" charset="2"/>
                        <a:defRPr sz="2600">
                          <a:solidFill>
                            <a:schemeClr val="tx1"/>
                          </a:solidFill>
                          <a:latin typeface="Verdana" panose="020B0604030504040204" pitchFamily="34" charset="0"/>
                          <a:cs typeface="Arial" panose="020B0604020202020204" pitchFamily="34" charset="0"/>
                        </a:defRPr>
                      </a:lvl1pPr>
                      <a:lvl2pPr indent="14288">
                        <a:spcBef>
                          <a:spcPct val="20000"/>
                        </a:spcBef>
                        <a:buClr>
                          <a:schemeClr val="accent2"/>
                        </a:buClr>
                        <a:buFont typeface="Wingdings" panose="05000000000000000000" pitchFamily="2" charset="2"/>
                        <a:defRPr sz="2200">
                          <a:solidFill>
                            <a:schemeClr val="tx1"/>
                          </a:solidFill>
                          <a:latin typeface="Verdana" panose="020B0604030504040204" pitchFamily="34" charset="0"/>
                          <a:cs typeface="Arial" panose="020B0604020202020204" pitchFamily="34" charset="0"/>
                        </a:defRPr>
                      </a:lvl2pPr>
                      <a:lvl3pPr marL="857250" indent="52388">
                        <a:spcBef>
                          <a:spcPct val="20000"/>
                        </a:spcBef>
                        <a:buClr>
                          <a:schemeClr val="accent2"/>
                        </a:buClr>
                        <a:buFont typeface="Wingdings" panose="05000000000000000000" pitchFamily="2" charset="2"/>
                        <a:defRPr sz="2100">
                          <a:solidFill>
                            <a:schemeClr val="tx1"/>
                          </a:solidFill>
                          <a:latin typeface="Verdana" panose="020B0604030504040204" pitchFamily="34" charset="0"/>
                          <a:cs typeface="Arial" panose="020B0604020202020204" pitchFamily="34" charset="0"/>
                        </a:defRPr>
                      </a:lvl3pPr>
                      <a:lvl4pPr marL="1200150" indent="106363">
                        <a:spcBef>
                          <a:spcPct val="20000"/>
                        </a:spcBef>
                        <a:buClr>
                          <a:schemeClr val="accent2"/>
                        </a:buClr>
                        <a:buFont typeface="Wingdings" panose="05000000000000000000" pitchFamily="2" charset="2"/>
                        <a:defRPr>
                          <a:solidFill>
                            <a:schemeClr val="tx1"/>
                          </a:solidFill>
                          <a:latin typeface="Verdana" panose="020B0604030504040204" pitchFamily="34" charset="0"/>
                          <a:cs typeface="Arial" panose="020B0604020202020204" pitchFamily="34" charset="0"/>
                        </a:defRPr>
                      </a:lvl4pPr>
                      <a:lvl5pPr marL="1543050" indent="152400">
                        <a:spcBef>
                          <a:spcPct val="25000"/>
                        </a:spcBef>
                        <a:buClr>
                          <a:schemeClr val="accent2"/>
                        </a:buClr>
                        <a:buFont typeface="Wingdings" panose="05000000000000000000" pitchFamily="2" charset="2"/>
                        <a:defRPr>
                          <a:solidFill>
                            <a:schemeClr val="tx1"/>
                          </a:solidFill>
                          <a:latin typeface="Verdana" panose="020B0604030504040204" pitchFamily="34" charset="0"/>
                          <a:cs typeface="Arial" panose="020B0604020202020204" pitchFamily="34" charset="0"/>
                        </a:defRPr>
                      </a:lvl5pPr>
                      <a:lvl6pPr marL="2000250" indent="152400" fontAlgn="base">
                        <a:spcBef>
                          <a:spcPct val="25000"/>
                        </a:spcBef>
                        <a:spcAft>
                          <a:spcPct val="0"/>
                        </a:spcAft>
                        <a:buClr>
                          <a:schemeClr val="accent2"/>
                        </a:buClr>
                        <a:buFont typeface="Wingdings" panose="05000000000000000000" pitchFamily="2" charset="2"/>
                        <a:defRPr>
                          <a:solidFill>
                            <a:schemeClr val="tx1"/>
                          </a:solidFill>
                          <a:latin typeface="Verdana" panose="020B0604030504040204" pitchFamily="34" charset="0"/>
                          <a:cs typeface="Arial" panose="020B0604020202020204" pitchFamily="34" charset="0"/>
                        </a:defRPr>
                      </a:lvl6pPr>
                      <a:lvl7pPr marL="2457450" indent="152400" fontAlgn="base">
                        <a:spcBef>
                          <a:spcPct val="25000"/>
                        </a:spcBef>
                        <a:spcAft>
                          <a:spcPct val="0"/>
                        </a:spcAft>
                        <a:buClr>
                          <a:schemeClr val="accent2"/>
                        </a:buClr>
                        <a:buFont typeface="Wingdings" panose="05000000000000000000" pitchFamily="2" charset="2"/>
                        <a:defRPr>
                          <a:solidFill>
                            <a:schemeClr val="tx1"/>
                          </a:solidFill>
                          <a:latin typeface="Verdana" panose="020B0604030504040204" pitchFamily="34" charset="0"/>
                          <a:cs typeface="Arial" panose="020B0604020202020204" pitchFamily="34" charset="0"/>
                        </a:defRPr>
                      </a:lvl7pPr>
                      <a:lvl8pPr marL="2914650" indent="152400" fontAlgn="base">
                        <a:spcBef>
                          <a:spcPct val="25000"/>
                        </a:spcBef>
                        <a:spcAft>
                          <a:spcPct val="0"/>
                        </a:spcAft>
                        <a:buClr>
                          <a:schemeClr val="accent2"/>
                        </a:buClr>
                        <a:buFont typeface="Wingdings" panose="05000000000000000000" pitchFamily="2" charset="2"/>
                        <a:defRPr>
                          <a:solidFill>
                            <a:schemeClr val="tx1"/>
                          </a:solidFill>
                          <a:latin typeface="Verdana" panose="020B0604030504040204" pitchFamily="34" charset="0"/>
                          <a:cs typeface="Arial" panose="020B0604020202020204" pitchFamily="34" charset="0"/>
                        </a:defRPr>
                      </a:lvl8pPr>
                      <a:lvl9pPr marL="3371850" indent="152400" fontAlgn="base">
                        <a:spcBef>
                          <a:spcPct val="25000"/>
                        </a:spcBef>
                        <a:spcAft>
                          <a:spcPct val="0"/>
                        </a:spcAft>
                        <a:buClr>
                          <a:schemeClr val="accent2"/>
                        </a:buClr>
                        <a:buFont typeface="Wingdings" panose="05000000000000000000" pitchFamily="2" charset="2"/>
                        <a:defRPr>
                          <a:solidFill>
                            <a:schemeClr val="tx1"/>
                          </a:solidFill>
                          <a:latin typeface="Verdana" panose="020B0604030504040204" pitchFamily="34" charset="0"/>
                          <a:cs typeface="Arial" panose="020B0604020202020204" pitchFamily="34" charset="0"/>
                        </a:defRPr>
                      </a:lvl9pPr>
                    </a:lstStyle>
                    <a:p>
                      <a:pPr marL="0" marR="0" lvl="0" indent="0" algn="l" defTabSz="914400" rtl="0" eaLnBrk="1" fontAlgn="base" latinLnBrk="0" hangingPunct="1">
                        <a:lnSpc>
                          <a:spcPct val="100000"/>
                        </a:lnSpc>
                        <a:spcBef>
                          <a:spcPct val="20000"/>
                        </a:spcBef>
                        <a:spcAft>
                          <a:spcPct val="0"/>
                        </a:spcAft>
                        <a:buClr>
                          <a:schemeClr val="accent2"/>
                        </a:buClr>
                        <a:buSzTx/>
                        <a:buFont typeface="Wingdings" panose="05000000000000000000" pitchFamily="2" charset="2"/>
                        <a:buNone/>
                        <a:tabLst/>
                      </a:pPr>
                      <a:r>
                        <a:rPr kumimoji="0" lang="de-DE" altLang="de-DE" sz="1700" b="0" i="0" u="none" strike="noStrike" cap="none" normalizeH="0" baseline="0" dirty="0">
                          <a:ln>
                            <a:noFill/>
                          </a:ln>
                          <a:solidFill>
                            <a:schemeClr val="tx1"/>
                          </a:solidFill>
                          <a:effectLst/>
                          <a:latin typeface="Verdana" panose="020B0604030504040204" pitchFamily="34" charset="0"/>
                          <a:cs typeface="Arial" panose="020B0604020202020204" pitchFamily="34" charset="0"/>
                        </a:rPr>
                        <a:t>etwa 30 Minuten</a:t>
                      </a:r>
                    </a:p>
                  </a:txBody>
                  <a:tcPr marT="45727" marB="45727"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4"/>
                  </a:ext>
                </a:extLst>
              </a:tr>
            </a:tbl>
          </a:graphicData>
        </a:graphic>
      </p:graphicFrame>
      <p:pic>
        <p:nvPicPr>
          <p:cNvPr id="6" name="Grafik 5"/>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0775594" y="656624"/>
            <a:ext cx="1249251" cy="1274145"/>
          </a:xfrm>
          <a:prstGeom prst="rect">
            <a:avLst/>
          </a:prstGeom>
        </p:spPr>
      </p:pic>
    </p:spTree>
    <p:extLst>
      <p:ext uri="{BB962C8B-B14F-4D97-AF65-F5344CB8AC3E}">
        <p14:creationId xmlns:p14="http://schemas.microsoft.com/office/powerpoint/2010/main" val="4142857750"/>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3" name="Rectangle 2"/>
          <p:cNvSpPr>
            <a:spLocks noGrp="1" noChangeArrowheads="1"/>
          </p:cNvSpPr>
          <p:nvPr>
            <p:ph type="title"/>
          </p:nvPr>
        </p:nvSpPr>
        <p:spPr/>
        <p:txBody>
          <a:bodyPr>
            <a:normAutofit/>
          </a:bodyPr>
          <a:lstStyle/>
          <a:p>
            <a:pPr eaLnBrk="1" hangingPunct="1"/>
            <a:r>
              <a:rPr lang="de-DE" altLang="de-DE" sz="4400" b="1" dirty="0"/>
              <a:t>Kindheit und Konzentration</a:t>
            </a:r>
          </a:p>
        </p:txBody>
      </p:sp>
      <p:sp>
        <p:nvSpPr>
          <p:cNvPr id="10244" name="Rectangle 3"/>
          <p:cNvSpPr>
            <a:spLocks noGrp="1" noChangeArrowheads="1"/>
          </p:cNvSpPr>
          <p:nvPr>
            <p:ph idx="1"/>
          </p:nvPr>
        </p:nvSpPr>
        <p:spPr>
          <a:xfrm>
            <a:off x="680321" y="2066544"/>
            <a:ext cx="9613861" cy="3869645"/>
          </a:xfrm>
        </p:spPr>
        <p:txBody>
          <a:bodyPr>
            <a:normAutofit fontScale="92500" lnSpcReduction="10000"/>
          </a:bodyPr>
          <a:lstStyle/>
          <a:p>
            <a:pPr marL="0" indent="0">
              <a:lnSpc>
                <a:spcPct val="80000"/>
              </a:lnSpc>
              <a:buNone/>
            </a:pPr>
            <a:r>
              <a:rPr lang="de-DE" altLang="de-DE" sz="1900" b="1" i="1" dirty="0">
                <a:cs typeface="Times New Roman" panose="02020603050405020304" pitchFamily="18" charset="0"/>
              </a:rPr>
              <a:t>Elf Konzentrationsregeln</a:t>
            </a:r>
            <a:r>
              <a:rPr lang="de-DE" altLang="de-DE" sz="1900" b="1" dirty="0">
                <a:cs typeface="Times New Roman" panose="02020603050405020304" pitchFamily="18" charset="0"/>
              </a:rPr>
              <a:t> </a:t>
            </a:r>
          </a:p>
          <a:p>
            <a:pPr marL="609600" indent="-609600">
              <a:lnSpc>
                <a:spcPct val="80000"/>
              </a:lnSpc>
              <a:buFont typeface="Wingdings" panose="05000000000000000000" pitchFamily="2" charset="2"/>
              <a:buAutoNum type="arabicPeriod"/>
            </a:pPr>
            <a:r>
              <a:rPr lang="de-DE" altLang="de-DE" sz="1900" dirty="0">
                <a:cs typeface="Times New Roman" panose="02020603050405020304" pitchFamily="18" charset="0"/>
              </a:rPr>
              <a:t>Für ausreichende Frischluftzufuhr sorgen </a:t>
            </a:r>
          </a:p>
          <a:p>
            <a:pPr marL="609600" indent="-609600">
              <a:lnSpc>
                <a:spcPct val="80000"/>
              </a:lnSpc>
              <a:buFont typeface="Wingdings" panose="05000000000000000000" pitchFamily="2" charset="2"/>
              <a:buAutoNum type="arabicPeriod"/>
            </a:pPr>
            <a:r>
              <a:rPr lang="de-DE" altLang="de-DE" sz="1900" dirty="0">
                <a:cs typeface="Times New Roman" panose="02020603050405020304" pitchFamily="18" charset="0"/>
              </a:rPr>
              <a:t>Genügend schlafen </a:t>
            </a:r>
          </a:p>
          <a:p>
            <a:pPr marL="609600" indent="-609600">
              <a:lnSpc>
                <a:spcPct val="80000"/>
              </a:lnSpc>
              <a:buFont typeface="Wingdings" panose="05000000000000000000" pitchFamily="2" charset="2"/>
              <a:buAutoNum type="arabicPeriod"/>
            </a:pPr>
            <a:r>
              <a:rPr lang="de-DE" altLang="de-DE" sz="1900" dirty="0">
                <a:cs typeface="Times New Roman" panose="02020603050405020304" pitchFamily="18" charset="0"/>
              </a:rPr>
              <a:t>Sich bewegen </a:t>
            </a:r>
          </a:p>
          <a:p>
            <a:pPr marL="609600" indent="-609600">
              <a:lnSpc>
                <a:spcPct val="80000"/>
              </a:lnSpc>
              <a:buFont typeface="Wingdings" panose="05000000000000000000" pitchFamily="2" charset="2"/>
              <a:buAutoNum type="arabicPeriod"/>
            </a:pPr>
            <a:r>
              <a:rPr lang="de-DE" altLang="de-DE" sz="1900" dirty="0">
                <a:cs typeface="Times New Roman" panose="02020603050405020304" pitchFamily="18" charset="0"/>
              </a:rPr>
              <a:t>Gesund ernähren </a:t>
            </a:r>
          </a:p>
          <a:p>
            <a:pPr marL="609600" indent="-609600">
              <a:lnSpc>
                <a:spcPct val="80000"/>
              </a:lnSpc>
              <a:buFont typeface="Wingdings" panose="05000000000000000000" pitchFamily="2" charset="2"/>
              <a:buAutoNum type="arabicPeriod"/>
            </a:pPr>
            <a:r>
              <a:rPr lang="de-DE" altLang="de-DE" sz="1900" dirty="0">
                <a:cs typeface="Times New Roman" panose="02020603050405020304" pitchFamily="18" charset="0"/>
              </a:rPr>
              <a:t>Nichts erzwingen wollen </a:t>
            </a:r>
          </a:p>
          <a:p>
            <a:pPr marL="609600" indent="-609600">
              <a:lnSpc>
                <a:spcPct val="80000"/>
              </a:lnSpc>
              <a:buFont typeface="Wingdings" panose="05000000000000000000" pitchFamily="2" charset="2"/>
              <a:buAutoNum type="arabicPeriod"/>
            </a:pPr>
            <a:r>
              <a:rPr lang="de-DE" altLang="de-DE" sz="1900" dirty="0">
                <a:cs typeface="Times New Roman" panose="02020603050405020304" pitchFamily="18" charset="0"/>
              </a:rPr>
              <a:t>Für innere Ruhe sorgen </a:t>
            </a:r>
          </a:p>
          <a:p>
            <a:pPr marL="609600" indent="-609600">
              <a:lnSpc>
                <a:spcPct val="80000"/>
              </a:lnSpc>
              <a:buFont typeface="Wingdings" panose="05000000000000000000" pitchFamily="2" charset="2"/>
              <a:buAutoNum type="arabicPeriod"/>
            </a:pPr>
            <a:r>
              <a:rPr lang="de-DE" altLang="de-DE" sz="1900" dirty="0">
                <a:cs typeface="Times New Roman" panose="02020603050405020304" pitchFamily="18" charset="0"/>
              </a:rPr>
              <a:t>Akustische Umweltreize ausschalten </a:t>
            </a:r>
          </a:p>
          <a:p>
            <a:pPr marL="609600" indent="-609600">
              <a:lnSpc>
                <a:spcPct val="80000"/>
              </a:lnSpc>
              <a:buFont typeface="Wingdings" panose="05000000000000000000" pitchFamily="2" charset="2"/>
              <a:buAutoNum type="arabicPeriod"/>
            </a:pPr>
            <a:r>
              <a:rPr lang="de-DE" altLang="de-DE" sz="1900" dirty="0">
                <a:cs typeface="Times New Roman" panose="02020603050405020304" pitchFamily="18" charset="0"/>
              </a:rPr>
              <a:t>Visuelle Umweltreize ausschalten </a:t>
            </a:r>
          </a:p>
          <a:p>
            <a:pPr marL="609600" indent="-609600">
              <a:lnSpc>
                <a:spcPct val="80000"/>
              </a:lnSpc>
              <a:buFont typeface="Wingdings" panose="05000000000000000000" pitchFamily="2" charset="2"/>
              <a:buAutoNum type="arabicPeriod"/>
            </a:pPr>
            <a:r>
              <a:rPr lang="de-DE" altLang="de-DE" sz="1900" dirty="0">
                <a:cs typeface="Times New Roman" panose="02020603050405020304" pitchFamily="18" charset="0"/>
              </a:rPr>
              <a:t>Geeigneten Arbeitsplatz schaffen </a:t>
            </a:r>
          </a:p>
          <a:p>
            <a:pPr marL="609600" indent="-609600">
              <a:lnSpc>
                <a:spcPct val="80000"/>
              </a:lnSpc>
              <a:buFont typeface="Wingdings" panose="05000000000000000000" pitchFamily="2" charset="2"/>
              <a:buAutoNum type="arabicPeriod"/>
            </a:pPr>
            <a:r>
              <a:rPr lang="de-DE" altLang="de-DE" sz="1900" dirty="0">
                <a:cs typeface="Times New Roman" panose="02020603050405020304" pitchFamily="18" charset="0"/>
              </a:rPr>
              <a:t>Konzentrationsphasen nicht länger als 30 Minuten ansetzen </a:t>
            </a:r>
          </a:p>
          <a:p>
            <a:pPr marL="609600" indent="-609600">
              <a:lnSpc>
                <a:spcPct val="80000"/>
              </a:lnSpc>
              <a:buFont typeface="Wingdings" panose="05000000000000000000" pitchFamily="2" charset="2"/>
              <a:buAutoNum type="arabicPeriod"/>
            </a:pPr>
            <a:r>
              <a:rPr lang="de-DE" altLang="de-DE" sz="1900" dirty="0">
                <a:cs typeface="Times New Roman" panose="02020603050405020304" pitchFamily="18" charset="0"/>
              </a:rPr>
              <a:t>Auf Pausen achten</a:t>
            </a:r>
            <a:r>
              <a:rPr lang="de-DE" altLang="de-DE" sz="1900" dirty="0"/>
              <a:t> </a:t>
            </a:r>
            <a:br>
              <a:rPr lang="de-DE" altLang="de-DE" sz="1200" dirty="0"/>
            </a:br>
            <a:endParaRPr lang="de-DE" altLang="de-DE" sz="700" dirty="0"/>
          </a:p>
        </p:txBody>
      </p:sp>
      <p:pic>
        <p:nvPicPr>
          <p:cNvPr id="5" name="Grafik 4"/>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0775594" y="656624"/>
            <a:ext cx="1249251" cy="1274145"/>
          </a:xfrm>
          <a:prstGeom prst="rect">
            <a:avLst/>
          </a:prstGeom>
        </p:spPr>
      </p:pic>
    </p:spTree>
    <p:extLst>
      <p:ext uri="{BB962C8B-B14F-4D97-AF65-F5344CB8AC3E}">
        <p14:creationId xmlns:p14="http://schemas.microsoft.com/office/powerpoint/2010/main" val="257100102"/>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7" name="Rectangle 2"/>
          <p:cNvSpPr>
            <a:spLocks noGrp="1" noChangeArrowheads="1"/>
          </p:cNvSpPr>
          <p:nvPr>
            <p:ph type="title"/>
          </p:nvPr>
        </p:nvSpPr>
        <p:spPr/>
        <p:txBody>
          <a:bodyPr/>
          <a:lstStyle/>
          <a:p>
            <a:pPr eaLnBrk="1" hangingPunct="1">
              <a:spcBef>
                <a:spcPct val="20000"/>
              </a:spcBef>
              <a:buClr>
                <a:schemeClr val="accent2"/>
              </a:buClr>
              <a:buSzPct val="55000"/>
              <a:buFont typeface="Wingdings" panose="05000000000000000000" pitchFamily="2" charset="2"/>
              <a:buNone/>
            </a:pPr>
            <a:r>
              <a:rPr lang="de-DE" altLang="de-DE" sz="4400" b="1" dirty="0"/>
              <a:t>Kindheit und Motivation</a:t>
            </a:r>
          </a:p>
        </p:txBody>
      </p:sp>
      <p:sp>
        <p:nvSpPr>
          <p:cNvPr id="11268" name="Rectangle 3"/>
          <p:cNvSpPr>
            <a:spLocks noGrp="1" noChangeArrowheads="1"/>
          </p:cNvSpPr>
          <p:nvPr>
            <p:ph idx="1"/>
          </p:nvPr>
        </p:nvSpPr>
        <p:spPr/>
        <p:txBody>
          <a:bodyPr>
            <a:normAutofit lnSpcReduction="10000"/>
          </a:bodyPr>
          <a:lstStyle/>
          <a:p>
            <a:pPr marL="0" indent="0">
              <a:buNone/>
            </a:pPr>
            <a:r>
              <a:rPr lang="de-DE" altLang="de-DE" b="1" i="1" dirty="0"/>
              <a:t>Lern- und Leistungsmotivation</a:t>
            </a:r>
            <a:r>
              <a:rPr lang="de-DE" altLang="de-DE" dirty="0"/>
              <a:t>	 </a:t>
            </a:r>
          </a:p>
          <a:p>
            <a:pPr marL="0" indent="0">
              <a:buNone/>
            </a:pPr>
            <a:r>
              <a:rPr lang="de-DE" altLang="de-DE" sz="1000" dirty="0"/>
              <a:t>       </a:t>
            </a:r>
          </a:p>
          <a:p>
            <a:pPr marL="609600" indent="-609600"/>
            <a:r>
              <a:rPr lang="de-DE" altLang="de-DE" sz="1800" dirty="0"/>
              <a:t>Die Motivation der Kind hängt im hohem Maße von der Beantwortung</a:t>
            </a:r>
          </a:p>
          <a:p>
            <a:pPr marL="609600" indent="-609600"/>
            <a:r>
              <a:rPr lang="de-DE" altLang="de-DE" sz="1800" dirty="0"/>
              <a:t>folgender Fragestellungen ab: </a:t>
            </a:r>
          </a:p>
          <a:p>
            <a:pPr marL="609600" indent="-609600"/>
            <a:r>
              <a:rPr lang="de-DE" altLang="de-DE" sz="1800" dirty="0"/>
              <a:t>Wie beurteile ich die Lern- und Leistungsanforderung?</a:t>
            </a:r>
          </a:p>
          <a:p>
            <a:pPr marL="609600" indent="-609600"/>
            <a:r>
              <a:rPr lang="de-DE" altLang="de-DE" sz="1800" dirty="0"/>
              <a:t>Welchen Einfluss habe ich auf die Lern- und Leistungssituation?</a:t>
            </a:r>
          </a:p>
          <a:p>
            <a:pPr marL="609600" indent="-609600"/>
            <a:r>
              <a:rPr lang="de-DE" altLang="de-DE" sz="1800" dirty="0"/>
              <a:t>Welches Fähigkeitskonzept hat das Kind in Bezug auf die Lern- und </a:t>
            </a:r>
          </a:p>
          <a:p>
            <a:pPr marL="609600" indent="-609600"/>
            <a:r>
              <a:rPr lang="de-DE" altLang="de-DE" sz="1800" dirty="0"/>
              <a:t>Leistungssituation?</a:t>
            </a:r>
          </a:p>
          <a:p>
            <a:pPr marL="609600" indent="-609600"/>
            <a:r>
              <a:rPr lang="de-DE" altLang="de-DE" sz="1800" dirty="0"/>
              <a:t>Wie wird die Lernsituation bewertet?</a:t>
            </a:r>
          </a:p>
          <a:p>
            <a:pPr marL="609600" indent="-609600"/>
            <a:r>
              <a:rPr lang="de-DE" altLang="de-DE" sz="1800" dirty="0"/>
              <a:t>Welche Bedeutung hat das Ergebnis der Lern- und Leistungssituation?</a:t>
            </a:r>
          </a:p>
          <a:p>
            <a:pPr marL="609600" indent="-609600"/>
            <a:endParaRPr lang="de-DE" altLang="de-DE" sz="1600" dirty="0"/>
          </a:p>
        </p:txBody>
      </p:sp>
      <p:pic>
        <p:nvPicPr>
          <p:cNvPr id="5" name="Grafik 4"/>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0775594" y="656624"/>
            <a:ext cx="1249251" cy="1274145"/>
          </a:xfrm>
          <a:prstGeom prst="rect">
            <a:avLst/>
          </a:prstGeom>
        </p:spPr>
      </p:pic>
    </p:spTree>
    <p:extLst>
      <p:ext uri="{BB962C8B-B14F-4D97-AF65-F5344CB8AC3E}">
        <p14:creationId xmlns:p14="http://schemas.microsoft.com/office/powerpoint/2010/main" val="2338079006"/>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1" name="Rectangle 2"/>
          <p:cNvSpPr>
            <a:spLocks noGrp="1" noChangeArrowheads="1"/>
          </p:cNvSpPr>
          <p:nvPr>
            <p:ph type="title"/>
          </p:nvPr>
        </p:nvSpPr>
        <p:spPr/>
        <p:txBody>
          <a:bodyPr/>
          <a:lstStyle/>
          <a:p>
            <a:pPr eaLnBrk="1" hangingPunct="1">
              <a:spcBef>
                <a:spcPct val="20000"/>
              </a:spcBef>
              <a:buClr>
                <a:schemeClr val="accent2"/>
              </a:buClr>
              <a:buSzPct val="55000"/>
              <a:buFont typeface="Wingdings" panose="05000000000000000000" pitchFamily="2" charset="2"/>
              <a:buNone/>
            </a:pPr>
            <a:r>
              <a:rPr lang="de-DE" altLang="de-DE" sz="4400" b="1" dirty="0"/>
              <a:t>Kindheit und Motivation</a:t>
            </a:r>
          </a:p>
        </p:txBody>
      </p:sp>
      <p:sp>
        <p:nvSpPr>
          <p:cNvPr id="12292" name="Rectangle 3"/>
          <p:cNvSpPr>
            <a:spLocks noGrp="1" noChangeArrowheads="1"/>
          </p:cNvSpPr>
          <p:nvPr>
            <p:ph idx="1"/>
          </p:nvPr>
        </p:nvSpPr>
        <p:spPr/>
        <p:txBody>
          <a:bodyPr>
            <a:normAutofit lnSpcReduction="10000"/>
          </a:bodyPr>
          <a:lstStyle/>
          <a:p>
            <a:pPr marL="0" indent="0">
              <a:buNone/>
            </a:pPr>
            <a:r>
              <a:rPr lang="de-DE" altLang="de-DE" b="1" i="1" dirty="0"/>
              <a:t>Motivation durch den Trainer</a:t>
            </a:r>
            <a:r>
              <a:rPr lang="de-DE" altLang="de-DE" dirty="0"/>
              <a:t>	 </a:t>
            </a:r>
          </a:p>
          <a:p>
            <a:pPr marL="0" indent="0">
              <a:buNone/>
            </a:pPr>
            <a:r>
              <a:rPr lang="de-DE" altLang="de-DE" sz="1000" dirty="0"/>
              <a:t>       </a:t>
            </a:r>
          </a:p>
          <a:p>
            <a:pPr marL="609600" indent="-609600">
              <a:buFontTx/>
              <a:buChar char="•"/>
            </a:pPr>
            <a:r>
              <a:rPr lang="de-DE" altLang="de-DE" sz="1800" dirty="0"/>
              <a:t>Regelmäßig Lob und Anerkennung aussprechen</a:t>
            </a:r>
          </a:p>
          <a:p>
            <a:pPr marL="609600" indent="-609600">
              <a:buFontTx/>
              <a:buChar char="•"/>
            </a:pPr>
            <a:r>
              <a:rPr lang="de-DE" altLang="de-DE" sz="1800" dirty="0"/>
              <a:t>Erfolgserlebnisse vermitteln</a:t>
            </a:r>
          </a:p>
          <a:p>
            <a:pPr marL="609600" indent="-609600">
              <a:buFontTx/>
              <a:buChar char="•"/>
            </a:pPr>
            <a:r>
              <a:rPr lang="de-DE" altLang="de-DE" sz="1800" dirty="0"/>
              <a:t>Leistungsanreize schaffen</a:t>
            </a:r>
          </a:p>
          <a:p>
            <a:pPr marL="609600" indent="-609600">
              <a:buFontTx/>
              <a:buChar char="•"/>
            </a:pPr>
            <a:r>
              <a:rPr lang="de-DE" altLang="de-DE" sz="1800" dirty="0"/>
              <a:t>Persönliche Ansprache der Schachschüler</a:t>
            </a:r>
          </a:p>
          <a:p>
            <a:pPr marL="609600" indent="-609600">
              <a:buFontTx/>
              <a:buChar char="•"/>
            </a:pPr>
            <a:r>
              <a:rPr lang="de-DE" altLang="de-DE" sz="1800" dirty="0"/>
              <a:t>Individuelle Gespräche mit den Kindern</a:t>
            </a:r>
          </a:p>
          <a:p>
            <a:pPr marL="609600" indent="-609600">
              <a:buFontTx/>
              <a:buChar char="•"/>
            </a:pPr>
            <a:r>
              <a:rPr lang="de-DE" altLang="de-DE" sz="1800" dirty="0"/>
              <a:t>Delegation von kleinen Aufgaben</a:t>
            </a:r>
          </a:p>
          <a:p>
            <a:pPr marL="609600" indent="-609600">
              <a:buFontTx/>
              <a:buChar char="•"/>
            </a:pPr>
            <a:r>
              <a:rPr lang="de-DE" altLang="de-DE" sz="1800" dirty="0"/>
              <a:t>Vorbildliches Verhalten</a:t>
            </a:r>
          </a:p>
          <a:p>
            <a:pPr marL="609600" indent="-609600">
              <a:buFontTx/>
              <a:buChar char="•"/>
            </a:pPr>
            <a:r>
              <a:rPr lang="de-DE" altLang="de-DE" sz="1800" dirty="0"/>
              <a:t>Kontinuität und Verantwortungsbewusstsein</a:t>
            </a:r>
          </a:p>
          <a:p>
            <a:pPr marL="609600" indent="-609600"/>
            <a:endParaRPr lang="de-DE" altLang="de-DE" sz="1600" dirty="0"/>
          </a:p>
        </p:txBody>
      </p:sp>
      <p:pic>
        <p:nvPicPr>
          <p:cNvPr id="5" name="Grafik 4"/>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0775594" y="656624"/>
            <a:ext cx="1249251" cy="1274145"/>
          </a:xfrm>
          <a:prstGeom prst="rect">
            <a:avLst/>
          </a:prstGeom>
        </p:spPr>
      </p:pic>
    </p:spTree>
    <p:extLst>
      <p:ext uri="{BB962C8B-B14F-4D97-AF65-F5344CB8AC3E}">
        <p14:creationId xmlns:p14="http://schemas.microsoft.com/office/powerpoint/2010/main" val="4192638778"/>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5" name="Rectangle 2"/>
          <p:cNvSpPr>
            <a:spLocks noGrp="1" noChangeArrowheads="1"/>
          </p:cNvSpPr>
          <p:nvPr>
            <p:ph type="title"/>
          </p:nvPr>
        </p:nvSpPr>
        <p:spPr/>
        <p:txBody>
          <a:bodyPr/>
          <a:lstStyle/>
          <a:p>
            <a:pPr eaLnBrk="1" hangingPunct="1">
              <a:spcBef>
                <a:spcPct val="20000"/>
              </a:spcBef>
              <a:buClr>
                <a:schemeClr val="accent2"/>
              </a:buClr>
              <a:buSzPct val="55000"/>
              <a:buFont typeface="Wingdings" panose="05000000000000000000" pitchFamily="2" charset="2"/>
              <a:buNone/>
            </a:pPr>
            <a:r>
              <a:rPr lang="de-DE" altLang="de-DE" sz="4400" b="1" dirty="0"/>
              <a:t>Kindheit und Motivation</a:t>
            </a:r>
          </a:p>
        </p:txBody>
      </p:sp>
      <p:sp>
        <p:nvSpPr>
          <p:cNvPr id="13316" name="Rectangle 3"/>
          <p:cNvSpPr>
            <a:spLocks noGrp="1" noChangeArrowheads="1"/>
          </p:cNvSpPr>
          <p:nvPr>
            <p:ph idx="1"/>
          </p:nvPr>
        </p:nvSpPr>
        <p:spPr>
          <a:xfrm>
            <a:off x="680321" y="2336872"/>
            <a:ext cx="9926719" cy="3963343"/>
          </a:xfrm>
        </p:spPr>
        <p:txBody>
          <a:bodyPr>
            <a:normAutofit/>
          </a:bodyPr>
          <a:lstStyle/>
          <a:p>
            <a:pPr marL="0" indent="0">
              <a:buNone/>
            </a:pPr>
            <a:r>
              <a:rPr lang="de-DE" altLang="de-DE" b="1" i="1" dirty="0"/>
              <a:t>Motivation durch die Gestaltung</a:t>
            </a:r>
          </a:p>
          <a:p>
            <a:pPr marL="0" indent="0">
              <a:buNone/>
            </a:pPr>
            <a:endParaRPr lang="de-DE" altLang="de-DE" sz="1800" b="1" i="1" dirty="0"/>
          </a:p>
          <a:p>
            <a:r>
              <a:rPr lang="de-DE" altLang="de-DE" sz="1800" dirty="0"/>
              <a:t>Methodenvielfalt</a:t>
            </a:r>
          </a:p>
          <a:p>
            <a:r>
              <a:rPr lang="de-DE" altLang="de-DE" sz="1800" dirty="0"/>
              <a:t>Rätsel- und Ratespiele</a:t>
            </a:r>
          </a:p>
          <a:p>
            <a:r>
              <a:rPr lang="de-DE" altLang="de-DE" sz="1800" dirty="0"/>
              <a:t>Spannungsaufbau </a:t>
            </a:r>
          </a:p>
          <a:p>
            <a:r>
              <a:rPr lang="de-DE" altLang="de-DE" sz="1800" dirty="0"/>
              <a:t>Zielorientierung und Teilzielzusammenfassungen</a:t>
            </a:r>
          </a:p>
          <a:p>
            <a:r>
              <a:rPr lang="de-DE" altLang="de-DE" sz="1800" dirty="0"/>
              <a:t>Freizeitveranstaltungen</a:t>
            </a:r>
          </a:p>
          <a:p>
            <a:r>
              <a:rPr lang="de-DE" altLang="de-DE" sz="1800" dirty="0"/>
              <a:t>Wettkampf- und Vergleichsturniere</a:t>
            </a:r>
          </a:p>
          <a:p>
            <a:r>
              <a:rPr lang="de-DE" altLang="de-DE" sz="1800" dirty="0"/>
              <a:t>Aufbau einer Schachbibliothek</a:t>
            </a:r>
          </a:p>
          <a:p>
            <a:r>
              <a:rPr lang="de-DE" altLang="de-DE" sz="1800" dirty="0"/>
              <a:t>Besuch anderer Lernorte</a:t>
            </a:r>
          </a:p>
          <a:p>
            <a:pPr marL="609600" indent="-609600"/>
            <a:endParaRPr lang="de-DE" altLang="de-DE" sz="1600" dirty="0"/>
          </a:p>
          <a:p>
            <a:pPr marL="609600" indent="-609600">
              <a:buFont typeface="Wingdings" panose="05000000000000000000" pitchFamily="2" charset="2"/>
              <a:buChar char="o"/>
            </a:pPr>
            <a:endParaRPr lang="de-DE" altLang="de-DE" sz="1400" dirty="0"/>
          </a:p>
          <a:p>
            <a:pPr marL="609600" indent="-609600"/>
            <a:endParaRPr lang="de-DE" altLang="de-DE" sz="1400" dirty="0"/>
          </a:p>
        </p:txBody>
      </p:sp>
      <p:pic>
        <p:nvPicPr>
          <p:cNvPr id="5" name="Grafik 4"/>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0775594" y="656624"/>
            <a:ext cx="1249251" cy="1274145"/>
          </a:xfrm>
          <a:prstGeom prst="rect">
            <a:avLst/>
          </a:prstGeom>
        </p:spPr>
      </p:pic>
    </p:spTree>
    <p:extLst>
      <p:ext uri="{BB962C8B-B14F-4D97-AF65-F5344CB8AC3E}">
        <p14:creationId xmlns:p14="http://schemas.microsoft.com/office/powerpoint/2010/main" val="3178729275"/>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normAutofit/>
          </a:bodyPr>
          <a:lstStyle/>
          <a:p>
            <a:r>
              <a:rPr lang="de-DE" sz="4400" b="1" dirty="0"/>
              <a:t>Methodische Vorgehensweisen</a:t>
            </a:r>
          </a:p>
        </p:txBody>
      </p:sp>
      <p:sp>
        <p:nvSpPr>
          <p:cNvPr id="3" name="Inhaltsplatzhalter 2"/>
          <p:cNvSpPr>
            <a:spLocks noGrp="1"/>
          </p:cNvSpPr>
          <p:nvPr>
            <p:ph idx="1"/>
          </p:nvPr>
        </p:nvSpPr>
        <p:spPr/>
        <p:txBody>
          <a:bodyPr>
            <a:normAutofit fontScale="92500" lnSpcReduction="10000"/>
          </a:bodyPr>
          <a:lstStyle/>
          <a:p>
            <a:pPr marL="0" indent="0">
              <a:buNone/>
            </a:pPr>
            <a:r>
              <a:rPr lang="de-DE" dirty="0"/>
              <a:t>Die methodischen Vorgehensweisen sind bei der Auswahl und Strukturierung eines Lernstoffes zu beachten</a:t>
            </a:r>
          </a:p>
          <a:p>
            <a:pPr marL="0" indent="0">
              <a:buNone/>
            </a:pPr>
            <a:endParaRPr lang="de-DE" dirty="0"/>
          </a:p>
          <a:p>
            <a:r>
              <a:rPr lang="de-DE" dirty="0"/>
              <a:t>Vom Bekannten zum Unbekannten</a:t>
            </a:r>
          </a:p>
          <a:p>
            <a:r>
              <a:rPr lang="de-DE" dirty="0"/>
              <a:t>Vom Leichten zum Schwierigen</a:t>
            </a:r>
          </a:p>
          <a:p>
            <a:r>
              <a:rPr lang="de-DE" dirty="0"/>
              <a:t>Vom Knappen zum Umfangreichen</a:t>
            </a:r>
          </a:p>
          <a:p>
            <a:r>
              <a:rPr lang="de-DE" dirty="0"/>
              <a:t>Vom Einfachen zum Komplexen</a:t>
            </a:r>
          </a:p>
          <a:p>
            <a:r>
              <a:rPr lang="de-DE" dirty="0"/>
              <a:t>Vom Langsamen zum Schnellen</a:t>
            </a:r>
          </a:p>
          <a:p>
            <a:r>
              <a:rPr lang="de-DE" dirty="0"/>
              <a:t>Vom Konkreten zum Abstrakten</a:t>
            </a:r>
          </a:p>
          <a:p>
            <a:endParaRPr lang="de-DE" dirty="0"/>
          </a:p>
        </p:txBody>
      </p:sp>
      <p:pic>
        <p:nvPicPr>
          <p:cNvPr id="4" name="Grafik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0775594" y="656624"/>
            <a:ext cx="1249251" cy="1274145"/>
          </a:xfrm>
          <a:prstGeom prst="rect">
            <a:avLst/>
          </a:prstGeom>
        </p:spPr>
      </p:pic>
    </p:spTree>
    <p:extLst>
      <p:ext uri="{BB962C8B-B14F-4D97-AF65-F5344CB8AC3E}">
        <p14:creationId xmlns:p14="http://schemas.microsoft.com/office/powerpoint/2010/main" val="191740859"/>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normAutofit/>
          </a:bodyPr>
          <a:lstStyle/>
          <a:p>
            <a:r>
              <a:rPr lang="de-DE" sz="4400" b="1" dirty="0"/>
              <a:t>Methodische Vorgehensweisen</a:t>
            </a:r>
          </a:p>
        </p:txBody>
      </p:sp>
      <p:sp>
        <p:nvSpPr>
          <p:cNvPr id="3" name="Inhaltsplatzhalter 2"/>
          <p:cNvSpPr>
            <a:spLocks noGrp="1"/>
          </p:cNvSpPr>
          <p:nvPr>
            <p:ph idx="1"/>
          </p:nvPr>
        </p:nvSpPr>
        <p:spPr/>
        <p:txBody>
          <a:bodyPr>
            <a:normAutofit/>
          </a:bodyPr>
          <a:lstStyle/>
          <a:p>
            <a:pPr marL="0" indent="0">
              <a:buNone/>
            </a:pPr>
            <a:r>
              <a:rPr lang="de-DE" dirty="0"/>
              <a:t>Der letzte Grundsatz besagt, dass es (fast) immer besser ist, zuerst mit Beispielen zu beginnen erst dann eine Regel zu finden bzw. zu entwickeln (induktive Methode)</a:t>
            </a:r>
          </a:p>
          <a:p>
            <a:pPr marL="0" indent="0">
              <a:buNone/>
            </a:pPr>
            <a:endParaRPr lang="de-DE" dirty="0"/>
          </a:p>
          <a:p>
            <a:pPr marL="0" indent="0">
              <a:buNone/>
            </a:pPr>
            <a:br>
              <a:rPr lang="de-DE" dirty="0"/>
            </a:br>
            <a:r>
              <a:rPr lang="de-DE" dirty="0"/>
              <a:t>Der Lernende soll selbst die Verallgemeinerung finden, weil sie sich dann viel besser einprägt.</a:t>
            </a:r>
          </a:p>
          <a:p>
            <a:pPr marL="0" indent="0">
              <a:buNone/>
            </a:pPr>
            <a:endParaRPr lang="de-DE" dirty="0"/>
          </a:p>
        </p:txBody>
      </p:sp>
      <p:pic>
        <p:nvPicPr>
          <p:cNvPr id="4" name="Grafik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0775594" y="656624"/>
            <a:ext cx="1249251" cy="1274145"/>
          </a:xfrm>
          <a:prstGeom prst="rect">
            <a:avLst/>
          </a:prstGeom>
        </p:spPr>
      </p:pic>
    </p:spTree>
    <p:extLst>
      <p:ext uri="{BB962C8B-B14F-4D97-AF65-F5344CB8AC3E}">
        <p14:creationId xmlns:p14="http://schemas.microsoft.com/office/powerpoint/2010/main" val="3312706416"/>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normAutofit/>
          </a:bodyPr>
          <a:lstStyle/>
          <a:p>
            <a:r>
              <a:rPr lang="de-DE" sz="4400" b="1" dirty="0"/>
              <a:t>Methodische Vorgehensweisen</a:t>
            </a:r>
          </a:p>
        </p:txBody>
      </p:sp>
      <p:sp>
        <p:nvSpPr>
          <p:cNvPr id="3" name="Inhaltsplatzhalter 2"/>
          <p:cNvSpPr>
            <a:spLocks noGrp="1"/>
          </p:cNvSpPr>
          <p:nvPr>
            <p:ph idx="1"/>
          </p:nvPr>
        </p:nvSpPr>
        <p:spPr/>
        <p:txBody>
          <a:bodyPr/>
          <a:lstStyle/>
          <a:p>
            <a:pPr marL="0" indent="0">
              <a:buNone/>
            </a:pPr>
            <a:r>
              <a:rPr lang="de-DE" dirty="0"/>
              <a:t>Der umgekehrte Weg (eine Regel durch Beispiele belegen), ist gelegentlich ebenfalls gangbar, wenn die Lernenden gut trainiert bzw. sehr begabt sind (deduktive Methode).</a:t>
            </a:r>
          </a:p>
          <a:p>
            <a:pPr marL="0" indent="0">
              <a:buNone/>
            </a:pPr>
            <a:br>
              <a:rPr lang="de-DE" dirty="0"/>
            </a:br>
            <a:r>
              <a:rPr lang="de-DE" dirty="0"/>
              <a:t>Es ist zeitsparender, aber auch wesentlich anspruchsvoller.</a:t>
            </a:r>
          </a:p>
          <a:p>
            <a:endParaRPr lang="de-DE" dirty="0"/>
          </a:p>
        </p:txBody>
      </p:sp>
      <p:pic>
        <p:nvPicPr>
          <p:cNvPr id="4" name="Grafik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0775594" y="656624"/>
            <a:ext cx="1249251" cy="1274145"/>
          </a:xfrm>
          <a:prstGeom prst="rect">
            <a:avLst/>
          </a:prstGeom>
        </p:spPr>
      </p:pic>
    </p:spTree>
    <p:extLst>
      <p:ext uri="{BB962C8B-B14F-4D97-AF65-F5344CB8AC3E}">
        <p14:creationId xmlns:p14="http://schemas.microsoft.com/office/powerpoint/2010/main" val="727106599"/>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normAutofit/>
          </a:bodyPr>
          <a:lstStyle/>
          <a:p>
            <a:r>
              <a:rPr lang="de-DE" sz="4400" b="1" dirty="0"/>
              <a:t>Methodische Einsichten</a:t>
            </a:r>
          </a:p>
        </p:txBody>
      </p:sp>
      <p:sp>
        <p:nvSpPr>
          <p:cNvPr id="3" name="Inhaltsplatzhalter 2"/>
          <p:cNvSpPr>
            <a:spLocks noGrp="1"/>
          </p:cNvSpPr>
          <p:nvPr>
            <p:ph idx="1"/>
          </p:nvPr>
        </p:nvSpPr>
        <p:spPr/>
        <p:txBody>
          <a:bodyPr/>
          <a:lstStyle/>
          <a:p>
            <a:r>
              <a:rPr lang="de-DE" dirty="0"/>
              <a:t>Gesagt ist nicht gehört</a:t>
            </a:r>
          </a:p>
          <a:p>
            <a:r>
              <a:rPr lang="de-DE" dirty="0"/>
              <a:t>Gehört ist nicht verstanden</a:t>
            </a:r>
          </a:p>
          <a:p>
            <a:r>
              <a:rPr lang="de-DE" dirty="0"/>
              <a:t>Verstanden ist nicht einverstanden</a:t>
            </a:r>
          </a:p>
          <a:p>
            <a:r>
              <a:rPr lang="de-DE" dirty="0"/>
              <a:t>Einverstanden ist nicht behalten</a:t>
            </a:r>
          </a:p>
          <a:p>
            <a:r>
              <a:rPr lang="de-DE" dirty="0"/>
              <a:t>Behalten ist nicht angewandt</a:t>
            </a:r>
          </a:p>
          <a:p>
            <a:r>
              <a:rPr lang="de-DE" dirty="0"/>
              <a:t>Angewandt ist nicht beibehalten</a:t>
            </a:r>
          </a:p>
          <a:p>
            <a:endParaRPr lang="de-DE" dirty="0"/>
          </a:p>
        </p:txBody>
      </p:sp>
      <p:pic>
        <p:nvPicPr>
          <p:cNvPr id="4" name="Grafik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0775594" y="656624"/>
            <a:ext cx="1249251" cy="1274145"/>
          </a:xfrm>
          <a:prstGeom prst="rect">
            <a:avLst/>
          </a:prstGeom>
        </p:spPr>
      </p:pic>
    </p:spTree>
    <p:extLst>
      <p:ext uri="{BB962C8B-B14F-4D97-AF65-F5344CB8AC3E}">
        <p14:creationId xmlns:p14="http://schemas.microsoft.com/office/powerpoint/2010/main" val="3201141935"/>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normAutofit/>
          </a:bodyPr>
          <a:lstStyle/>
          <a:p>
            <a:r>
              <a:rPr lang="de-DE" sz="4400" b="1" dirty="0"/>
              <a:t>Methodische Einsichten</a:t>
            </a:r>
          </a:p>
        </p:txBody>
      </p:sp>
      <p:sp>
        <p:nvSpPr>
          <p:cNvPr id="3" name="Inhaltsplatzhalter 2"/>
          <p:cNvSpPr>
            <a:spLocks noGrp="1"/>
          </p:cNvSpPr>
          <p:nvPr>
            <p:ph idx="1"/>
          </p:nvPr>
        </p:nvSpPr>
        <p:spPr/>
        <p:txBody>
          <a:bodyPr>
            <a:normAutofit lnSpcReduction="10000"/>
          </a:bodyPr>
          <a:lstStyle/>
          <a:p>
            <a:pPr marL="0" indent="0">
              <a:buNone/>
            </a:pPr>
            <a:r>
              <a:rPr lang="de-DE" dirty="0"/>
              <a:t>Die methodischen Einsichten sind bei Lern- wie bei Trainingsvorgängen stets zu berücksichtigen.</a:t>
            </a:r>
          </a:p>
          <a:p>
            <a:pPr marL="0" indent="0">
              <a:buNone/>
            </a:pPr>
            <a:br>
              <a:rPr lang="de-DE" dirty="0"/>
            </a:br>
            <a:r>
              <a:rPr lang="de-DE" dirty="0"/>
              <a:t>Sie weisen darauf hin, dass das lernen und Verinnerlichen (Langzeitgedächtnis!) in mehreren Schritten abläuft.</a:t>
            </a:r>
          </a:p>
          <a:p>
            <a:pPr marL="0" indent="0">
              <a:buNone/>
            </a:pPr>
            <a:br>
              <a:rPr lang="de-DE" dirty="0"/>
            </a:br>
            <a:r>
              <a:rPr lang="de-DE" dirty="0"/>
              <a:t>Zu einem Lernvorgang gehört ausreichende Zeit zum Verarbeiten, </a:t>
            </a:r>
          </a:p>
          <a:p>
            <a:pPr marL="0" indent="0">
              <a:buNone/>
            </a:pPr>
            <a:r>
              <a:rPr lang="de-DE" dirty="0"/>
              <a:t>z. B. durch Diskussion, eine Ergebniskontrolle und eine Ergebnissicherung, z.B. durch Test- oder Hausaufgaben oder eine Prüfung.</a:t>
            </a:r>
          </a:p>
          <a:p>
            <a:endParaRPr lang="de-DE" dirty="0"/>
          </a:p>
        </p:txBody>
      </p:sp>
      <p:pic>
        <p:nvPicPr>
          <p:cNvPr id="4" name="Grafik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0775594" y="656624"/>
            <a:ext cx="1249251" cy="1274145"/>
          </a:xfrm>
          <a:prstGeom prst="rect">
            <a:avLst/>
          </a:prstGeom>
        </p:spPr>
      </p:pic>
    </p:spTree>
    <p:extLst>
      <p:ext uri="{BB962C8B-B14F-4D97-AF65-F5344CB8AC3E}">
        <p14:creationId xmlns:p14="http://schemas.microsoft.com/office/powerpoint/2010/main" val="3113142747"/>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7CB18878-5A02-400E-826E-1B9468EF520F}"/>
              </a:ext>
            </a:extLst>
          </p:cNvPr>
          <p:cNvSpPr>
            <a:spLocks noGrp="1"/>
          </p:cNvSpPr>
          <p:nvPr>
            <p:ph type="title"/>
          </p:nvPr>
        </p:nvSpPr>
        <p:spPr/>
        <p:txBody>
          <a:bodyPr/>
          <a:lstStyle/>
          <a:p>
            <a:r>
              <a:rPr lang="de-DE" b="1" dirty="0"/>
              <a:t>Abhängigkeit Lernleistung</a:t>
            </a:r>
          </a:p>
        </p:txBody>
      </p:sp>
      <p:graphicFrame>
        <p:nvGraphicFramePr>
          <p:cNvPr id="6" name="Inhaltsplatzhalter 5">
            <a:extLst>
              <a:ext uri="{FF2B5EF4-FFF2-40B4-BE49-F238E27FC236}">
                <a16:creationId xmlns:a16="http://schemas.microsoft.com/office/drawing/2014/main" id="{AB0FF6CF-76B8-49CD-ADA9-705B12E0F4FA}"/>
              </a:ext>
            </a:extLst>
          </p:cNvPr>
          <p:cNvGraphicFramePr>
            <a:graphicFrameLocks noGrp="1"/>
          </p:cNvGraphicFramePr>
          <p:nvPr>
            <p:ph idx="1"/>
            <p:extLst>
              <p:ext uri="{D42A27DB-BD31-4B8C-83A1-F6EECF244321}">
                <p14:modId xmlns:p14="http://schemas.microsoft.com/office/powerpoint/2010/main" val="372181081"/>
              </p:ext>
            </p:extLst>
          </p:nvPr>
        </p:nvGraphicFramePr>
        <p:xfrm>
          <a:off x="0" y="2086602"/>
          <a:ext cx="12192000" cy="2651760"/>
        </p:xfrm>
        <a:graphic>
          <a:graphicData uri="http://schemas.openxmlformats.org/drawingml/2006/table">
            <a:tbl>
              <a:tblPr>
                <a:tableStyleId>{5C22544A-7EE6-4342-B048-85BDC9FD1C3A}</a:tableStyleId>
              </a:tblPr>
              <a:tblGrid>
                <a:gridCol w="2714920">
                  <a:extLst>
                    <a:ext uri="{9D8B030D-6E8A-4147-A177-3AD203B41FA5}">
                      <a16:colId xmlns:a16="http://schemas.microsoft.com/office/drawing/2014/main" val="1261581548"/>
                    </a:ext>
                  </a:extLst>
                </a:gridCol>
                <a:gridCol w="4887703">
                  <a:extLst>
                    <a:ext uri="{9D8B030D-6E8A-4147-A177-3AD203B41FA5}">
                      <a16:colId xmlns:a16="http://schemas.microsoft.com/office/drawing/2014/main" val="2772670587"/>
                    </a:ext>
                  </a:extLst>
                </a:gridCol>
                <a:gridCol w="4589377">
                  <a:extLst>
                    <a:ext uri="{9D8B030D-6E8A-4147-A177-3AD203B41FA5}">
                      <a16:colId xmlns:a16="http://schemas.microsoft.com/office/drawing/2014/main" val="3704136453"/>
                    </a:ext>
                  </a:extLst>
                </a:gridCol>
              </a:tblGrid>
              <a:tr h="1655840">
                <a:tc>
                  <a:txBody>
                    <a:bodyPr/>
                    <a:lstStyle/>
                    <a:p>
                      <a:pPr marL="107950" algn="just">
                        <a:spcBef>
                          <a:spcPts val="600"/>
                        </a:spcBef>
                        <a:spcAft>
                          <a:spcPts val="600"/>
                        </a:spcAft>
                      </a:pPr>
                      <a:r>
                        <a:rPr lang="de-DE" sz="1800" dirty="0">
                          <a:effectLst/>
                        </a:rPr>
                        <a:t> </a:t>
                      </a:r>
                    </a:p>
                    <a:p>
                      <a:pPr marL="107950" algn="just">
                        <a:spcBef>
                          <a:spcPts val="600"/>
                        </a:spcBef>
                        <a:spcAft>
                          <a:spcPts val="600"/>
                        </a:spcAft>
                      </a:pPr>
                      <a:r>
                        <a:rPr lang="de-DE" sz="1800" dirty="0">
                          <a:effectLst/>
                        </a:rPr>
                        <a:t>von Aufnahmefähigkeit </a:t>
                      </a:r>
                      <a:endParaRPr lang="de-DE" sz="1800" dirty="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tc>
                <a:tc>
                  <a:txBody>
                    <a:bodyPr/>
                    <a:lstStyle/>
                    <a:p>
                      <a:pPr marL="107950" algn="l">
                        <a:spcBef>
                          <a:spcPts val="600"/>
                        </a:spcBef>
                        <a:spcAft>
                          <a:spcPts val="600"/>
                        </a:spcAft>
                      </a:pPr>
                      <a:r>
                        <a:rPr lang="de-DE" sz="1800" dirty="0">
                          <a:effectLst/>
                        </a:rPr>
                        <a:t>subjektive Komponenten</a:t>
                      </a:r>
                      <a:br>
                        <a:rPr lang="de-DE" sz="1800" dirty="0">
                          <a:effectLst/>
                        </a:rPr>
                      </a:br>
                      <a:r>
                        <a:rPr lang="de-DE" sz="1800" dirty="0">
                          <a:effectLst/>
                        </a:rPr>
                        <a:t>(Schüler) </a:t>
                      </a:r>
                    </a:p>
                    <a:p>
                      <a:pPr marL="450850" indent="-342900" algn="l">
                        <a:spcBef>
                          <a:spcPts val="600"/>
                        </a:spcBef>
                        <a:spcAft>
                          <a:spcPts val="600"/>
                        </a:spcAft>
                        <a:buFont typeface="+mj-lt"/>
                        <a:buAutoNum type="arabicPeriod"/>
                      </a:pPr>
                      <a:r>
                        <a:rPr lang="de-DE" sz="1800" dirty="0">
                          <a:effectLst/>
                        </a:rPr>
                        <a:t>allgemeine Disponibilität der Sinne</a:t>
                      </a:r>
                    </a:p>
                    <a:p>
                      <a:pPr marL="450850" indent="-342900" algn="l">
                        <a:spcBef>
                          <a:spcPts val="600"/>
                        </a:spcBef>
                        <a:spcAft>
                          <a:spcPts val="600"/>
                        </a:spcAft>
                        <a:buFont typeface="+mj-lt"/>
                        <a:buAutoNum type="arabicPeriod"/>
                      </a:pPr>
                      <a:r>
                        <a:rPr lang="de-DE" sz="1800" dirty="0">
                          <a:effectLst/>
                        </a:rPr>
                        <a:t>Aufmerksamkeit, Interessenrichtung, Konzentrationsfähigkeit</a:t>
                      </a:r>
                    </a:p>
                    <a:p>
                      <a:pPr marL="450850" indent="-342900" algn="l">
                        <a:spcBef>
                          <a:spcPts val="600"/>
                        </a:spcBef>
                        <a:spcAft>
                          <a:spcPts val="600"/>
                        </a:spcAft>
                        <a:buFont typeface="+mj-lt"/>
                        <a:buAutoNum type="arabicPeriod"/>
                      </a:pPr>
                      <a:r>
                        <a:rPr lang="de-DE" sz="1800" dirty="0">
                          <a:effectLst/>
                        </a:rPr>
                        <a:t>Vorausgehende Erfahrung als wahrnehmungs- verändernder Faktor  </a:t>
                      </a:r>
                      <a:endParaRPr lang="de-DE" sz="1800" dirty="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tc>
                <a:tc>
                  <a:txBody>
                    <a:bodyPr/>
                    <a:lstStyle/>
                    <a:p>
                      <a:pPr marL="107950" algn="l">
                        <a:spcBef>
                          <a:spcPts val="600"/>
                        </a:spcBef>
                        <a:spcAft>
                          <a:spcPts val="600"/>
                        </a:spcAft>
                      </a:pPr>
                      <a:r>
                        <a:rPr lang="de-DE" sz="1800" dirty="0">
                          <a:effectLst/>
                        </a:rPr>
                        <a:t>objektive Komponenten</a:t>
                      </a:r>
                      <a:br>
                        <a:rPr lang="de-DE" sz="1800" dirty="0">
                          <a:effectLst/>
                        </a:rPr>
                      </a:br>
                      <a:r>
                        <a:rPr lang="de-DE" sz="1800" dirty="0">
                          <a:effectLst/>
                        </a:rPr>
                        <a:t>(Lerninhalt, -</a:t>
                      </a:r>
                      <a:r>
                        <a:rPr lang="de-DE" sz="1800" dirty="0" err="1">
                          <a:effectLst/>
                        </a:rPr>
                        <a:t>gegenstand</a:t>
                      </a:r>
                      <a:r>
                        <a:rPr lang="de-DE" sz="1800" dirty="0">
                          <a:effectLst/>
                        </a:rPr>
                        <a:t>) </a:t>
                      </a:r>
                    </a:p>
                    <a:p>
                      <a:pPr marL="450850" indent="-342900" algn="l">
                        <a:spcBef>
                          <a:spcPts val="600"/>
                        </a:spcBef>
                        <a:spcAft>
                          <a:spcPts val="600"/>
                        </a:spcAft>
                        <a:buFont typeface="+mj-lt"/>
                        <a:buAutoNum type="arabicPeriod"/>
                      </a:pPr>
                      <a:r>
                        <a:rPr lang="de-DE" sz="1800" dirty="0">
                          <a:effectLst/>
                        </a:rPr>
                        <a:t>Sind Lerninhalte richtig vor die Sinne gekommen?</a:t>
                      </a:r>
                    </a:p>
                    <a:p>
                      <a:pPr marL="450850" indent="-342900" algn="l">
                        <a:spcBef>
                          <a:spcPts val="600"/>
                        </a:spcBef>
                        <a:spcAft>
                          <a:spcPts val="600"/>
                        </a:spcAft>
                        <a:buFont typeface="+mj-lt"/>
                        <a:buAutoNum type="arabicPeriod"/>
                      </a:pPr>
                      <a:r>
                        <a:rPr lang="de-DE" sz="1800" dirty="0">
                          <a:effectLst/>
                        </a:rPr>
                        <a:t>Sind sie möglichst vor mehrere Sinne gekommen?</a:t>
                      </a:r>
                    </a:p>
                    <a:p>
                      <a:pPr marL="450850" indent="-342900" algn="l">
                        <a:spcBef>
                          <a:spcPts val="600"/>
                        </a:spcBef>
                        <a:spcAft>
                          <a:spcPts val="600"/>
                        </a:spcAft>
                        <a:buFont typeface="+mj-lt"/>
                        <a:buAutoNum type="arabicPeriod"/>
                      </a:pPr>
                      <a:r>
                        <a:rPr lang="de-DE" sz="1800" dirty="0">
                          <a:effectLst/>
                        </a:rPr>
                        <a:t>Welche Lehrmethode und welche Nebenwirkungen</a:t>
                      </a:r>
                      <a:endParaRPr lang="de-DE" sz="1800" dirty="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tc>
                <a:extLst>
                  <a:ext uri="{0D108BD9-81ED-4DB2-BD59-A6C34878D82A}">
                    <a16:rowId xmlns:a16="http://schemas.microsoft.com/office/drawing/2014/main" val="3540913150"/>
                  </a:ext>
                </a:extLst>
              </a:tr>
            </a:tbl>
          </a:graphicData>
        </a:graphic>
      </p:graphicFrame>
      <p:pic>
        <p:nvPicPr>
          <p:cNvPr id="4" name="Grafik 3">
            <a:extLst>
              <a:ext uri="{FF2B5EF4-FFF2-40B4-BE49-F238E27FC236}">
                <a16:creationId xmlns:a16="http://schemas.microsoft.com/office/drawing/2014/main" id="{9A471E80-A9EB-44F7-B4B6-BBEA1132D677}"/>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0775594" y="656624"/>
            <a:ext cx="1249251" cy="1274145"/>
          </a:xfrm>
          <a:prstGeom prst="rect">
            <a:avLst/>
          </a:prstGeom>
        </p:spPr>
      </p:pic>
    </p:spTree>
    <p:extLst>
      <p:ext uri="{BB962C8B-B14F-4D97-AF65-F5344CB8AC3E}">
        <p14:creationId xmlns:p14="http://schemas.microsoft.com/office/powerpoint/2010/main" val="3860103239"/>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7CB18878-5A02-400E-826E-1B9468EF520F}"/>
              </a:ext>
            </a:extLst>
          </p:cNvPr>
          <p:cNvSpPr>
            <a:spLocks noGrp="1"/>
          </p:cNvSpPr>
          <p:nvPr>
            <p:ph type="title"/>
          </p:nvPr>
        </p:nvSpPr>
        <p:spPr/>
        <p:txBody>
          <a:bodyPr/>
          <a:lstStyle/>
          <a:p>
            <a:r>
              <a:rPr lang="de-DE" b="1" dirty="0"/>
              <a:t>Abhängigkeit Lernleistung</a:t>
            </a:r>
          </a:p>
        </p:txBody>
      </p:sp>
      <p:pic>
        <p:nvPicPr>
          <p:cNvPr id="4" name="Grafik 3">
            <a:extLst>
              <a:ext uri="{FF2B5EF4-FFF2-40B4-BE49-F238E27FC236}">
                <a16:creationId xmlns:a16="http://schemas.microsoft.com/office/drawing/2014/main" id="{9A471E80-A9EB-44F7-B4B6-BBEA1132D677}"/>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0775594" y="656624"/>
            <a:ext cx="1249251" cy="1274145"/>
          </a:xfrm>
          <a:prstGeom prst="rect">
            <a:avLst/>
          </a:prstGeom>
        </p:spPr>
      </p:pic>
      <p:graphicFrame>
        <p:nvGraphicFramePr>
          <p:cNvPr id="7" name="Inhaltsplatzhalter 6">
            <a:extLst>
              <a:ext uri="{FF2B5EF4-FFF2-40B4-BE49-F238E27FC236}">
                <a16:creationId xmlns:a16="http://schemas.microsoft.com/office/drawing/2014/main" id="{6766C693-9162-4944-9CB8-92079815D3C8}"/>
              </a:ext>
            </a:extLst>
          </p:cNvPr>
          <p:cNvGraphicFramePr>
            <a:graphicFrameLocks noGrp="1"/>
          </p:cNvGraphicFramePr>
          <p:nvPr>
            <p:ph idx="1"/>
            <p:extLst>
              <p:ext uri="{D42A27DB-BD31-4B8C-83A1-F6EECF244321}">
                <p14:modId xmlns:p14="http://schemas.microsoft.com/office/powerpoint/2010/main" val="2114241046"/>
              </p:ext>
            </p:extLst>
          </p:nvPr>
        </p:nvGraphicFramePr>
        <p:xfrm>
          <a:off x="0" y="2065127"/>
          <a:ext cx="12192000" cy="3185603"/>
        </p:xfrm>
        <a:graphic>
          <a:graphicData uri="http://schemas.openxmlformats.org/drawingml/2006/table">
            <a:tbl>
              <a:tblPr>
                <a:tableStyleId>{5C22544A-7EE6-4342-B048-85BDC9FD1C3A}</a:tableStyleId>
              </a:tblPr>
              <a:tblGrid>
                <a:gridCol w="2403835">
                  <a:extLst>
                    <a:ext uri="{9D8B030D-6E8A-4147-A177-3AD203B41FA5}">
                      <a16:colId xmlns:a16="http://schemas.microsoft.com/office/drawing/2014/main" val="2117381002"/>
                    </a:ext>
                  </a:extLst>
                </a:gridCol>
                <a:gridCol w="4128940">
                  <a:extLst>
                    <a:ext uri="{9D8B030D-6E8A-4147-A177-3AD203B41FA5}">
                      <a16:colId xmlns:a16="http://schemas.microsoft.com/office/drawing/2014/main" val="2641967845"/>
                    </a:ext>
                  </a:extLst>
                </a:gridCol>
                <a:gridCol w="5659225">
                  <a:extLst>
                    <a:ext uri="{9D8B030D-6E8A-4147-A177-3AD203B41FA5}">
                      <a16:colId xmlns:a16="http://schemas.microsoft.com/office/drawing/2014/main" val="329718749"/>
                    </a:ext>
                  </a:extLst>
                </a:gridCol>
              </a:tblGrid>
              <a:tr h="3185603">
                <a:tc>
                  <a:txBody>
                    <a:bodyPr/>
                    <a:lstStyle/>
                    <a:p>
                      <a:pPr marL="107950" algn="l">
                        <a:spcBef>
                          <a:spcPts val="600"/>
                        </a:spcBef>
                        <a:spcAft>
                          <a:spcPts val="600"/>
                        </a:spcAft>
                      </a:pPr>
                      <a:r>
                        <a:rPr lang="de-DE" sz="1800" dirty="0">
                          <a:effectLst/>
                        </a:rPr>
                        <a:t>von Merkfähigkeit</a:t>
                      </a:r>
                      <a:endParaRPr lang="de-DE" sz="1800" dirty="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tc>
                <a:tc>
                  <a:txBody>
                    <a:bodyPr/>
                    <a:lstStyle/>
                    <a:p>
                      <a:pPr marL="450850" indent="-342900" algn="l">
                        <a:spcBef>
                          <a:spcPts val="600"/>
                        </a:spcBef>
                        <a:spcAft>
                          <a:spcPts val="600"/>
                        </a:spcAft>
                        <a:buFont typeface="+mj-lt"/>
                        <a:buAutoNum type="arabicPeriod"/>
                      </a:pPr>
                      <a:r>
                        <a:rPr lang="de-DE" sz="1800" dirty="0">
                          <a:effectLst/>
                        </a:rPr>
                        <a:t>Die "Festhaltekraft" (Mneme)</a:t>
                      </a:r>
                    </a:p>
                    <a:p>
                      <a:pPr marL="450850" indent="-342900" algn="l">
                        <a:spcBef>
                          <a:spcPts val="600"/>
                        </a:spcBef>
                        <a:spcAft>
                          <a:spcPts val="600"/>
                        </a:spcAft>
                        <a:buFont typeface="+mj-lt"/>
                        <a:buAutoNum type="arabicPeriod"/>
                      </a:pPr>
                      <a:r>
                        <a:rPr lang="de-DE" sz="1800" dirty="0">
                          <a:effectLst/>
                        </a:rPr>
                        <a:t>Aufmerksamkeitsgrad, Interessenpotential, Gefühlskonstellationen ("</a:t>
                      </a:r>
                      <a:r>
                        <a:rPr lang="de-DE" sz="1800" dirty="0" err="1">
                          <a:effectLst/>
                        </a:rPr>
                        <a:t>Angemutetsein</a:t>
                      </a:r>
                      <a:r>
                        <a:rPr lang="de-DE" sz="1800" dirty="0">
                          <a:effectLst/>
                        </a:rPr>
                        <a:t>", Sympathie, Antipathie)</a:t>
                      </a:r>
                    </a:p>
                    <a:p>
                      <a:pPr marL="450850" indent="-342900" algn="l">
                        <a:spcBef>
                          <a:spcPts val="600"/>
                        </a:spcBef>
                        <a:spcAft>
                          <a:spcPts val="600"/>
                        </a:spcAft>
                        <a:buFont typeface="+mj-lt"/>
                        <a:buAutoNum type="arabicPeriod"/>
                      </a:pPr>
                      <a:r>
                        <a:rPr lang="de-DE" sz="1800" dirty="0">
                          <a:effectLst/>
                        </a:rPr>
                        <a:t>Assoziationsreservoir</a:t>
                      </a:r>
                    </a:p>
                    <a:p>
                      <a:pPr marL="450850" indent="-342900" algn="l">
                        <a:spcBef>
                          <a:spcPts val="600"/>
                        </a:spcBef>
                        <a:spcAft>
                          <a:spcPts val="600"/>
                        </a:spcAft>
                        <a:buFont typeface="+mj-lt"/>
                        <a:buAutoNum type="arabicPeriod"/>
                      </a:pPr>
                      <a:r>
                        <a:rPr lang="de-DE" sz="1800" dirty="0">
                          <a:effectLst/>
                        </a:rPr>
                        <a:t>Apperzeptionsmasse</a:t>
                      </a:r>
                      <a:endParaRPr lang="de-DE" sz="1800" dirty="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tc>
                <a:tc>
                  <a:txBody>
                    <a:bodyPr/>
                    <a:lstStyle/>
                    <a:p>
                      <a:pPr marL="450850" indent="-342900" algn="l">
                        <a:spcBef>
                          <a:spcPts val="600"/>
                        </a:spcBef>
                        <a:spcAft>
                          <a:spcPts val="600"/>
                        </a:spcAft>
                        <a:buFont typeface="+mj-lt"/>
                        <a:buAutoNum type="arabicPeriod"/>
                      </a:pPr>
                      <a:r>
                        <a:rPr lang="de-DE" sz="1800" dirty="0">
                          <a:effectLst/>
                        </a:rPr>
                        <a:t>Stoffaufbereitung: sinnlose Einzelteile oder sinnvolle Ganzheiten?</a:t>
                      </a:r>
                    </a:p>
                    <a:p>
                      <a:pPr marL="450850" indent="-342900" algn="l">
                        <a:spcBef>
                          <a:spcPts val="600"/>
                        </a:spcBef>
                        <a:spcAft>
                          <a:spcPts val="600"/>
                        </a:spcAft>
                        <a:buFont typeface="+mj-lt"/>
                        <a:buAutoNum type="arabicPeriod"/>
                      </a:pPr>
                      <a:r>
                        <a:rPr lang="de-DE" sz="1800" dirty="0">
                          <a:effectLst/>
                        </a:rPr>
                        <a:t>Mnemotechnik: Assoziationserleichterungen und –</a:t>
                      </a:r>
                      <a:r>
                        <a:rPr lang="de-DE" sz="1800" dirty="0" err="1">
                          <a:effectLst/>
                        </a:rPr>
                        <a:t>hilfen</a:t>
                      </a:r>
                      <a:endParaRPr lang="de-DE" sz="1800" dirty="0">
                        <a:effectLst/>
                      </a:endParaRPr>
                    </a:p>
                    <a:p>
                      <a:pPr marL="450850" indent="-342900" algn="l">
                        <a:spcBef>
                          <a:spcPts val="600"/>
                        </a:spcBef>
                        <a:spcAft>
                          <a:spcPts val="600"/>
                        </a:spcAft>
                        <a:buFont typeface="+mj-lt"/>
                        <a:buAutoNum type="arabicPeriod"/>
                      </a:pPr>
                      <a:r>
                        <a:rPr lang="de-DE" sz="1800" dirty="0">
                          <a:effectLst/>
                        </a:rPr>
                        <a:t>Reaktivierung bereits vorhandenen Wissens (Analogien, </a:t>
                      </a:r>
                      <a:r>
                        <a:rPr lang="de-DE" sz="1800" dirty="0" err="1">
                          <a:effectLst/>
                        </a:rPr>
                        <a:t>Exempla</a:t>
                      </a:r>
                      <a:r>
                        <a:rPr lang="de-DE" sz="1800" dirty="0">
                          <a:effectLst/>
                        </a:rPr>
                        <a:t>)</a:t>
                      </a:r>
                    </a:p>
                    <a:p>
                      <a:pPr marL="450850" indent="-342900" algn="l">
                        <a:spcBef>
                          <a:spcPts val="600"/>
                        </a:spcBef>
                        <a:spcAft>
                          <a:spcPts val="600"/>
                        </a:spcAft>
                        <a:buFont typeface="+mj-lt"/>
                        <a:buAutoNum type="arabicPeriod"/>
                      </a:pPr>
                      <a:r>
                        <a:rPr lang="de-DE" sz="1800" dirty="0">
                          <a:effectLst/>
                        </a:rPr>
                        <a:t>Übungen und Art der Wiederholung: gehäuftes oder verteiltes Lernen, pro- und retroaktive Hemmungen oder Verstärkungen, Lernplateau</a:t>
                      </a:r>
                      <a:endParaRPr lang="de-DE" sz="1800" dirty="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tc>
                <a:extLst>
                  <a:ext uri="{0D108BD9-81ED-4DB2-BD59-A6C34878D82A}">
                    <a16:rowId xmlns:a16="http://schemas.microsoft.com/office/drawing/2014/main" val="356836298"/>
                  </a:ext>
                </a:extLst>
              </a:tr>
            </a:tbl>
          </a:graphicData>
        </a:graphic>
      </p:graphicFrame>
    </p:spTree>
    <p:extLst>
      <p:ext uri="{BB962C8B-B14F-4D97-AF65-F5344CB8AC3E}">
        <p14:creationId xmlns:p14="http://schemas.microsoft.com/office/powerpoint/2010/main" val="1572480673"/>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7CB18878-5A02-400E-826E-1B9468EF520F}"/>
              </a:ext>
            </a:extLst>
          </p:cNvPr>
          <p:cNvSpPr>
            <a:spLocks noGrp="1"/>
          </p:cNvSpPr>
          <p:nvPr>
            <p:ph type="title"/>
          </p:nvPr>
        </p:nvSpPr>
        <p:spPr/>
        <p:txBody>
          <a:bodyPr/>
          <a:lstStyle/>
          <a:p>
            <a:r>
              <a:rPr lang="de-DE" b="1" dirty="0"/>
              <a:t>Abhängigkeit Lernleistung</a:t>
            </a:r>
          </a:p>
        </p:txBody>
      </p:sp>
      <p:pic>
        <p:nvPicPr>
          <p:cNvPr id="4" name="Grafik 3">
            <a:extLst>
              <a:ext uri="{FF2B5EF4-FFF2-40B4-BE49-F238E27FC236}">
                <a16:creationId xmlns:a16="http://schemas.microsoft.com/office/drawing/2014/main" id="{9A471E80-A9EB-44F7-B4B6-BBEA1132D677}"/>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0775594" y="656624"/>
            <a:ext cx="1249251" cy="1274145"/>
          </a:xfrm>
          <a:prstGeom prst="rect">
            <a:avLst/>
          </a:prstGeom>
        </p:spPr>
      </p:pic>
      <p:graphicFrame>
        <p:nvGraphicFramePr>
          <p:cNvPr id="7" name="Inhaltsplatzhalter 6">
            <a:extLst>
              <a:ext uri="{FF2B5EF4-FFF2-40B4-BE49-F238E27FC236}">
                <a16:creationId xmlns:a16="http://schemas.microsoft.com/office/drawing/2014/main" id="{8FABB0C2-904F-4B1D-8ADC-2D9E3739CD4F}"/>
              </a:ext>
            </a:extLst>
          </p:cNvPr>
          <p:cNvGraphicFramePr>
            <a:graphicFrameLocks noGrp="1"/>
          </p:cNvGraphicFramePr>
          <p:nvPr>
            <p:ph idx="1"/>
            <p:extLst>
              <p:ext uri="{D42A27DB-BD31-4B8C-83A1-F6EECF244321}">
                <p14:modId xmlns:p14="http://schemas.microsoft.com/office/powerpoint/2010/main" val="3333444092"/>
              </p:ext>
            </p:extLst>
          </p:nvPr>
        </p:nvGraphicFramePr>
        <p:xfrm>
          <a:off x="65988" y="2098003"/>
          <a:ext cx="12028602" cy="2926080"/>
        </p:xfrm>
        <a:graphic>
          <a:graphicData uri="http://schemas.openxmlformats.org/drawingml/2006/table">
            <a:tbl>
              <a:tblPr>
                <a:tableStyleId>{5C22544A-7EE6-4342-B048-85BDC9FD1C3A}</a:tableStyleId>
              </a:tblPr>
              <a:tblGrid>
                <a:gridCol w="2247159">
                  <a:extLst>
                    <a:ext uri="{9D8B030D-6E8A-4147-A177-3AD203B41FA5}">
                      <a16:colId xmlns:a16="http://schemas.microsoft.com/office/drawing/2014/main" val="2645166652"/>
                    </a:ext>
                  </a:extLst>
                </a:gridCol>
                <a:gridCol w="4978038">
                  <a:extLst>
                    <a:ext uri="{9D8B030D-6E8A-4147-A177-3AD203B41FA5}">
                      <a16:colId xmlns:a16="http://schemas.microsoft.com/office/drawing/2014/main" val="4187867071"/>
                    </a:ext>
                  </a:extLst>
                </a:gridCol>
                <a:gridCol w="4803405">
                  <a:extLst>
                    <a:ext uri="{9D8B030D-6E8A-4147-A177-3AD203B41FA5}">
                      <a16:colId xmlns:a16="http://schemas.microsoft.com/office/drawing/2014/main" val="1058487842"/>
                    </a:ext>
                  </a:extLst>
                </a:gridCol>
              </a:tblGrid>
              <a:tr h="1371061">
                <a:tc>
                  <a:txBody>
                    <a:bodyPr/>
                    <a:lstStyle/>
                    <a:p>
                      <a:pPr marL="107950" algn="l">
                        <a:spcBef>
                          <a:spcPts val="600"/>
                        </a:spcBef>
                        <a:spcAft>
                          <a:spcPts val="600"/>
                        </a:spcAft>
                      </a:pPr>
                      <a:r>
                        <a:rPr lang="de-DE" sz="1800" dirty="0">
                          <a:effectLst/>
                        </a:rPr>
                        <a:t>von Bildsamkeit</a:t>
                      </a:r>
                      <a:endParaRPr lang="de-DE" sz="1800" dirty="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tc>
                <a:tc>
                  <a:txBody>
                    <a:bodyPr/>
                    <a:lstStyle/>
                    <a:p>
                      <a:pPr marL="450850" indent="-342900" algn="l">
                        <a:spcBef>
                          <a:spcPts val="600"/>
                        </a:spcBef>
                        <a:spcAft>
                          <a:spcPts val="600"/>
                        </a:spcAft>
                        <a:buFont typeface="+mj-lt"/>
                        <a:buAutoNum type="arabicPeriod"/>
                      </a:pPr>
                      <a:r>
                        <a:rPr lang="de-DE" sz="1800" dirty="0">
                          <a:effectLst/>
                        </a:rPr>
                        <a:t>Frage des Typus: aktiver - passiver Typ, weltoffen - verschlossen, konsequent - flatterhaft, usw.</a:t>
                      </a:r>
                    </a:p>
                    <a:p>
                      <a:pPr marL="450850" indent="-342900" algn="l">
                        <a:spcBef>
                          <a:spcPts val="600"/>
                        </a:spcBef>
                        <a:spcAft>
                          <a:spcPts val="600"/>
                        </a:spcAft>
                        <a:buFont typeface="+mj-lt"/>
                        <a:buAutoNum type="arabicPeriod"/>
                      </a:pPr>
                      <a:r>
                        <a:rPr lang="de-DE" sz="1800" dirty="0">
                          <a:effectLst/>
                        </a:rPr>
                        <a:t>Rolle der Erwartungen</a:t>
                      </a:r>
                    </a:p>
                    <a:p>
                      <a:pPr marL="450850" indent="-342900" algn="l">
                        <a:spcBef>
                          <a:spcPts val="600"/>
                        </a:spcBef>
                        <a:spcAft>
                          <a:spcPts val="600"/>
                        </a:spcAft>
                        <a:buFont typeface="+mj-lt"/>
                        <a:buAutoNum type="arabicPeriod"/>
                      </a:pPr>
                      <a:r>
                        <a:rPr lang="de-DE" sz="1800" dirty="0">
                          <a:effectLst/>
                        </a:rPr>
                        <a:t>sonstige Produkte primäre Lernprozesse (Erfolgserlebnisse, affektive Spannungen, Aggression, Resignation)</a:t>
                      </a:r>
                    </a:p>
                    <a:p>
                      <a:pPr marL="450850" indent="-342900" algn="l">
                        <a:spcBef>
                          <a:spcPts val="600"/>
                        </a:spcBef>
                        <a:spcAft>
                          <a:spcPts val="600"/>
                        </a:spcAft>
                        <a:buFont typeface="+mj-lt"/>
                        <a:buAutoNum type="arabicPeriod"/>
                      </a:pPr>
                      <a:r>
                        <a:rPr lang="de-DE" sz="1800" dirty="0">
                          <a:effectLst/>
                        </a:rPr>
                        <a:t>situative Faktoren (Ermutigung, Kontakt, </a:t>
                      </a:r>
                      <a:r>
                        <a:rPr lang="de-DE" sz="1800" dirty="0" err="1">
                          <a:effectLst/>
                        </a:rPr>
                        <a:t>Ausgeschlossensein</a:t>
                      </a:r>
                      <a:r>
                        <a:rPr lang="de-DE" sz="1800" dirty="0">
                          <a:effectLst/>
                        </a:rPr>
                        <a:t>)</a:t>
                      </a:r>
                      <a:endParaRPr lang="de-DE" sz="1800" dirty="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tc>
                <a:tc>
                  <a:txBody>
                    <a:bodyPr/>
                    <a:lstStyle/>
                    <a:p>
                      <a:pPr marL="450850" indent="-342900" algn="l">
                        <a:spcBef>
                          <a:spcPts val="600"/>
                        </a:spcBef>
                        <a:spcAft>
                          <a:spcPts val="600"/>
                        </a:spcAft>
                        <a:buFont typeface="+mj-lt"/>
                        <a:buAutoNum type="arabicPeriod"/>
                      </a:pPr>
                      <a:r>
                        <a:rPr lang="de-DE" sz="1800" dirty="0">
                          <a:effectLst/>
                        </a:rPr>
                        <a:t>Aufbereitung des Stoffes durch Lernhilfen zur selbsttätigen Bearbeitung</a:t>
                      </a:r>
                    </a:p>
                    <a:p>
                      <a:pPr marL="450850" indent="-342900" algn="l">
                        <a:spcBef>
                          <a:spcPts val="600"/>
                        </a:spcBef>
                        <a:spcAft>
                          <a:spcPts val="600"/>
                        </a:spcAft>
                        <a:buFont typeface="+mj-lt"/>
                        <a:buAutoNum type="arabicPeriod"/>
                      </a:pPr>
                      <a:r>
                        <a:rPr lang="de-DE" sz="1800" dirty="0">
                          <a:effectLst/>
                        </a:rPr>
                        <a:t>Bildungswilligkeit und Bildungsfähigkeit als Produkt vorausgegangener Lernprozesse</a:t>
                      </a:r>
                      <a:endParaRPr lang="de-DE" sz="1800" dirty="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tc>
                <a:extLst>
                  <a:ext uri="{0D108BD9-81ED-4DB2-BD59-A6C34878D82A}">
                    <a16:rowId xmlns:a16="http://schemas.microsoft.com/office/drawing/2014/main" val="3418804662"/>
                  </a:ext>
                </a:extLst>
              </a:tr>
            </a:tbl>
          </a:graphicData>
        </a:graphic>
      </p:graphicFrame>
    </p:spTree>
    <p:extLst>
      <p:ext uri="{BB962C8B-B14F-4D97-AF65-F5344CB8AC3E}">
        <p14:creationId xmlns:p14="http://schemas.microsoft.com/office/powerpoint/2010/main" val="1523541504"/>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3" name="Rectangle 2"/>
          <p:cNvSpPr>
            <a:spLocks noGrp="1" noChangeArrowheads="1"/>
          </p:cNvSpPr>
          <p:nvPr>
            <p:ph type="title"/>
          </p:nvPr>
        </p:nvSpPr>
        <p:spPr/>
        <p:txBody>
          <a:bodyPr/>
          <a:lstStyle/>
          <a:p>
            <a:pPr eaLnBrk="1" hangingPunct="1"/>
            <a:r>
              <a:rPr lang="de-DE" altLang="de-DE" sz="4400" b="1" dirty="0"/>
              <a:t>Pädagogik</a:t>
            </a:r>
          </a:p>
        </p:txBody>
      </p:sp>
      <p:sp>
        <p:nvSpPr>
          <p:cNvPr id="5124" name="Rectangle 3"/>
          <p:cNvSpPr>
            <a:spLocks noGrp="1" noChangeArrowheads="1"/>
          </p:cNvSpPr>
          <p:nvPr>
            <p:ph idx="1"/>
          </p:nvPr>
        </p:nvSpPr>
        <p:spPr/>
        <p:txBody>
          <a:bodyPr/>
          <a:lstStyle/>
          <a:p>
            <a:pPr marL="609600" indent="-609600">
              <a:buFont typeface="Wingdings" panose="05000000000000000000" pitchFamily="2" charset="2"/>
              <a:buAutoNum type="arabicPeriod"/>
            </a:pPr>
            <a:r>
              <a:rPr lang="de-DE" altLang="de-DE"/>
              <a:t>Pädagogische Grundbegriffe</a:t>
            </a:r>
          </a:p>
          <a:p>
            <a:pPr marL="609600" indent="-609600">
              <a:buFont typeface="Wingdings" panose="05000000000000000000" pitchFamily="2" charset="2"/>
              <a:buAutoNum type="arabicPeriod"/>
            </a:pPr>
            <a:r>
              <a:rPr lang="de-DE" altLang="de-DE"/>
              <a:t>Stundenaufbau</a:t>
            </a:r>
          </a:p>
          <a:p>
            <a:pPr marL="609600" indent="-609600">
              <a:buFont typeface="Wingdings" panose="05000000000000000000" pitchFamily="2" charset="2"/>
              <a:buAutoNum type="arabicPeriod"/>
            </a:pPr>
            <a:r>
              <a:rPr lang="de-DE" altLang="de-DE"/>
              <a:t>Methodische Formen</a:t>
            </a:r>
          </a:p>
          <a:p>
            <a:pPr marL="609600" indent="-609600">
              <a:buFont typeface="Wingdings" panose="05000000000000000000" pitchFamily="2" charset="2"/>
              <a:buAutoNum type="arabicPeriod"/>
            </a:pPr>
            <a:r>
              <a:rPr lang="de-DE" altLang="de-DE"/>
              <a:t>Sozialformen</a:t>
            </a:r>
          </a:p>
          <a:p>
            <a:pPr marL="609600" indent="-609600">
              <a:buFont typeface="Wingdings" panose="05000000000000000000" pitchFamily="2" charset="2"/>
              <a:buAutoNum type="arabicPeriod"/>
            </a:pPr>
            <a:r>
              <a:rPr lang="de-DE" altLang="de-DE"/>
              <a:t>Kriterien guten Unterrichts </a:t>
            </a:r>
          </a:p>
          <a:p>
            <a:pPr marL="609600" indent="-609600"/>
            <a:endParaRPr lang="de-DE" altLang="de-DE"/>
          </a:p>
          <a:p>
            <a:pPr marL="609600" indent="-609600"/>
            <a:endParaRPr lang="de-DE" altLang="de-DE"/>
          </a:p>
          <a:p>
            <a:pPr marL="609600" indent="-609600"/>
            <a:endParaRPr lang="de-DE" altLang="de-DE" sz="1600"/>
          </a:p>
        </p:txBody>
      </p:sp>
      <p:pic>
        <p:nvPicPr>
          <p:cNvPr id="5" name="Grafik 4"/>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0775594" y="656624"/>
            <a:ext cx="1249251" cy="1274145"/>
          </a:xfrm>
          <a:prstGeom prst="rect">
            <a:avLst/>
          </a:prstGeom>
        </p:spPr>
      </p:pic>
    </p:spTree>
    <p:extLst>
      <p:ext uri="{BB962C8B-B14F-4D97-AF65-F5344CB8AC3E}">
        <p14:creationId xmlns:p14="http://schemas.microsoft.com/office/powerpoint/2010/main" val="539817207"/>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7" name="Rectangle 2"/>
          <p:cNvSpPr>
            <a:spLocks noGrp="1" noChangeArrowheads="1"/>
          </p:cNvSpPr>
          <p:nvPr>
            <p:ph type="title"/>
          </p:nvPr>
        </p:nvSpPr>
        <p:spPr/>
        <p:txBody>
          <a:bodyPr>
            <a:normAutofit/>
          </a:bodyPr>
          <a:lstStyle/>
          <a:p>
            <a:pPr eaLnBrk="1" hangingPunct="1"/>
            <a:r>
              <a:rPr lang="de-DE" altLang="de-DE" sz="4400" b="1" dirty="0"/>
              <a:t>Pädagogische Grundbegriffe</a:t>
            </a:r>
          </a:p>
        </p:txBody>
      </p:sp>
      <p:sp>
        <p:nvSpPr>
          <p:cNvPr id="6148" name="Rectangle 3"/>
          <p:cNvSpPr>
            <a:spLocks noGrp="1" noChangeArrowheads="1"/>
          </p:cNvSpPr>
          <p:nvPr>
            <p:ph idx="1"/>
          </p:nvPr>
        </p:nvSpPr>
        <p:spPr>
          <a:xfrm>
            <a:off x="680321" y="2336872"/>
            <a:ext cx="9945007" cy="3817039"/>
          </a:xfrm>
        </p:spPr>
        <p:txBody>
          <a:bodyPr/>
          <a:lstStyle/>
          <a:p>
            <a:pPr marL="0" indent="0">
              <a:lnSpc>
                <a:spcPct val="80000"/>
              </a:lnSpc>
              <a:buNone/>
            </a:pPr>
            <a:r>
              <a:rPr lang="de-DE" altLang="de-DE" sz="3200" b="1" i="1" dirty="0"/>
              <a:t>Differenzierung</a:t>
            </a:r>
          </a:p>
          <a:p>
            <a:pPr marL="0" indent="0">
              <a:lnSpc>
                <a:spcPct val="80000"/>
              </a:lnSpc>
              <a:buNone/>
            </a:pPr>
            <a:r>
              <a:rPr lang="de-DE" altLang="de-DE" dirty="0"/>
              <a:t>Man unterscheidet grundsätzlich zwischen innerer und äußerer Differenzierung:</a:t>
            </a:r>
          </a:p>
          <a:p>
            <a:pPr>
              <a:lnSpc>
                <a:spcPct val="80000"/>
              </a:lnSpc>
            </a:pPr>
            <a:r>
              <a:rPr lang="de-DE" altLang="de-DE" sz="2000" dirty="0"/>
              <a:t>Mit </a:t>
            </a:r>
            <a:r>
              <a:rPr lang="de-DE" altLang="de-DE" sz="2000" b="1" dirty="0"/>
              <a:t>äußerer Differenzierung </a:t>
            </a:r>
            <a:r>
              <a:rPr lang="de-DE" altLang="de-DE" sz="2000" dirty="0"/>
              <a:t>beschreibt man die Organisation des Unterrichts, in denen Schachschüler gruppenunabhängig nach Leistungen unterteilt und unterrichtet werden (unterschiedliche Ziele mit ähnlich gleichen Anforderungen).</a:t>
            </a:r>
          </a:p>
          <a:p>
            <a:pPr marL="0" indent="0">
              <a:lnSpc>
                <a:spcPct val="80000"/>
              </a:lnSpc>
              <a:buNone/>
            </a:pPr>
            <a:endParaRPr lang="de-DE" altLang="de-DE" sz="2000" dirty="0"/>
          </a:p>
          <a:p>
            <a:pPr>
              <a:lnSpc>
                <a:spcPct val="80000"/>
              </a:lnSpc>
            </a:pPr>
            <a:r>
              <a:rPr lang="de-DE" altLang="de-DE" sz="2000" dirty="0"/>
              <a:t>Mit </a:t>
            </a:r>
            <a:r>
              <a:rPr lang="de-DE" altLang="de-DE" sz="2000" b="1" dirty="0"/>
              <a:t>innerer Differenzierung </a:t>
            </a:r>
            <a:r>
              <a:rPr lang="de-DE" altLang="de-DE" sz="2000" dirty="0"/>
              <a:t>bezeichnet man die Organisation des Unterrichts, in denen die Schachschüler in einer Gruppe ihrem Entwicklungsstand entsprechend gefördert werden (gleiche Ziele mit unterschiedlichen Anforderungen).</a:t>
            </a:r>
          </a:p>
        </p:txBody>
      </p:sp>
      <p:pic>
        <p:nvPicPr>
          <p:cNvPr id="5" name="Grafik 4"/>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0775594" y="656624"/>
            <a:ext cx="1249251" cy="1274145"/>
          </a:xfrm>
          <a:prstGeom prst="rect">
            <a:avLst/>
          </a:prstGeom>
        </p:spPr>
      </p:pic>
    </p:spTree>
    <p:extLst>
      <p:ext uri="{BB962C8B-B14F-4D97-AF65-F5344CB8AC3E}">
        <p14:creationId xmlns:p14="http://schemas.microsoft.com/office/powerpoint/2010/main" val="2257360837"/>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1" name="Rectangle 2"/>
          <p:cNvSpPr>
            <a:spLocks noGrp="1" noChangeArrowheads="1"/>
          </p:cNvSpPr>
          <p:nvPr>
            <p:ph type="title"/>
          </p:nvPr>
        </p:nvSpPr>
        <p:spPr/>
        <p:txBody>
          <a:bodyPr>
            <a:normAutofit/>
          </a:bodyPr>
          <a:lstStyle/>
          <a:p>
            <a:pPr eaLnBrk="1" hangingPunct="1"/>
            <a:r>
              <a:rPr lang="de-DE" altLang="de-DE" sz="4400" b="1" dirty="0"/>
              <a:t>Pädagogische Grundbegriffe</a:t>
            </a:r>
          </a:p>
        </p:txBody>
      </p:sp>
      <p:sp>
        <p:nvSpPr>
          <p:cNvPr id="7172" name="Rectangle 3"/>
          <p:cNvSpPr>
            <a:spLocks noGrp="1" noChangeArrowheads="1"/>
          </p:cNvSpPr>
          <p:nvPr>
            <p:ph idx="1"/>
          </p:nvPr>
        </p:nvSpPr>
        <p:spPr>
          <a:xfrm>
            <a:off x="680321" y="2336872"/>
            <a:ext cx="10095273" cy="3963343"/>
          </a:xfrm>
        </p:spPr>
        <p:txBody>
          <a:bodyPr>
            <a:normAutofit/>
          </a:bodyPr>
          <a:lstStyle/>
          <a:p>
            <a:pPr marL="0" indent="0">
              <a:lnSpc>
                <a:spcPct val="80000"/>
              </a:lnSpc>
              <a:buNone/>
            </a:pPr>
            <a:r>
              <a:rPr lang="de-DE" altLang="de-DE" sz="2400" b="1" i="1" dirty="0"/>
              <a:t>Möglichkeiten der Differenzierung</a:t>
            </a:r>
          </a:p>
          <a:p>
            <a:pPr marL="0" indent="0">
              <a:lnSpc>
                <a:spcPct val="80000"/>
              </a:lnSpc>
              <a:buNone/>
            </a:pPr>
            <a:endParaRPr lang="de-DE" altLang="de-DE" sz="2400" b="1" i="1" dirty="0"/>
          </a:p>
          <a:p>
            <a:pPr marL="609600" indent="-609600">
              <a:lnSpc>
                <a:spcPct val="80000"/>
              </a:lnSpc>
              <a:buFont typeface="Wingdings" panose="05000000000000000000" pitchFamily="2" charset="2"/>
              <a:buAutoNum type="arabicPeriod"/>
            </a:pPr>
            <a:r>
              <a:rPr lang="de-DE" altLang="de-DE" dirty="0"/>
              <a:t>Differenzierung der Lehrerhilfe</a:t>
            </a:r>
          </a:p>
          <a:p>
            <a:pPr marL="609600" indent="-609600">
              <a:lnSpc>
                <a:spcPct val="80000"/>
              </a:lnSpc>
              <a:buFont typeface="Wingdings" panose="05000000000000000000" pitchFamily="2" charset="2"/>
              <a:buAutoNum type="arabicPeriod"/>
            </a:pPr>
            <a:r>
              <a:rPr lang="de-DE" altLang="de-DE" dirty="0"/>
              <a:t>Zwei-Pädagogen-System</a:t>
            </a:r>
          </a:p>
          <a:p>
            <a:pPr marL="609600" indent="-609600">
              <a:lnSpc>
                <a:spcPct val="80000"/>
              </a:lnSpc>
              <a:buFont typeface="Wingdings" panose="05000000000000000000" pitchFamily="2" charset="2"/>
              <a:buAutoNum type="arabicPeriod"/>
            </a:pPr>
            <a:r>
              <a:rPr lang="de-DE" altLang="de-DE" dirty="0"/>
              <a:t>Differenzierung im Niveau der Anforderung</a:t>
            </a:r>
          </a:p>
          <a:p>
            <a:pPr marL="609600" indent="-609600">
              <a:lnSpc>
                <a:spcPct val="80000"/>
              </a:lnSpc>
              <a:buFont typeface="Wingdings" panose="05000000000000000000" pitchFamily="2" charset="2"/>
              <a:buAutoNum type="arabicPeriod"/>
            </a:pPr>
            <a:r>
              <a:rPr lang="de-DE" altLang="de-DE" dirty="0"/>
              <a:t>Differenzierung in der Anzahl der Aufgaben</a:t>
            </a:r>
          </a:p>
          <a:p>
            <a:pPr marL="609600" indent="-609600">
              <a:lnSpc>
                <a:spcPct val="80000"/>
              </a:lnSpc>
              <a:buFont typeface="Wingdings" panose="05000000000000000000" pitchFamily="2" charset="2"/>
              <a:buAutoNum type="arabicPeriod"/>
            </a:pPr>
            <a:r>
              <a:rPr lang="de-DE" altLang="de-DE" dirty="0"/>
              <a:t>Differenzierung durch den Einsatz von Medien</a:t>
            </a:r>
          </a:p>
          <a:p>
            <a:pPr marL="609600" indent="-609600">
              <a:lnSpc>
                <a:spcPct val="80000"/>
              </a:lnSpc>
              <a:buFont typeface="Wingdings" panose="05000000000000000000" pitchFamily="2" charset="2"/>
              <a:buAutoNum type="arabicPeriod"/>
            </a:pPr>
            <a:r>
              <a:rPr lang="de-DE" altLang="de-DE" dirty="0"/>
              <a:t>Differenzierung in flexiblen Gruppen </a:t>
            </a:r>
          </a:p>
          <a:p>
            <a:pPr marL="609600" indent="-609600">
              <a:lnSpc>
                <a:spcPct val="80000"/>
              </a:lnSpc>
              <a:buFont typeface="Wingdings" panose="05000000000000000000" pitchFamily="2" charset="2"/>
              <a:buAutoNum type="arabicPeriod"/>
            </a:pPr>
            <a:r>
              <a:rPr lang="de-DE" altLang="de-DE" dirty="0"/>
              <a:t>Differenzierung in der Einzelarbeit</a:t>
            </a:r>
          </a:p>
          <a:p>
            <a:pPr marL="609600" indent="-609600">
              <a:lnSpc>
                <a:spcPct val="80000"/>
              </a:lnSpc>
            </a:pPr>
            <a:endParaRPr lang="de-DE" altLang="de-DE" dirty="0"/>
          </a:p>
          <a:p>
            <a:pPr marL="990600" lvl="1" indent="-519113">
              <a:lnSpc>
                <a:spcPct val="80000"/>
              </a:lnSpc>
              <a:buFontTx/>
              <a:buChar char="•"/>
            </a:pPr>
            <a:endParaRPr lang="de-DE" altLang="de-DE" dirty="0"/>
          </a:p>
          <a:p>
            <a:pPr marL="609600" indent="-609600">
              <a:lnSpc>
                <a:spcPct val="80000"/>
              </a:lnSpc>
            </a:pPr>
            <a:endParaRPr lang="de-DE" altLang="de-DE" dirty="0"/>
          </a:p>
        </p:txBody>
      </p:sp>
      <p:pic>
        <p:nvPicPr>
          <p:cNvPr id="5" name="Grafik 4"/>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0775594" y="656624"/>
            <a:ext cx="1249251" cy="1274145"/>
          </a:xfrm>
          <a:prstGeom prst="rect">
            <a:avLst/>
          </a:prstGeom>
        </p:spPr>
      </p:pic>
    </p:spTree>
    <p:extLst>
      <p:ext uri="{BB962C8B-B14F-4D97-AF65-F5344CB8AC3E}">
        <p14:creationId xmlns:p14="http://schemas.microsoft.com/office/powerpoint/2010/main" val="1009488385"/>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5" name="Rectangle 2"/>
          <p:cNvSpPr>
            <a:spLocks noGrp="1" noChangeArrowheads="1"/>
          </p:cNvSpPr>
          <p:nvPr>
            <p:ph type="title"/>
          </p:nvPr>
        </p:nvSpPr>
        <p:spPr/>
        <p:txBody>
          <a:bodyPr>
            <a:normAutofit/>
          </a:bodyPr>
          <a:lstStyle/>
          <a:p>
            <a:pPr eaLnBrk="1" hangingPunct="1"/>
            <a:r>
              <a:rPr lang="de-DE" altLang="de-DE" sz="4400" b="1" dirty="0"/>
              <a:t>Pädagogische Grundbegriffe</a:t>
            </a:r>
          </a:p>
        </p:txBody>
      </p:sp>
      <p:sp>
        <p:nvSpPr>
          <p:cNvPr id="8196" name="Rectangle 3"/>
          <p:cNvSpPr>
            <a:spLocks noGrp="1" noChangeArrowheads="1"/>
          </p:cNvSpPr>
          <p:nvPr>
            <p:ph idx="1"/>
          </p:nvPr>
        </p:nvSpPr>
        <p:spPr/>
        <p:txBody>
          <a:bodyPr>
            <a:normAutofit lnSpcReduction="10000"/>
          </a:bodyPr>
          <a:lstStyle/>
          <a:p>
            <a:pPr marL="0" indent="0">
              <a:lnSpc>
                <a:spcPct val="80000"/>
              </a:lnSpc>
              <a:buNone/>
            </a:pPr>
            <a:r>
              <a:rPr lang="de-DE" altLang="de-DE" b="1" i="1" dirty="0"/>
              <a:t>Offener Unterricht</a:t>
            </a:r>
          </a:p>
          <a:p>
            <a:pPr marL="0" indent="0">
              <a:lnSpc>
                <a:spcPct val="80000"/>
              </a:lnSpc>
              <a:buNone/>
            </a:pPr>
            <a:r>
              <a:rPr lang="de-DE" altLang="de-DE" sz="2000" b="1" dirty="0"/>
              <a:t>Lernen an Stationen </a:t>
            </a:r>
            <a:r>
              <a:rPr lang="de-DE" altLang="de-DE" sz="2000" dirty="0"/>
              <a:t>(festgelegtes Thema, verteilte Stationen im Raum, Laufzettel als Hilfe für Schachschüler)</a:t>
            </a:r>
          </a:p>
          <a:p>
            <a:pPr marL="0" indent="0">
              <a:lnSpc>
                <a:spcPct val="80000"/>
              </a:lnSpc>
              <a:buNone/>
            </a:pPr>
            <a:endParaRPr lang="de-DE" altLang="de-DE" sz="2000" dirty="0"/>
          </a:p>
          <a:p>
            <a:pPr marL="0" indent="0">
              <a:lnSpc>
                <a:spcPct val="80000"/>
              </a:lnSpc>
              <a:buNone/>
            </a:pPr>
            <a:r>
              <a:rPr lang="de-DE" altLang="de-DE" sz="2000" b="1" dirty="0"/>
              <a:t>Wochenplanarbeit</a:t>
            </a:r>
            <a:r>
              <a:rPr lang="de-DE" altLang="de-DE" sz="2000" dirty="0"/>
              <a:t> (Pflichtaufgaben und Wahlaufgaben für Schachschüler, stärker eigenverantwortliches Lernen)</a:t>
            </a:r>
          </a:p>
          <a:p>
            <a:pPr marL="0" indent="0">
              <a:lnSpc>
                <a:spcPct val="80000"/>
              </a:lnSpc>
              <a:buNone/>
            </a:pPr>
            <a:endParaRPr lang="de-DE" altLang="de-DE" sz="2000" dirty="0"/>
          </a:p>
          <a:p>
            <a:pPr marL="0" indent="0">
              <a:lnSpc>
                <a:spcPct val="80000"/>
              </a:lnSpc>
              <a:buNone/>
            </a:pPr>
            <a:r>
              <a:rPr lang="de-DE" altLang="de-DE" sz="2000" b="1" dirty="0"/>
              <a:t>Materialgeleitetes Lernen </a:t>
            </a:r>
            <a:r>
              <a:rPr lang="de-DE" altLang="de-DE" sz="2000" dirty="0"/>
              <a:t>(Lernprozess zwischen Schachschüler und Lernmaterial wird angeregt, danach Rücknahme)</a:t>
            </a:r>
          </a:p>
          <a:p>
            <a:pPr marL="0" indent="0">
              <a:lnSpc>
                <a:spcPct val="80000"/>
              </a:lnSpc>
              <a:buNone/>
            </a:pPr>
            <a:endParaRPr lang="de-DE" altLang="de-DE" sz="2000" dirty="0"/>
          </a:p>
          <a:p>
            <a:pPr marL="0" indent="0">
              <a:lnSpc>
                <a:spcPct val="80000"/>
              </a:lnSpc>
              <a:buNone/>
            </a:pPr>
            <a:r>
              <a:rPr lang="de-DE" altLang="de-DE" sz="2000" b="1" dirty="0"/>
              <a:t>Freiarbeit </a:t>
            </a:r>
            <a:r>
              <a:rPr lang="de-DE" altLang="de-DE" sz="2000" dirty="0"/>
              <a:t>(Schachschüler wählen in großer Freiheit Aufgaben, Bearbeitungsform und Umfang aus)</a:t>
            </a:r>
          </a:p>
        </p:txBody>
      </p:sp>
      <p:pic>
        <p:nvPicPr>
          <p:cNvPr id="5" name="Grafik 4"/>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0775594" y="656624"/>
            <a:ext cx="1249251" cy="1274145"/>
          </a:xfrm>
          <a:prstGeom prst="rect">
            <a:avLst/>
          </a:prstGeom>
        </p:spPr>
      </p:pic>
    </p:spTree>
    <p:extLst>
      <p:ext uri="{BB962C8B-B14F-4D97-AF65-F5344CB8AC3E}">
        <p14:creationId xmlns:p14="http://schemas.microsoft.com/office/powerpoint/2010/main" val="922465300"/>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9" name="Rectangle 2"/>
          <p:cNvSpPr>
            <a:spLocks noGrp="1" noChangeArrowheads="1"/>
          </p:cNvSpPr>
          <p:nvPr>
            <p:ph type="title"/>
          </p:nvPr>
        </p:nvSpPr>
        <p:spPr/>
        <p:txBody>
          <a:bodyPr/>
          <a:lstStyle/>
          <a:p>
            <a:pPr eaLnBrk="1" hangingPunct="1"/>
            <a:r>
              <a:rPr lang="de-DE" altLang="de-DE" sz="4400" b="1" dirty="0"/>
              <a:t>Stundenaufbau</a:t>
            </a:r>
          </a:p>
        </p:txBody>
      </p:sp>
      <p:sp>
        <p:nvSpPr>
          <p:cNvPr id="9220" name="Rectangle 3"/>
          <p:cNvSpPr>
            <a:spLocks noGrp="1" noChangeArrowheads="1"/>
          </p:cNvSpPr>
          <p:nvPr>
            <p:ph idx="1"/>
          </p:nvPr>
        </p:nvSpPr>
        <p:spPr/>
        <p:txBody>
          <a:bodyPr>
            <a:normAutofit lnSpcReduction="10000"/>
          </a:bodyPr>
          <a:lstStyle/>
          <a:p>
            <a:pPr marL="0" indent="0">
              <a:lnSpc>
                <a:spcPct val="80000"/>
              </a:lnSpc>
              <a:buNone/>
            </a:pPr>
            <a:r>
              <a:rPr lang="de-DE" altLang="de-DE" sz="2400" b="1" i="1" dirty="0">
                <a:cs typeface="Times New Roman" panose="02020603050405020304" pitchFamily="18" charset="0"/>
              </a:rPr>
              <a:t>Didaktischer Dreiklang </a:t>
            </a:r>
          </a:p>
          <a:p>
            <a:pPr marL="0" indent="0">
              <a:lnSpc>
                <a:spcPct val="80000"/>
              </a:lnSpc>
              <a:buNone/>
            </a:pPr>
            <a:endParaRPr lang="de-DE" altLang="de-DE" sz="2400" b="1" i="1" dirty="0">
              <a:cs typeface="Times New Roman" panose="02020603050405020304" pitchFamily="18" charset="0"/>
            </a:endParaRPr>
          </a:p>
          <a:p>
            <a:pPr marL="609600" indent="-609600">
              <a:lnSpc>
                <a:spcPct val="80000"/>
              </a:lnSpc>
              <a:buFont typeface="Wingdings" panose="05000000000000000000" pitchFamily="2" charset="2"/>
              <a:buAutoNum type="arabicPeriod"/>
            </a:pPr>
            <a:r>
              <a:rPr lang="de-DE" altLang="de-DE" sz="2000" b="1" dirty="0">
                <a:cs typeface="Times New Roman" panose="02020603050405020304" pitchFamily="18" charset="0"/>
              </a:rPr>
              <a:t>Einleitung </a:t>
            </a:r>
            <a:r>
              <a:rPr lang="de-DE" altLang="de-DE" sz="2000" dirty="0">
                <a:cs typeface="Times New Roman" panose="02020603050405020304" pitchFamily="18" charset="0"/>
              </a:rPr>
              <a:t>(didaktische Funktion: Motivation, informierender Unterrichtseinstieg und Informationsinput)</a:t>
            </a:r>
          </a:p>
          <a:p>
            <a:pPr marL="609600" indent="-609600">
              <a:lnSpc>
                <a:spcPct val="80000"/>
              </a:lnSpc>
              <a:buFont typeface="Wingdings" panose="05000000000000000000" pitchFamily="2" charset="2"/>
              <a:buAutoNum type="arabicPeriod"/>
            </a:pPr>
            <a:endParaRPr lang="de-DE" altLang="de-DE" sz="2000" dirty="0">
              <a:cs typeface="Times New Roman" panose="02020603050405020304" pitchFamily="18" charset="0"/>
            </a:endParaRPr>
          </a:p>
          <a:p>
            <a:pPr marL="609600" indent="-609600">
              <a:lnSpc>
                <a:spcPct val="80000"/>
              </a:lnSpc>
              <a:buFont typeface="Wingdings" panose="05000000000000000000" pitchFamily="2" charset="2"/>
              <a:buAutoNum type="arabicPeriod"/>
            </a:pPr>
            <a:r>
              <a:rPr lang="de-DE" altLang="de-DE" sz="2000" b="1" dirty="0">
                <a:cs typeface="Times New Roman" panose="02020603050405020304" pitchFamily="18" charset="0"/>
              </a:rPr>
              <a:t>Hauptteil</a:t>
            </a:r>
            <a:r>
              <a:rPr lang="de-DE" altLang="de-DE" sz="2000" dirty="0">
                <a:cs typeface="Times New Roman" panose="02020603050405020304" pitchFamily="18" charset="0"/>
              </a:rPr>
              <a:t> (didaktische Funktion: Lernaufgabe formulieren, Schachschüler selbständig arbeiten lassen)</a:t>
            </a:r>
          </a:p>
          <a:p>
            <a:pPr marL="609600" indent="-609600">
              <a:lnSpc>
                <a:spcPct val="80000"/>
              </a:lnSpc>
              <a:buFont typeface="Wingdings" panose="05000000000000000000" pitchFamily="2" charset="2"/>
              <a:buAutoNum type="arabicPeriod"/>
            </a:pPr>
            <a:endParaRPr lang="de-DE" altLang="de-DE" sz="2000" dirty="0">
              <a:cs typeface="Times New Roman" panose="02020603050405020304" pitchFamily="18" charset="0"/>
            </a:endParaRPr>
          </a:p>
          <a:p>
            <a:pPr marL="609600" indent="-609600">
              <a:lnSpc>
                <a:spcPct val="80000"/>
              </a:lnSpc>
              <a:buFont typeface="Wingdings" panose="05000000000000000000" pitchFamily="2" charset="2"/>
              <a:buAutoNum type="arabicPeriod"/>
            </a:pPr>
            <a:r>
              <a:rPr lang="de-DE" altLang="de-DE" sz="2000" b="1" dirty="0">
                <a:cs typeface="Times New Roman" panose="02020603050405020304" pitchFamily="18" charset="0"/>
              </a:rPr>
              <a:t>Schluss</a:t>
            </a:r>
            <a:r>
              <a:rPr lang="de-DE" altLang="de-DE" sz="2000" dirty="0">
                <a:cs typeface="Times New Roman" panose="02020603050405020304" pitchFamily="18" charset="0"/>
              </a:rPr>
              <a:t> (didaktische Funktion: Anwendung, Weiterverarbeitung und Auswertung)</a:t>
            </a:r>
            <a:br>
              <a:rPr lang="de-DE" altLang="de-DE" sz="3200" dirty="0"/>
            </a:br>
            <a:endParaRPr lang="de-DE" altLang="de-DE" sz="1800" dirty="0"/>
          </a:p>
        </p:txBody>
      </p:sp>
      <p:pic>
        <p:nvPicPr>
          <p:cNvPr id="5" name="Grafik 4"/>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0775594" y="656624"/>
            <a:ext cx="1249251" cy="1274145"/>
          </a:xfrm>
          <a:prstGeom prst="rect">
            <a:avLst/>
          </a:prstGeom>
        </p:spPr>
      </p:pic>
    </p:spTree>
    <p:extLst>
      <p:ext uri="{BB962C8B-B14F-4D97-AF65-F5344CB8AC3E}">
        <p14:creationId xmlns:p14="http://schemas.microsoft.com/office/powerpoint/2010/main" val="1007321251"/>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3" name="Rectangle 2"/>
          <p:cNvSpPr>
            <a:spLocks noGrp="1" noChangeArrowheads="1"/>
          </p:cNvSpPr>
          <p:nvPr>
            <p:ph type="title"/>
          </p:nvPr>
        </p:nvSpPr>
        <p:spPr/>
        <p:txBody>
          <a:bodyPr/>
          <a:lstStyle/>
          <a:p>
            <a:pPr eaLnBrk="1" hangingPunct="1">
              <a:spcBef>
                <a:spcPct val="20000"/>
              </a:spcBef>
              <a:buClr>
                <a:schemeClr val="accent2"/>
              </a:buClr>
              <a:buSzPct val="55000"/>
              <a:buFont typeface="Wingdings" panose="05000000000000000000" pitchFamily="2" charset="2"/>
              <a:buNone/>
            </a:pPr>
            <a:r>
              <a:rPr lang="de-DE" altLang="de-DE" sz="4400" b="1" dirty="0"/>
              <a:t>Didaktische Zielsetzungen</a:t>
            </a:r>
          </a:p>
        </p:txBody>
      </p:sp>
      <p:sp>
        <p:nvSpPr>
          <p:cNvPr id="10244" name="Rectangle 3"/>
          <p:cNvSpPr>
            <a:spLocks noGrp="1" noChangeArrowheads="1"/>
          </p:cNvSpPr>
          <p:nvPr>
            <p:ph idx="1"/>
          </p:nvPr>
        </p:nvSpPr>
        <p:spPr/>
        <p:txBody>
          <a:bodyPr>
            <a:normAutofit/>
          </a:bodyPr>
          <a:lstStyle/>
          <a:p>
            <a:pPr marL="0" indent="0">
              <a:lnSpc>
                <a:spcPct val="80000"/>
              </a:lnSpc>
              <a:buNone/>
            </a:pPr>
            <a:r>
              <a:rPr lang="de-DE" altLang="de-DE" sz="2000" b="1" dirty="0"/>
              <a:t>Einführung: </a:t>
            </a:r>
            <a:r>
              <a:rPr lang="de-DE" altLang="de-DE" sz="2000" dirty="0"/>
              <a:t>ist eine gemeinsame Tätigkeit von Lehrenden und Lernenden, die anstrebt, den Lernenden  für die Übernahme von Kenntnissen und Fähigkeiten bereit zu machen.</a:t>
            </a:r>
          </a:p>
          <a:p>
            <a:pPr marL="0" indent="0">
              <a:lnSpc>
                <a:spcPct val="80000"/>
              </a:lnSpc>
              <a:buNone/>
            </a:pPr>
            <a:endParaRPr lang="de-DE" altLang="de-DE" sz="2000" dirty="0"/>
          </a:p>
          <a:p>
            <a:pPr marL="0" indent="0">
              <a:lnSpc>
                <a:spcPct val="80000"/>
              </a:lnSpc>
              <a:buNone/>
            </a:pPr>
            <a:r>
              <a:rPr lang="de-DE" altLang="de-DE" sz="2000" b="1" dirty="0"/>
              <a:t>Erarbeitung/Vermittlung: </a:t>
            </a:r>
            <a:r>
              <a:rPr lang="de-DE" altLang="de-DE" sz="2000" dirty="0"/>
              <a:t>in der dem Lernenden neue Kenntnisse und  Fertigkeiten vermittelt werden, wobei Vermittlung eine vorwiegend produktive Leistung des Lehrenden und Erarbeitung eine mehr produktive Leistung des Lernenden unter Anleitung des Lehrenden darstellt.</a:t>
            </a:r>
          </a:p>
          <a:p>
            <a:pPr marL="0" indent="0">
              <a:lnSpc>
                <a:spcPct val="80000"/>
              </a:lnSpc>
              <a:buNone/>
            </a:pPr>
            <a:endParaRPr lang="de-DE" altLang="de-DE" sz="2000" dirty="0"/>
          </a:p>
          <a:p>
            <a:pPr marL="0" indent="0">
              <a:lnSpc>
                <a:spcPct val="80000"/>
              </a:lnSpc>
              <a:buNone/>
            </a:pPr>
            <a:r>
              <a:rPr lang="de-DE" altLang="de-DE" sz="2000" b="1" dirty="0"/>
              <a:t>Zusammenfassung: </a:t>
            </a:r>
            <a:r>
              <a:rPr lang="de-DE" altLang="de-DE" sz="2000" dirty="0"/>
              <a:t>die eine Vielzahl von vermittelten einzelnen Kenntnissen und Fertigkeiten nach wesentlichen und unwesentlichen Merkmalen differenziert und die wesentlichen in verallgemeinerter Form fixiert.</a:t>
            </a:r>
          </a:p>
        </p:txBody>
      </p:sp>
      <p:pic>
        <p:nvPicPr>
          <p:cNvPr id="5" name="Grafik 4"/>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0775594" y="656624"/>
            <a:ext cx="1249251" cy="1274145"/>
          </a:xfrm>
          <a:prstGeom prst="rect">
            <a:avLst/>
          </a:prstGeom>
        </p:spPr>
      </p:pic>
    </p:spTree>
    <p:extLst>
      <p:ext uri="{BB962C8B-B14F-4D97-AF65-F5344CB8AC3E}">
        <p14:creationId xmlns:p14="http://schemas.microsoft.com/office/powerpoint/2010/main" val="2932294265"/>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7" name="Rectangle 2"/>
          <p:cNvSpPr>
            <a:spLocks noGrp="1" noChangeArrowheads="1"/>
          </p:cNvSpPr>
          <p:nvPr>
            <p:ph type="title"/>
          </p:nvPr>
        </p:nvSpPr>
        <p:spPr/>
        <p:txBody>
          <a:bodyPr/>
          <a:lstStyle/>
          <a:p>
            <a:pPr eaLnBrk="1" hangingPunct="1">
              <a:spcBef>
                <a:spcPct val="20000"/>
              </a:spcBef>
              <a:buClr>
                <a:schemeClr val="accent2"/>
              </a:buClr>
              <a:buSzPct val="55000"/>
              <a:buFont typeface="Wingdings" panose="05000000000000000000" pitchFamily="2" charset="2"/>
              <a:buNone/>
            </a:pPr>
            <a:r>
              <a:rPr lang="de-DE" altLang="de-DE" sz="4400" b="1" dirty="0"/>
              <a:t>Didaktische Zielsetzungen</a:t>
            </a:r>
          </a:p>
        </p:txBody>
      </p:sp>
      <p:sp>
        <p:nvSpPr>
          <p:cNvPr id="11268" name="Rectangle 3"/>
          <p:cNvSpPr>
            <a:spLocks noGrp="1" noChangeArrowheads="1"/>
          </p:cNvSpPr>
          <p:nvPr>
            <p:ph idx="1"/>
          </p:nvPr>
        </p:nvSpPr>
        <p:spPr>
          <a:xfrm>
            <a:off x="680321" y="2336872"/>
            <a:ext cx="9899287" cy="3981631"/>
          </a:xfrm>
        </p:spPr>
        <p:txBody>
          <a:bodyPr>
            <a:noAutofit/>
          </a:bodyPr>
          <a:lstStyle/>
          <a:p>
            <a:pPr marL="0" indent="0">
              <a:lnSpc>
                <a:spcPct val="80000"/>
              </a:lnSpc>
              <a:buNone/>
            </a:pPr>
            <a:r>
              <a:rPr lang="de-DE" altLang="de-DE" sz="2000" b="1" dirty="0"/>
              <a:t>Verknüpfung: </a:t>
            </a:r>
            <a:r>
              <a:rPr lang="de-DE" altLang="de-DE" sz="2000" dirty="0"/>
              <a:t>die subjektiv neue Kenntnisse und Fertigkeiten in Beziehung zu bereits angelegten Systemen von Kenntnissen und Fertigkeiten des Lernenden bringt.</a:t>
            </a:r>
          </a:p>
          <a:p>
            <a:pPr marL="0" indent="0">
              <a:lnSpc>
                <a:spcPct val="80000"/>
              </a:lnSpc>
              <a:buNone/>
            </a:pPr>
            <a:endParaRPr lang="de-DE" altLang="de-DE" sz="2000" dirty="0"/>
          </a:p>
          <a:p>
            <a:pPr marL="0" indent="0">
              <a:lnSpc>
                <a:spcPct val="80000"/>
              </a:lnSpc>
              <a:buNone/>
            </a:pPr>
            <a:r>
              <a:rPr lang="de-DE" altLang="de-DE" sz="2000" b="1" dirty="0"/>
              <a:t>Wiederholung: </a:t>
            </a:r>
            <a:r>
              <a:rPr lang="de-DE" altLang="de-DE" sz="2000" dirty="0"/>
              <a:t>die Kenntnisse, Fertigkeiten und Handlungen mehrmals aktiviert, wobei diese gegebenenfalls in neuen Zusammenhängen verwendet werden können.</a:t>
            </a:r>
          </a:p>
          <a:p>
            <a:pPr marL="0" indent="0">
              <a:lnSpc>
                <a:spcPct val="80000"/>
              </a:lnSpc>
              <a:buNone/>
            </a:pPr>
            <a:endParaRPr lang="de-DE" altLang="de-DE" sz="2000" dirty="0"/>
          </a:p>
          <a:p>
            <a:pPr marL="0" indent="0">
              <a:lnSpc>
                <a:spcPct val="80000"/>
              </a:lnSpc>
              <a:buNone/>
            </a:pPr>
            <a:r>
              <a:rPr lang="de-DE" altLang="de-DE" sz="2000" b="1" dirty="0"/>
              <a:t>Kontrolle/Bewertung: </a:t>
            </a:r>
            <a:r>
              <a:rPr lang="de-DE" altLang="de-DE" sz="2000" dirty="0"/>
              <a:t>die den Nachweis vom Bestand an Kenntnissen und Fertigkeiten beim Lernenden in quantitativer und qualitativer Hinsicht erbringt.</a:t>
            </a:r>
          </a:p>
          <a:p>
            <a:pPr marL="0" indent="0">
              <a:lnSpc>
                <a:spcPct val="80000"/>
              </a:lnSpc>
              <a:buNone/>
            </a:pPr>
            <a:endParaRPr lang="de-DE" altLang="de-DE" sz="2000" dirty="0"/>
          </a:p>
          <a:p>
            <a:pPr marL="0" indent="0">
              <a:lnSpc>
                <a:spcPct val="80000"/>
              </a:lnSpc>
              <a:buNone/>
            </a:pPr>
            <a:r>
              <a:rPr lang="de-DE" altLang="de-DE" sz="2000" b="1" dirty="0"/>
              <a:t>Anwendung: </a:t>
            </a:r>
            <a:r>
              <a:rPr lang="de-DE" altLang="de-DE" sz="2000" dirty="0"/>
              <a:t>die die im Unterricht erworbenen Kenntnisse und Fertigkeiten in der gesellschaftlichen Praxis neu vermittelt und zur Bewährung führt.</a:t>
            </a:r>
          </a:p>
        </p:txBody>
      </p:sp>
      <p:pic>
        <p:nvPicPr>
          <p:cNvPr id="5" name="Grafik 4"/>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0775594" y="656624"/>
            <a:ext cx="1249251" cy="1274145"/>
          </a:xfrm>
          <a:prstGeom prst="rect">
            <a:avLst/>
          </a:prstGeom>
        </p:spPr>
      </p:pic>
    </p:spTree>
    <p:extLst>
      <p:ext uri="{BB962C8B-B14F-4D97-AF65-F5344CB8AC3E}">
        <p14:creationId xmlns:p14="http://schemas.microsoft.com/office/powerpoint/2010/main" val="3075203375"/>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1" name="Rectangle 2"/>
          <p:cNvSpPr>
            <a:spLocks noGrp="1" noChangeArrowheads="1"/>
          </p:cNvSpPr>
          <p:nvPr>
            <p:ph type="title"/>
          </p:nvPr>
        </p:nvSpPr>
        <p:spPr/>
        <p:txBody>
          <a:bodyPr/>
          <a:lstStyle/>
          <a:p>
            <a:pPr eaLnBrk="1" hangingPunct="1">
              <a:spcBef>
                <a:spcPct val="20000"/>
              </a:spcBef>
              <a:buClr>
                <a:schemeClr val="accent2"/>
              </a:buClr>
              <a:buSzPct val="55000"/>
              <a:buFont typeface="Wingdings" panose="05000000000000000000" pitchFamily="2" charset="2"/>
              <a:buNone/>
            </a:pPr>
            <a:r>
              <a:rPr lang="de-DE" altLang="de-DE" sz="4400" b="1" dirty="0"/>
              <a:t>Methodische Formen</a:t>
            </a:r>
          </a:p>
        </p:txBody>
      </p:sp>
      <p:sp>
        <p:nvSpPr>
          <p:cNvPr id="12292" name="Rectangle 3"/>
          <p:cNvSpPr>
            <a:spLocks noGrp="1" noChangeArrowheads="1"/>
          </p:cNvSpPr>
          <p:nvPr>
            <p:ph idx="1"/>
          </p:nvPr>
        </p:nvSpPr>
        <p:spPr>
          <a:xfrm>
            <a:off x="680321" y="2336872"/>
            <a:ext cx="10095273" cy="3981631"/>
          </a:xfrm>
        </p:spPr>
        <p:txBody>
          <a:bodyPr>
            <a:normAutofit/>
          </a:bodyPr>
          <a:lstStyle/>
          <a:p>
            <a:pPr marL="0" indent="0">
              <a:lnSpc>
                <a:spcPct val="80000"/>
              </a:lnSpc>
              <a:buNone/>
            </a:pPr>
            <a:r>
              <a:rPr lang="de-DE" altLang="de-DE" sz="2000" b="1" dirty="0"/>
              <a:t>Vortrag: </a:t>
            </a:r>
            <a:r>
              <a:rPr lang="de-DE" altLang="de-DE" sz="2000" dirty="0"/>
              <a:t>ist eine methodische Grundform, in der ein Vortragender auf sprachlichem Wege Informationen an den Zuhörer abgibt.</a:t>
            </a:r>
          </a:p>
          <a:p>
            <a:pPr marL="0" indent="0">
              <a:lnSpc>
                <a:spcPct val="80000"/>
              </a:lnSpc>
              <a:buNone/>
            </a:pPr>
            <a:r>
              <a:rPr lang="de-DE" altLang="de-DE" sz="2000" b="1" dirty="0"/>
              <a:t>Gespräch: </a:t>
            </a:r>
            <a:r>
              <a:rPr lang="de-DE" altLang="de-DE" sz="2000" dirty="0"/>
              <a:t>in der der Lehrer und die Schüler Unterrichtsinhalte durch wechselseitige sprachliche Äußerungen darstellen.</a:t>
            </a:r>
          </a:p>
          <a:p>
            <a:pPr marL="0" indent="0">
              <a:lnSpc>
                <a:spcPct val="80000"/>
              </a:lnSpc>
              <a:buNone/>
            </a:pPr>
            <a:r>
              <a:rPr lang="de-DE" altLang="de-DE" sz="2000" b="1" dirty="0"/>
              <a:t>Schülerübung: </a:t>
            </a:r>
            <a:r>
              <a:rPr lang="de-DE" altLang="de-DE" sz="2000" dirty="0"/>
              <a:t>in der ein Schüler unter Anleitung des Lehrers vorgesehene Tätigkeiten mehrmals und bewusst vollzieht und seine Leistung vervollkommnet.</a:t>
            </a:r>
          </a:p>
          <a:p>
            <a:pPr marL="0" indent="0">
              <a:lnSpc>
                <a:spcPct val="80000"/>
              </a:lnSpc>
              <a:buNone/>
            </a:pPr>
            <a:r>
              <a:rPr lang="de-DE" altLang="de-DE" sz="2000" b="1" dirty="0"/>
              <a:t>Produktive Schülertätigkeit: </a:t>
            </a:r>
            <a:r>
              <a:rPr lang="de-DE" altLang="de-DE" sz="2000" dirty="0"/>
              <a:t>in der mit pädagogischer Zielsetzung unter praxisnahen Bedingungen von Lehrenden und Lernenden gesellschaftliche Werte geschaffen werden.</a:t>
            </a:r>
          </a:p>
          <a:p>
            <a:pPr marL="0" indent="0">
              <a:lnSpc>
                <a:spcPct val="80000"/>
              </a:lnSpc>
              <a:buNone/>
            </a:pPr>
            <a:r>
              <a:rPr lang="de-DE" altLang="de-DE" sz="2000" b="1" dirty="0"/>
              <a:t>Demonstration: </a:t>
            </a:r>
            <a:r>
              <a:rPr lang="de-DE" altLang="de-DE" sz="2000" dirty="0"/>
              <a:t>in der ein Lehrgegenstand im Original, in Abbildungen und Symbolen vorgestellt wird. Die Wirkungen des Unterrichtsgegenstandes gehen von seinen sinnlichen Eigenschaften aus.</a:t>
            </a:r>
          </a:p>
          <a:p>
            <a:pPr marL="609600" indent="-609600">
              <a:lnSpc>
                <a:spcPct val="80000"/>
              </a:lnSpc>
            </a:pPr>
            <a:endParaRPr lang="de-DE" altLang="de-DE" sz="1400" dirty="0"/>
          </a:p>
        </p:txBody>
      </p:sp>
      <p:pic>
        <p:nvPicPr>
          <p:cNvPr id="5" name="Grafik 4"/>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0775594" y="656624"/>
            <a:ext cx="1249251" cy="1274145"/>
          </a:xfrm>
          <a:prstGeom prst="rect">
            <a:avLst/>
          </a:prstGeom>
        </p:spPr>
      </p:pic>
    </p:spTree>
    <p:extLst>
      <p:ext uri="{BB962C8B-B14F-4D97-AF65-F5344CB8AC3E}">
        <p14:creationId xmlns:p14="http://schemas.microsoft.com/office/powerpoint/2010/main" val="3675439575"/>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5" name="Rectangle 2"/>
          <p:cNvSpPr>
            <a:spLocks noGrp="1" noChangeArrowheads="1"/>
          </p:cNvSpPr>
          <p:nvPr>
            <p:ph type="title"/>
          </p:nvPr>
        </p:nvSpPr>
        <p:spPr/>
        <p:txBody>
          <a:bodyPr/>
          <a:lstStyle/>
          <a:p>
            <a:pPr eaLnBrk="1" hangingPunct="1">
              <a:spcBef>
                <a:spcPct val="20000"/>
              </a:spcBef>
              <a:buClr>
                <a:schemeClr val="accent2"/>
              </a:buClr>
              <a:buSzPct val="55000"/>
              <a:buFont typeface="Wingdings" panose="05000000000000000000" pitchFamily="2" charset="2"/>
              <a:buNone/>
            </a:pPr>
            <a:r>
              <a:rPr lang="de-DE" altLang="de-DE" sz="4400" b="1" dirty="0"/>
              <a:t>Methodische Formen</a:t>
            </a:r>
          </a:p>
        </p:txBody>
      </p:sp>
      <p:sp>
        <p:nvSpPr>
          <p:cNvPr id="13316" name="Rectangle 3"/>
          <p:cNvSpPr>
            <a:spLocks noGrp="1" noChangeArrowheads="1"/>
          </p:cNvSpPr>
          <p:nvPr>
            <p:ph idx="1"/>
          </p:nvPr>
        </p:nvSpPr>
        <p:spPr/>
        <p:txBody>
          <a:bodyPr>
            <a:normAutofit fontScale="92500"/>
          </a:bodyPr>
          <a:lstStyle/>
          <a:p>
            <a:pPr marL="0" indent="0">
              <a:lnSpc>
                <a:spcPct val="80000"/>
              </a:lnSpc>
              <a:buNone/>
            </a:pPr>
            <a:r>
              <a:rPr lang="de-DE" altLang="de-DE" b="1" dirty="0"/>
              <a:t>Gestaltung: </a:t>
            </a:r>
            <a:r>
              <a:rPr lang="de-DE" altLang="de-DE" dirty="0"/>
              <a:t>in der der Lernende unter Anleitung des Lehrers, mehr oder weniger schöpferisch, Elemente des Bildgutes in vielfältigen Formen zur Darstellung bringt.</a:t>
            </a:r>
          </a:p>
          <a:p>
            <a:pPr marL="0" indent="0">
              <a:lnSpc>
                <a:spcPct val="80000"/>
              </a:lnSpc>
              <a:buNone/>
            </a:pPr>
            <a:endParaRPr lang="de-DE" altLang="de-DE" dirty="0"/>
          </a:p>
          <a:p>
            <a:pPr marL="0" indent="0">
              <a:lnSpc>
                <a:spcPct val="80000"/>
              </a:lnSpc>
              <a:buNone/>
            </a:pPr>
            <a:r>
              <a:rPr lang="de-DE" altLang="de-DE" b="1" dirty="0"/>
              <a:t>Erkundung: </a:t>
            </a:r>
            <a:r>
              <a:rPr lang="de-DE" altLang="de-DE" dirty="0"/>
              <a:t>in der der Lernende relativ selbständig aus den Gegenständen, Erscheinungen und Vorgängen in der Natur und im gesellschaftlichen Leben Informationen entnimmt</a:t>
            </a:r>
          </a:p>
          <a:p>
            <a:pPr marL="0" indent="0">
              <a:lnSpc>
                <a:spcPct val="80000"/>
              </a:lnSpc>
              <a:buNone/>
            </a:pPr>
            <a:endParaRPr lang="de-DE" altLang="de-DE" dirty="0"/>
          </a:p>
          <a:p>
            <a:pPr marL="0" indent="0">
              <a:lnSpc>
                <a:spcPct val="80000"/>
              </a:lnSpc>
              <a:buNone/>
            </a:pPr>
            <a:r>
              <a:rPr lang="de-DE" altLang="de-DE" b="1" dirty="0"/>
              <a:t>Arbeit mit Informationsmitteln: </a:t>
            </a:r>
            <a:r>
              <a:rPr lang="de-DE" altLang="de-DE" dirty="0"/>
              <a:t>in der nach Anleitung durch Lehrende aufgabengebunden an einem Informationsmittel ausgewählte Fakten entnommen und als Erkenntnis gesichert werden.</a:t>
            </a:r>
          </a:p>
        </p:txBody>
      </p:sp>
      <p:pic>
        <p:nvPicPr>
          <p:cNvPr id="5" name="Grafik 4"/>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0775594" y="656624"/>
            <a:ext cx="1249251" cy="1274145"/>
          </a:xfrm>
          <a:prstGeom prst="rect">
            <a:avLst/>
          </a:prstGeom>
        </p:spPr>
      </p:pic>
    </p:spTree>
    <p:extLst>
      <p:ext uri="{BB962C8B-B14F-4D97-AF65-F5344CB8AC3E}">
        <p14:creationId xmlns:p14="http://schemas.microsoft.com/office/powerpoint/2010/main" val="664000851"/>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9" name="Rectangle 2"/>
          <p:cNvSpPr>
            <a:spLocks noGrp="1" noChangeArrowheads="1"/>
          </p:cNvSpPr>
          <p:nvPr>
            <p:ph type="title"/>
          </p:nvPr>
        </p:nvSpPr>
        <p:spPr/>
        <p:txBody>
          <a:bodyPr/>
          <a:lstStyle/>
          <a:p>
            <a:pPr eaLnBrk="1" hangingPunct="1">
              <a:spcBef>
                <a:spcPct val="20000"/>
              </a:spcBef>
              <a:buClr>
                <a:schemeClr val="accent2"/>
              </a:buClr>
              <a:buSzPct val="55000"/>
              <a:buFont typeface="Wingdings" panose="05000000000000000000" pitchFamily="2" charset="2"/>
              <a:buNone/>
            </a:pPr>
            <a:r>
              <a:rPr lang="de-DE" altLang="de-DE" sz="4400" b="1" dirty="0"/>
              <a:t>Sozialformen</a:t>
            </a:r>
          </a:p>
        </p:txBody>
      </p:sp>
      <p:sp>
        <p:nvSpPr>
          <p:cNvPr id="14340" name="Rectangle 3"/>
          <p:cNvSpPr>
            <a:spLocks noGrp="1" noChangeArrowheads="1"/>
          </p:cNvSpPr>
          <p:nvPr>
            <p:ph idx="1"/>
          </p:nvPr>
        </p:nvSpPr>
        <p:spPr/>
        <p:txBody>
          <a:bodyPr/>
          <a:lstStyle/>
          <a:p>
            <a:r>
              <a:rPr lang="de-DE" altLang="de-DE" dirty="0"/>
              <a:t>Frontalunterricht (Lehrervortrag, Fragen- entwickelnder Unterricht)</a:t>
            </a:r>
          </a:p>
          <a:p>
            <a:r>
              <a:rPr lang="de-DE" altLang="de-DE" dirty="0"/>
              <a:t>Unterrichtsgespräch (Lehrer als Moderator, Lernzielorientierung)</a:t>
            </a:r>
          </a:p>
          <a:p>
            <a:r>
              <a:rPr lang="de-DE" altLang="de-DE" dirty="0"/>
              <a:t>Einzelarbeit (direkter Einzelunterricht, indirekter Einzelunterricht und Hausaufgaben)</a:t>
            </a:r>
          </a:p>
          <a:p>
            <a:r>
              <a:rPr lang="de-DE" altLang="de-DE" dirty="0"/>
              <a:t>Partnerarbeit (gelenkte Partnerarbeit, offene Partnerarbeit)</a:t>
            </a:r>
          </a:p>
          <a:p>
            <a:r>
              <a:rPr lang="de-DE" altLang="de-DE" dirty="0"/>
              <a:t>Gruppenunterricht (arbeitsgleicher und arbeitsteiliger Gruppenunterricht</a:t>
            </a:r>
            <a:r>
              <a:rPr lang="de-DE" altLang="de-DE" sz="1800" dirty="0"/>
              <a:t>)</a:t>
            </a:r>
          </a:p>
          <a:p>
            <a:pPr marL="609600" indent="-609600"/>
            <a:endParaRPr lang="de-DE" altLang="de-DE" sz="1800" dirty="0"/>
          </a:p>
          <a:p>
            <a:pPr marL="609600" indent="-609600">
              <a:buFont typeface="Wingdings" panose="05000000000000000000" pitchFamily="2" charset="2"/>
              <a:buChar char="o"/>
            </a:pPr>
            <a:endParaRPr lang="de-DE" altLang="de-DE" sz="1600" dirty="0"/>
          </a:p>
          <a:p>
            <a:pPr marL="609600" indent="-609600"/>
            <a:endParaRPr lang="de-DE" altLang="de-DE" sz="1600" dirty="0"/>
          </a:p>
        </p:txBody>
      </p:sp>
      <p:pic>
        <p:nvPicPr>
          <p:cNvPr id="5" name="Grafik 4"/>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0775594" y="656624"/>
            <a:ext cx="1249251" cy="1274145"/>
          </a:xfrm>
          <a:prstGeom prst="rect">
            <a:avLst/>
          </a:prstGeom>
        </p:spPr>
      </p:pic>
    </p:spTree>
    <p:extLst>
      <p:ext uri="{BB962C8B-B14F-4D97-AF65-F5344CB8AC3E}">
        <p14:creationId xmlns:p14="http://schemas.microsoft.com/office/powerpoint/2010/main" val="1693005306"/>
      </p:ext>
    </p:extLst>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3" name="Rectangle 2"/>
          <p:cNvSpPr>
            <a:spLocks noGrp="1" noChangeArrowheads="1"/>
          </p:cNvSpPr>
          <p:nvPr>
            <p:ph type="title"/>
          </p:nvPr>
        </p:nvSpPr>
        <p:spPr/>
        <p:txBody>
          <a:bodyPr/>
          <a:lstStyle/>
          <a:p>
            <a:pPr eaLnBrk="1" hangingPunct="1">
              <a:spcBef>
                <a:spcPct val="20000"/>
              </a:spcBef>
              <a:buClr>
                <a:schemeClr val="accent2"/>
              </a:buClr>
              <a:buSzPct val="55000"/>
              <a:buFont typeface="Wingdings" panose="05000000000000000000" pitchFamily="2" charset="2"/>
              <a:buNone/>
            </a:pPr>
            <a:r>
              <a:rPr lang="de-DE" altLang="de-DE" sz="4400" b="1" dirty="0"/>
              <a:t>Kriterien guten Unterrichts</a:t>
            </a:r>
          </a:p>
        </p:txBody>
      </p:sp>
      <p:sp>
        <p:nvSpPr>
          <p:cNvPr id="15364" name="Rectangle 3"/>
          <p:cNvSpPr>
            <a:spLocks noGrp="1" noChangeArrowheads="1"/>
          </p:cNvSpPr>
          <p:nvPr>
            <p:ph idx="1"/>
          </p:nvPr>
        </p:nvSpPr>
        <p:spPr/>
        <p:txBody>
          <a:bodyPr>
            <a:normAutofit/>
          </a:bodyPr>
          <a:lstStyle/>
          <a:p>
            <a:pPr marL="609600" indent="-609600">
              <a:lnSpc>
                <a:spcPct val="80000"/>
              </a:lnSpc>
              <a:buFont typeface="Wingdings" panose="05000000000000000000" pitchFamily="2" charset="2"/>
              <a:buAutoNum type="arabicPeriod"/>
            </a:pPr>
            <a:r>
              <a:rPr lang="de-DE" altLang="de-DE" sz="1800"/>
              <a:t>Lehrerpersönlichkeit, Lehrersprache, Zuwendung, Lob und Kritik, Flexibilität</a:t>
            </a:r>
          </a:p>
          <a:p>
            <a:pPr marL="609600" indent="-609600">
              <a:lnSpc>
                <a:spcPct val="80000"/>
              </a:lnSpc>
              <a:buFont typeface="Wingdings" panose="05000000000000000000" pitchFamily="2" charset="2"/>
              <a:buAutoNum type="arabicPeriod"/>
            </a:pPr>
            <a:r>
              <a:rPr lang="de-DE" altLang="de-DE" sz="1800"/>
              <a:t>Motivation, Spannungsbogen, Lebensbedeutsamkeit, Einordnung in den Gesamtzusammenhang, Ausblick</a:t>
            </a:r>
          </a:p>
          <a:p>
            <a:pPr marL="609600" indent="-609600">
              <a:lnSpc>
                <a:spcPct val="80000"/>
              </a:lnSpc>
              <a:buFont typeface="Wingdings" panose="05000000000000000000" pitchFamily="2" charset="2"/>
              <a:buAutoNum type="arabicPeriod"/>
            </a:pPr>
            <a:r>
              <a:rPr lang="de-DE" altLang="de-DE" sz="1800"/>
              <a:t>Methoden, Differenzierung, Lernniveau, Sozialformen, Anschaulichkeit, Anspannung und Entspannung</a:t>
            </a:r>
          </a:p>
          <a:p>
            <a:pPr marL="609600" indent="-609600">
              <a:lnSpc>
                <a:spcPct val="80000"/>
              </a:lnSpc>
              <a:buFont typeface="Wingdings" panose="05000000000000000000" pitchFamily="2" charset="2"/>
              <a:buAutoNum type="arabicPeriod"/>
            </a:pPr>
            <a:r>
              <a:rPr lang="de-DE" altLang="de-DE" sz="1800"/>
              <a:t>Strukturierung, Zielorientierung, Teilzielzusammenfassung, Stundenaufbau</a:t>
            </a:r>
          </a:p>
          <a:p>
            <a:pPr marL="609600" indent="-609600">
              <a:lnSpc>
                <a:spcPct val="80000"/>
              </a:lnSpc>
              <a:buFont typeface="Wingdings" panose="05000000000000000000" pitchFamily="2" charset="2"/>
              <a:buAutoNum type="arabicPeriod"/>
            </a:pPr>
            <a:r>
              <a:rPr lang="de-DE" altLang="de-DE" sz="1800"/>
              <a:t>Sozialverhalten, Aktivität, Förderung von Selbständigkeit, Hilfen</a:t>
            </a:r>
          </a:p>
          <a:p>
            <a:pPr marL="609600" indent="-609600">
              <a:lnSpc>
                <a:spcPct val="80000"/>
              </a:lnSpc>
              <a:buFont typeface="Wingdings" panose="05000000000000000000" pitchFamily="2" charset="2"/>
              <a:buAutoNum type="arabicPeriod"/>
            </a:pPr>
            <a:r>
              <a:rPr lang="de-DE" altLang="de-DE" sz="1800"/>
              <a:t>Schülersprache, Begriffsbildung, Verstärkung, Feedback</a:t>
            </a:r>
          </a:p>
          <a:p>
            <a:pPr marL="609600" indent="-609600">
              <a:lnSpc>
                <a:spcPct val="80000"/>
              </a:lnSpc>
              <a:buFont typeface="Wingdings" panose="05000000000000000000" pitchFamily="2" charset="2"/>
              <a:buAutoNum type="arabicPeriod"/>
            </a:pPr>
            <a:r>
              <a:rPr lang="de-DE" altLang="de-DE" sz="1800"/>
              <a:t>Begleitende Beobachtungen</a:t>
            </a:r>
          </a:p>
          <a:p>
            <a:pPr marL="609600" indent="-609600">
              <a:lnSpc>
                <a:spcPct val="80000"/>
              </a:lnSpc>
              <a:buFont typeface="Wingdings" panose="05000000000000000000" pitchFamily="2" charset="2"/>
              <a:buAutoNum type="arabicPeriod"/>
            </a:pPr>
            <a:r>
              <a:rPr lang="de-DE" altLang="de-DE" sz="1800"/>
              <a:t>Reflexion und Variantendenken</a:t>
            </a:r>
          </a:p>
          <a:p>
            <a:pPr marL="609600" indent="-609600">
              <a:lnSpc>
                <a:spcPct val="80000"/>
              </a:lnSpc>
              <a:buFont typeface="Wingdings" panose="05000000000000000000" pitchFamily="2" charset="2"/>
              <a:buAutoNum type="arabicPeriod"/>
            </a:pPr>
            <a:r>
              <a:rPr lang="de-DE" altLang="de-DE" sz="1800"/>
              <a:t>Planungsunterlagen</a:t>
            </a:r>
          </a:p>
          <a:p>
            <a:pPr marL="609600" indent="-609600">
              <a:lnSpc>
                <a:spcPct val="80000"/>
              </a:lnSpc>
            </a:pPr>
            <a:endParaRPr lang="de-DE" altLang="de-DE" sz="1200"/>
          </a:p>
        </p:txBody>
      </p:sp>
      <p:pic>
        <p:nvPicPr>
          <p:cNvPr id="5" name="Grafik 4"/>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0775594" y="656624"/>
            <a:ext cx="1249251" cy="1274145"/>
          </a:xfrm>
          <a:prstGeom prst="rect">
            <a:avLst/>
          </a:prstGeom>
        </p:spPr>
      </p:pic>
    </p:spTree>
    <p:extLst>
      <p:ext uri="{BB962C8B-B14F-4D97-AF65-F5344CB8AC3E}">
        <p14:creationId xmlns:p14="http://schemas.microsoft.com/office/powerpoint/2010/main" val="1595512287"/>
      </p:ext>
    </p:extLst>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normAutofit/>
          </a:bodyPr>
          <a:lstStyle/>
          <a:p>
            <a:r>
              <a:rPr lang="de-DE" sz="4400" b="1" dirty="0"/>
              <a:t>Didaktisches Dreieck</a:t>
            </a:r>
          </a:p>
        </p:txBody>
      </p:sp>
      <p:sp>
        <p:nvSpPr>
          <p:cNvPr id="3" name="Inhaltsplatzhalter 2"/>
          <p:cNvSpPr>
            <a:spLocks noGrp="1"/>
          </p:cNvSpPr>
          <p:nvPr>
            <p:ph idx="1"/>
          </p:nvPr>
        </p:nvSpPr>
        <p:spPr/>
        <p:txBody>
          <a:bodyPr/>
          <a:lstStyle/>
          <a:p>
            <a:pPr marL="0" indent="0" algn="ctr">
              <a:buNone/>
            </a:pPr>
            <a:endParaRPr lang="de-DE" dirty="0"/>
          </a:p>
        </p:txBody>
      </p:sp>
      <p:pic>
        <p:nvPicPr>
          <p:cNvPr id="4" name="Grafik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0775594" y="656624"/>
            <a:ext cx="1249251" cy="1274145"/>
          </a:xfrm>
          <a:prstGeom prst="rect">
            <a:avLst/>
          </a:prstGeom>
        </p:spPr>
      </p:pic>
      <p:sp>
        <p:nvSpPr>
          <p:cNvPr id="5" name="Gleichschenkliges Dreieck 4"/>
          <p:cNvSpPr/>
          <p:nvPr/>
        </p:nvSpPr>
        <p:spPr>
          <a:xfrm>
            <a:off x="3837905" y="2871216"/>
            <a:ext cx="2828071" cy="2514565"/>
          </a:xfrm>
          <a:prstGeom prst="triangle">
            <a:avLst/>
          </a:prstGeom>
        </p:spPr>
        <p:style>
          <a:lnRef idx="2">
            <a:schemeClr val="dk1"/>
          </a:lnRef>
          <a:fillRef idx="1">
            <a:schemeClr val="lt1"/>
          </a:fillRef>
          <a:effectRef idx="0">
            <a:schemeClr val="dk1"/>
          </a:effectRef>
          <a:fontRef idx="minor">
            <a:schemeClr val="dk1"/>
          </a:fontRef>
        </p:style>
        <p:txBody>
          <a:bodyPr rtlCol="0" anchor="ctr"/>
          <a:lstStyle/>
          <a:p>
            <a:pPr algn="ctr"/>
            <a:endParaRPr lang="de-DE"/>
          </a:p>
        </p:txBody>
      </p:sp>
      <p:sp>
        <p:nvSpPr>
          <p:cNvPr id="7" name="Textfeld 6"/>
          <p:cNvSpPr txBox="1"/>
          <p:nvPr/>
        </p:nvSpPr>
        <p:spPr>
          <a:xfrm>
            <a:off x="4529242" y="2381244"/>
            <a:ext cx="1416676" cy="461665"/>
          </a:xfrm>
          <a:prstGeom prst="rect">
            <a:avLst/>
          </a:prstGeom>
          <a:noFill/>
        </p:spPr>
        <p:txBody>
          <a:bodyPr wrap="square" rtlCol="0">
            <a:spAutoFit/>
          </a:bodyPr>
          <a:lstStyle/>
          <a:p>
            <a:pPr algn="ctr"/>
            <a:r>
              <a:rPr lang="de-DE" sz="2400" dirty="0"/>
              <a:t>Schüler</a:t>
            </a:r>
          </a:p>
        </p:txBody>
      </p:sp>
      <p:sp>
        <p:nvSpPr>
          <p:cNvPr id="9" name="Textfeld 8"/>
          <p:cNvSpPr txBox="1"/>
          <p:nvPr/>
        </p:nvSpPr>
        <p:spPr>
          <a:xfrm>
            <a:off x="6542467" y="5439709"/>
            <a:ext cx="927279" cy="461665"/>
          </a:xfrm>
          <a:prstGeom prst="rect">
            <a:avLst/>
          </a:prstGeom>
          <a:noFill/>
        </p:spPr>
        <p:txBody>
          <a:bodyPr wrap="square" rtlCol="0">
            <a:spAutoFit/>
          </a:bodyPr>
          <a:lstStyle/>
          <a:p>
            <a:r>
              <a:rPr lang="de-DE" sz="2400" dirty="0"/>
              <a:t>Stoff</a:t>
            </a:r>
          </a:p>
        </p:txBody>
      </p:sp>
      <p:sp>
        <p:nvSpPr>
          <p:cNvPr id="11" name="Textfeld 10"/>
          <p:cNvSpPr txBox="1"/>
          <p:nvPr/>
        </p:nvSpPr>
        <p:spPr>
          <a:xfrm>
            <a:off x="2885541" y="5385781"/>
            <a:ext cx="1210613" cy="461665"/>
          </a:xfrm>
          <a:prstGeom prst="rect">
            <a:avLst/>
          </a:prstGeom>
          <a:noFill/>
        </p:spPr>
        <p:txBody>
          <a:bodyPr wrap="square" rtlCol="0">
            <a:spAutoFit/>
          </a:bodyPr>
          <a:lstStyle/>
          <a:p>
            <a:r>
              <a:rPr lang="de-DE" sz="2400" dirty="0"/>
              <a:t>Lehrer</a:t>
            </a:r>
          </a:p>
        </p:txBody>
      </p:sp>
    </p:spTree>
    <p:extLst>
      <p:ext uri="{BB962C8B-B14F-4D97-AF65-F5344CB8AC3E}">
        <p14:creationId xmlns:p14="http://schemas.microsoft.com/office/powerpoint/2010/main" val="829334002"/>
      </p:ext>
    </p:extLst>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normAutofit/>
          </a:bodyPr>
          <a:lstStyle/>
          <a:p>
            <a:r>
              <a:rPr lang="de-DE" sz="4400" b="1" dirty="0"/>
              <a:t>Didaktisches Viereck</a:t>
            </a:r>
          </a:p>
        </p:txBody>
      </p:sp>
      <p:sp>
        <p:nvSpPr>
          <p:cNvPr id="3" name="Inhaltsplatzhalter 2"/>
          <p:cNvSpPr>
            <a:spLocks noGrp="1"/>
          </p:cNvSpPr>
          <p:nvPr>
            <p:ph idx="1"/>
          </p:nvPr>
        </p:nvSpPr>
        <p:spPr/>
        <p:txBody>
          <a:bodyPr/>
          <a:lstStyle/>
          <a:p>
            <a:pPr marL="2286000" lvl="5" indent="0">
              <a:buNone/>
            </a:pPr>
            <a:endParaRPr lang="de-DE" dirty="0"/>
          </a:p>
          <a:p>
            <a:pPr marL="2286000" lvl="5" indent="0">
              <a:buNone/>
            </a:pPr>
            <a:endParaRPr lang="de-DE" dirty="0"/>
          </a:p>
          <a:p>
            <a:pPr marL="2286000" lvl="5" indent="0">
              <a:buNone/>
            </a:pPr>
            <a:r>
              <a:rPr lang="de-DE" sz="2400" dirty="0"/>
              <a:t>Schüler</a:t>
            </a:r>
            <a:r>
              <a:rPr lang="de-DE" dirty="0"/>
              <a:t>				 </a:t>
            </a:r>
            <a:r>
              <a:rPr lang="de-DE" sz="2400" dirty="0"/>
              <a:t>Lehrer</a:t>
            </a:r>
          </a:p>
          <a:p>
            <a:pPr marL="2286000" lvl="5" indent="0">
              <a:buNone/>
            </a:pPr>
            <a:endParaRPr lang="de-DE" dirty="0"/>
          </a:p>
          <a:p>
            <a:pPr marL="2286000" lvl="5" indent="0">
              <a:buNone/>
            </a:pPr>
            <a:endParaRPr lang="de-DE" dirty="0"/>
          </a:p>
          <a:p>
            <a:pPr marL="2286000" lvl="5" indent="0">
              <a:buNone/>
            </a:pPr>
            <a:endParaRPr lang="de-DE" dirty="0"/>
          </a:p>
          <a:p>
            <a:pPr marL="2286000" lvl="5" indent="0">
              <a:buNone/>
            </a:pPr>
            <a:endParaRPr lang="de-DE" dirty="0"/>
          </a:p>
          <a:p>
            <a:pPr marL="2286000" lvl="5" indent="0">
              <a:buNone/>
            </a:pPr>
            <a:endParaRPr lang="de-DE" dirty="0"/>
          </a:p>
          <a:p>
            <a:pPr marL="2286000" lvl="5" indent="0">
              <a:buNone/>
            </a:pPr>
            <a:endParaRPr lang="de-DE" dirty="0"/>
          </a:p>
          <a:p>
            <a:pPr marL="2286000" lvl="5" indent="0">
              <a:buNone/>
            </a:pPr>
            <a:endParaRPr lang="de-DE" dirty="0"/>
          </a:p>
          <a:p>
            <a:pPr marL="2286000" lvl="5" indent="0">
              <a:buNone/>
            </a:pPr>
            <a:endParaRPr lang="de-DE" dirty="0"/>
          </a:p>
          <a:p>
            <a:pPr marL="2286000" lvl="5" indent="0">
              <a:buNone/>
            </a:pPr>
            <a:r>
              <a:rPr lang="de-DE" sz="2400" dirty="0"/>
              <a:t>Methode</a:t>
            </a:r>
            <a:r>
              <a:rPr lang="de-DE" dirty="0"/>
              <a:t>				</a:t>
            </a:r>
            <a:r>
              <a:rPr lang="de-DE" sz="2400" dirty="0"/>
              <a:t> Stoff/Inhalt</a:t>
            </a:r>
          </a:p>
        </p:txBody>
      </p:sp>
      <p:pic>
        <p:nvPicPr>
          <p:cNvPr id="4" name="Grafik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0775594" y="656624"/>
            <a:ext cx="1249251" cy="1274145"/>
          </a:xfrm>
          <a:prstGeom prst="rect">
            <a:avLst/>
          </a:prstGeom>
        </p:spPr>
      </p:pic>
      <p:sp>
        <p:nvSpPr>
          <p:cNvPr id="5" name="Rechteck 4"/>
          <p:cNvSpPr/>
          <p:nvPr/>
        </p:nvSpPr>
        <p:spPr>
          <a:xfrm>
            <a:off x="3773510" y="3232597"/>
            <a:ext cx="3425780" cy="2060620"/>
          </a:xfrm>
          <a:prstGeom prst="rect">
            <a:avLst/>
          </a:prstGeom>
          <a:effectLst>
            <a:innerShdw blurRad="63500" dist="50800" dir="8100000">
              <a:prstClr val="black">
                <a:alpha val="50000"/>
              </a:prstClr>
            </a:innerShdw>
          </a:effectLst>
        </p:spPr>
        <p:style>
          <a:lnRef idx="2">
            <a:schemeClr val="dk1"/>
          </a:lnRef>
          <a:fillRef idx="1">
            <a:schemeClr val="lt1"/>
          </a:fillRef>
          <a:effectRef idx="0">
            <a:schemeClr val="dk1"/>
          </a:effectRef>
          <a:fontRef idx="minor">
            <a:schemeClr val="dk1"/>
          </a:fontRef>
        </p:style>
        <p:txBody>
          <a:bodyPr rtlCol="0" anchor="ctr"/>
          <a:lstStyle/>
          <a:p>
            <a:pPr algn="ctr"/>
            <a:endParaRPr lang="de-DE" dirty="0"/>
          </a:p>
        </p:txBody>
      </p:sp>
    </p:spTree>
    <p:extLst>
      <p:ext uri="{BB962C8B-B14F-4D97-AF65-F5344CB8AC3E}">
        <p14:creationId xmlns:p14="http://schemas.microsoft.com/office/powerpoint/2010/main" val="3090730523"/>
      </p:ext>
    </p:extLst>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sz="4400" b="1" dirty="0"/>
              <a:t>Formulierung von Lernzielen</a:t>
            </a:r>
            <a:r>
              <a:rPr lang="de-DE" dirty="0"/>
              <a:t>	</a:t>
            </a:r>
          </a:p>
        </p:txBody>
      </p:sp>
      <p:sp>
        <p:nvSpPr>
          <p:cNvPr id="3" name="Inhaltsplatzhalter 2"/>
          <p:cNvSpPr>
            <a:spLocks noGrp="1"/>
          </p:cNvSpPr>
          <p:nvPr>
            <p:ph idx="1"/>
          </p:nvPr>
        </p:nvSpPr>
        <p:spPr>
          <a:xfrm>
            <a:off x="680321" y="2336873"/>
            <a:ext cx="10743240" cy="3599316"/>
          </a:xfrm>
        </p:spPr>
        <p:txBody>
          <a:bodyPr>
            <a:normAutofit/>
          </a:bodyPr>
          <a:lstStyle/>
          <a:p>
            <a:pPr marL="0" indent="0">
              <a:buNone/>
            </a:pPr>
            <a:r>
              <a:rPr lang="de-DE" b="1" i="1" dirty="0"/>
              <a:t>Pestalozzi: „Der Mensch lern mit Herz, Hirn und Hand“</a:t>
            </a:r>
          </a:p>
          <a:p>
            <a:pPr marL="0" indent="0">
              <a:buNone/>
            </a:pPr>
            <a:endParaRPr lang="de-DE" dirty="0"/>
          </a:p>
          <a:p>
            <a:pPr marL="0" indent="0">
              <a:buNone/>
            </a:pPr>
            <a:r>
              <a:rPr lang="de-DE" dirty="0"/>
              <a:t>Herz		affektives Lernziel			Was nutzt es mir? Warum?</a:t>
            </a:r>
          </a:p>
          <a:p>
            <a:pPr marL="0" indent="0">
              <a:buNone/>
            </a:pPr>
            <a:endParaRPr lang="de-DE" dirty="0"/>
          </a:p>
          <a:p>
            <a:pPr marL="0" indent="0">
              <a:buNone/>
            </a:pPr>
            <a:r>
              <a:rPr lang="de-DE" dirty="0"/>
              <a:t>Kopf		kognitives Lernziel			Was soll ich lernen?</a:t>
            </a:r>
          </a:p>
          <a:p>
            <a:pPr marL="0" indent="0">
              <a:buNone/>
            </a:pPr>
            <a:endParaRPr lang="de-DE" dirty="0"/>
          </a:p>
          <a:p>
            <a:pPr marL="0" indent="0">
              <a:buNone/>
            </a:pPr>
            <a:r>
              <a:rPr lang="de-DE" dirty="0"/>
              <a:t>Hand		psychomotorisches Lernziel	Wie soll ich es behalten?</a:t>
            </a:r>
          </a:p>
          <a:p>
            <a:endParaRPr lang="de-DE" dirty="0"/>
          </a:p>
        </p:txBody>
      </p:sp>
      <p:pic>
        <p:nvPicPr>
          <p:cNvPr id="4" name="Grafik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0775594" y="656624"/>
            <a:ext cx="1249251" cy="1274145"/>
          </a:xfrm>
          <a:prstGeom prst="rect">
            <a:avLst/>
          </a:prstGeom>
        </p:spPr>
      </p:pic>
    </p:spTree>
    <p:extLst>
      <p:ext uri="{BB962C8B-B14F-4D97-AF65-F5344CB8AC3E}">
        <p14:creationId xmlns:p14="http://schemas.microsoft.com/office/powerpoint/2010/main" val="3878476919"/>
      </p:ext>
    </p:extLst>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Inhaltsplatzhalter 4"/>
          <p:cNvGraphicFramePr>
            <a:graphicFrameLocks noGrp="1"/>
          </p:cNvGraphicFramePr>
          <p:nvPr>
            <p:ph idx="4294967295"/>
            <p:extLst>
              <p:ext uri="{D42A27DB-BD31-4B8C-83A1-F6EECF244321}">
                <p14:modId xmlns:p14="http://schemas.microsoft.com/office/powerpoint/2010/main" val="331489237"/>
              </p:ext>
            </p:extLst>
          </p:nvPr>
        </p:nvGraphicFramePr>
        <p:xfrm>
          <a:off x="0" y="0"/>
          <a:ext cx="12191999" cy="6858001"/>
        </p:xfrm>
        <a:graphic>
          <a:graphicData uri="http://schemas.openxmlformats.org/drawingml/2006/table">
            <a:tbl>
              <a:tblPr firstRow="1" firstCol="1" bandRow="1">
                <a:tableStyleId>{5C22544A-7EE6-4342-B048-85BDC9FD1C3A}</a:tableStyleId>
              </a:tblPr>
              <a:tblGrid>
                <a:gridCol w="2905017">
                  <a:extLst>
                    <a:ext uri="{9D8B030D-6E8A-4147-A177-3AD203B41FA5}">
                      <a16:colId xmlns:a16="http://schemas.microsoft.com/office/drawing/2014/main" val="20000"/>
                    </a:ext>
                  </a:extLst>
                </a:gridCol>
                <a:gridCol w="5891545">
                  <a:extLst>
                    <a:ext uri="{9D8B030D-6E8A-4147-A177-3AD203B41FA5}">
                      <a16:colId xmlns:a16="http://schemas.microsoft.com/office/drawing/2014/main" val="20001"/>
                    </a:ext>
                  </a:extLst>
                </a:gridCol>
                <a:gridCol w="2404337">
                  <a:extLst>
                    <a:ext uri="{9D8B030D-6E8A-4147-A177-3AD203B41FA5}">
                      <a16:colId xmlns:a16="http://schemas.microsoft.com/office/drawing/2014/main" val="20002"/>
                    </a:ext>
                  </a:extLst>
                </a:gridCol>
                <a:gridCol w="991100">
                  <a:extLst>
                    <a:ext uri="{9D8B030D-6E8A-4147-A177-3AD203B41FA5}">
                      <a16:colId xmlns:a16="http://schemas.microsoft.com/office/drawing/2014/main" val="20003"/>
                    </a:ext>
                  </a:extLst>
                </a:gridCol>
              </a:tblGrid>
              <a:tr h="367768">
                <a:tc gridSpan="4">
                  <a:txBody>
                    <a:bodyPr/>
                    <a:lstStyle/>
                    <a:p>
                      <a:pPr marL="0" lvl="0" indent="0" algn="l">
                        <a:spcAft>
                          <a:spcPts val="0"/>
                        </a:spcAft>
                        <a:buFont typeface="+mj-lt"/>
                        <a:buNone/>
                      </a:pPr>
                      <a:r>
                        <a:rPr lang="de-DE" sz="1400" dirty="0">
                          <a:effectLst/>
                        </a:rPr>
                        <a:t>1. Einleitung (10 Minuten)</a:t>
                      </a:r>
                      <a:endParaRPr lang="de-DE"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49984" marR="49984" marT="0" marB="0"/>
                </a:tc>
                <a:tc hMerge="1">
                  <a:txBody>
                    <a:bodyPr/>
                    <a:lstStyle/>
                    <a:p>
                      <a:endParaRPr lang="de-DE"/>
                    </a:p>
                  </a:txBody>
                  <a:tcPr/>
                </a:tc>
                <a:tc hMerge="1">
                  <a:txBody>
                    <a:bodyPr/>
                    <a:lstStyle/>
                    <a:p>
                      <a:endParaRPr lang="de-DE"/>
                    </a:p>
                  </a:txBody>
                  <a:tcPr/>
                </a:tc>
                <a:tc hMerge="1">
                  <a:txBody>
                    <a:bodyPr/>
                    <a:lstStyle/>
                    <a:p>
                      <a:endParaRPr lang="de-DE"/>
                    </a:p>
                  </a:txBody>
                  <a:tcPr/>
                </a:tc>
                <a:extLst>
                  <a:ext uri="{0D108BD9-81ED-4DB2-BD59-A6C34878D82A}">
                    <a16:rowId xmlns:a16="http://schemas.microsoft.com/office/drawing/2014/main" val="10000"/>
                  </a:ext>
                </a:extLst>
              </a:tr>
              <a:tr h="367768">
                <a:tc>
                  <a:txBody>
                    <a:bodyPr/>
                    <a:lstStyle/>
                    <a:p>
                      <a:pPr marL="228600" algn="l">
                        <a:spcAft>
                          <a:spcPts val="0"/>
                        </a:spcAft>
                      </a:pPr>
                      <a:r>
                        <a:rPr lang="de-DE" sz="1400" dirty="0">
                          <a:effectLst/>
                        </a:rPr>
                        <a:t>Phase</a:t>
                      </a:r>
                      <a:endParaRPr lang="de-DE"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49984" marR="49984" marT="0" marB="0"/>
                </a:tc>
                <a:tc>
                  <a:txBody>
                    <a:bodyPr/>
                    <a:lstStyle/>
                    <a:p>
                      <a:pPr algn="l">
                        <a:spcAft>
                          <a:spcPts val="0"/>
                        </a:spcAft>
                      </a:pPr>
                      <a:r>
                        <a:rPr lang="de-DE" sz="1400">
                          <a:effectLst/>
                        </a:rPr>
                        <a:t>Inhalt/Lernziel/Methode</a:t>
                      </a:r>
                      <a:endParaRPr lang="de-DE" sz="1400">
                        <a:effectLst/>
                        <a:latin typeface="Calibri" panose="020F0502020204030204" pitchFamily="34" charset="0"/>
                        <a:ea typeface="Calibri" panose="020F0502020204030204" pitchFamily="34" charset="0"/>
                        <a:cs typeface="Times New Roman" panose="02020603050405020304" pitchFamily="18" charset="0"/>
                      </a:endParaRPr>
                    </a:p>
                  </a:txBody>
                  <a:tcPr marL="49984" marR="49984" marT="0" marB="0"/>
                </a:tc>
                <a:tc>
                  <a:txBody>
                    <a:bodyPr/>
                    <a:lstStyle/>
                    <a:p>
                      <a:pPr algn="l">
                        <a:spcAft>
                          <a:spcPts val="0"/>
                        </a:spcAft>
                      </a:pPr>
                      <a:r>
                        <a:rPr lang="de-DE" sz="1400">
                          <a:effectLst/>
                        </a:rPr>
                        <a:t>Medien</a:t>
                      </a:r>
                      <a:endParaRPr lang="de-DE" sz="1400">
                        <a:effectLst/>
                        <a:latin typeface="Calibri" panose="020F0502020204030204" pitchFamily="34" charset="0"/>
                        <a:ea typeface="Calibri" panose="020F0502020204030204" pitchFamily="34" charset="0"/>
                        <a:cs typeface="Times New Roman" panose="02020603050405020304" pitchFamily="18" charset="0"/>
                      </a:endParaRPr>
                    </a:p>
                  </a:txBody>
                  <a:tcPr marL="49984" marR="49984" marT="0" marB="0"/>
                </a:tc>
                <a:tc>
                  <a:txBody>
                    <a:bodyPr/>
                    <a:lstStyle/>
                    <a:p>
                      <a:pPr algn="l">
                        <a:spcAft>
                          <a:spcPts val="0"/>
                        </a:spcAft>
                      </a:pPr>
                      <a:r>
                        <a:rPr lang="de-DE" sz="1400" dirty="0">
                          <a:effectLst/>
                        </a:rPr>
                        <a:t>Zeit</a:t>
                      </a:r>
                      <a:endParaRPr lang="de-DE"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49984" marR="49984" marT="0" marB="0"/>
                </a:tc>
                <a:extLst>
                  <a:ext uri="{0D108BD9-81ED-4DB2-BD59-A6C34878D82A}">
                    <a16:rowId xmlns:a16="http://schemas.microsoft.com/office/drawing/2014/main" val="10001"/>
                  </a:ext>
                </a:extLst>
              </a:tr>
              <a:tr h="664565">
                <a:tc>
                  <a:txBody>
                    <a:bodyPr/>
                    <a:lstStyle/>
                    <a:p>
                      <a:pPr marL="457200" lvl="1" indent="0" algn="l">
                        <a:spcAft>
                          <a:spcPts val="0"/>
                        </a:spcAft>
                        <a:buFont typeface="+mj-lt"/>
                        <a:buNone/>
                      </a:pPr>
                      <a:r>
                        <a:rPr lang="de-DE" sz="1400" dirty="0">
                          <a:effectLst/>
                        </a:rPr>
                        <a:t>1.1. Begrüßungsphase</a:t>
                      </a:r>
                      <a:endParaRPr lang="de-DE"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49984" marR="49984" marT="0" marB="0"/>
                </a:tc>
                <a:tc>
                  <a:txBody>
                    <a:bodyPr/>
                    <a:lstStyle/>
                    <a:p>
                      <a:pPr algn="l">
                        <a:spcAft>
                          <a:spcPts val="0"/>
                        </a:spcAft>
                      </a:pPr>
                      <a:r>
                        <a:rPr lang="de-DE" sz="1400" dirty="0">
                          <a:effectLst/>
                        </a:rPr>
                        <a:t>Der Trainer begrüßt die Teilnehmer und stellt sich kurz vor</a:t>
                      </a:r>
                    </a:p>
                    <a:p>
                      <a:pPr algn="l">
                        <a:spcAft>
                          <a:spcPts val="0"/>
                        </a:spcAft>
                      </a:pPr>
                      <a:r>
                        <a:rPr lang="de-DE" sz="1400" dirty="0">
                          <a:effectLst/>
                        </a:rPr>
                        <a:t>(Lehrvortrag)</a:t>
                      </a:r>
                      <a:endParaRPr lang="de-DE"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49984" marR="49984" marT="0" marB="0"/>
                </a:tc>
                <a:tc>
                  <a:txBody>
                    <a:bodyPr/>
                    <a:lstStyle/>
                    <a:p>
                      <a:pPr algn="l">
                        <a:spcAft>
                          <a:spcPts val="0"/>
                        </a:spcAft>
                      </a:pPr>
                      <a:r>
                        <a:rPr lang="de-DE" sz="1400" dirty="0">
                          <a:effectLst/>
                        </a:rPr>
                        <a:t> </a:t>
                      </a:r>
                      <a:endParaRPr lang="de-DE"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49984" marR="49984" marT="0" marB="0"/>
                </a:tc>
                <a:tc>
                  <a:txBody>
                    <a:bodyPr/>
                    <a:lstStyle/>
                    <a:p>
                      <a:pPr algn="l">
                        <a:spcAft>
                          <a:spcPts val="0"/>
                        </a:spcAft>
                      </a:pPr>
                      <a:r>
                        <a:rPr lang="de-DE" sz="1400" dirty="0">
                          <a:effectLst/>
                        </a:rPr>
                        <a:t>1 Min.</a:t>
                      </a:r>
                      <a:endParaRPr lang="de-DE"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49984" marR="49984" marT="0" marB="0"/>
                </a:tc>
                <a:extLst>
                  <a:ext uri="{0D108BD9-81ED-4DB2-BD59-A6C34878D82A}">
                    <a16:rowId xmlns:a16="http://schemas.microsoft.com/office/drawing/2014/main" val="10002"/>
                  </a:ext>
                </a:extLst>
              </a:tr>
              <a:tr h="666717">
                <a:tc>
                  <a:txBody>
                    <a:bodyPr/>
                    <a:lstStyle/>
                    <a:p>
                      <a:pPr marL="457200" lvl="1" indent="0" algn="l">
                        <a:spcAft>
                          <a:spcPts val="0"/>
                        </a:spcAft>
                        <a:buFont typeface="+mj-lt"/>
                        <a:buNone/>
                      </a:pPr>
                      <a:r>
                        <a:rPr lang="de-DE" sz="1400" dirty="0">
                          <a:effectLst/>
                        </a:rPr>
                        <a:t>1.2. Themennennung</a:t>
                      </a:r>
                      <a:endParaRPr lang="de-DE"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49984" marR="49984" marT="0" marB="0"/>
                </a:tc>
                <a:tc>
                  <a:txBody>
                    <a:bodyPr/>
                    <a:lstStyle/>
                    <a:p>
                      <a:pPr algn="l">
                        <a:spcAft>
                          <a:spcPts val="0"/>
                        </a:spcAft>
                      </a:pPr>
                      <a:r>
                        <a:rPr lang="de-DE" sz="1400" dirty="0">
                          <a:effectLst/>
                        </a:rPr>
                        <a:t>Der Trainer benennt das Thema der LE in einem Satz</a:t>
                      </a:r>
                    </a:p>
                    <a:p>
                      <a:pPr algn="l">
                        <a:spcAft>
                          <a:spcPts val="0"/>
                        </a:spcAft>
                      </a:pPr>
                      <a:r>
                        <a:rPr lang="de-DE" sz="1400" dirty="0">
                          <a:effectLst/>
                        </a:rPr>
                        <a:t>(Lehrvortrag)</a:t>
                      </a:r>
                      <a:endParaRPr lang="de-DE"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49984" marR="49984" marT="0" marB="0"/>
                </a:tc>
                <a:tc>
                  <a:txBody>
                    <a:bodyPr/>
                    <a:lstStyle/>
                    <a:p>
                      <a:pPr algn="l">
                        <a:spcAft>
                          <a:spcPts val="0"/>
                        </a:spcAft>
                      </a:pPr>
                      <a:r>
                        <a:rPr lang="de-DE" sz="1400">
                          <a:effectLst/>
                        </a:rPr>
                        <a:t> </a:t>
                      </a:r>
                      <a:endParaRPr lang="de-DE" sz="1400">
                        <a:effectLst/>
                        <a:latin typeface="Calibri" panose="020F0502020204030204" pitchFamily="34" charset="0"/>
                        <a:ea typeface="Calibri" panose="020F0502020204030204" pitchFamily="34" charset="0"/>
                        <a:cs typeface="Times New Roman" panose="02020603050405020304" pitchFamily="18" charset="0"/>
                      </a:endParaRPr>
                    </a:p>
                  </a:txBody>
                  <a:tcPr marL="49984" marR="49984" marT="0" marB="0"/>
                </a:tc>
                <a:tc>
                  <a:txBody>
                    <a:bodyPr/>
                    <a:lstStyle/>
                    <a:p>
                      <a:pPr algn="l">
                        <a:spcAft>
                          <a:spcPts val="0"/>
                        </a:spcAft>
                      </a:pPr>
                      <a:r>
                        <a:rPr lang="de-DE" sz="1400">
                          <a:effectLst/>
                        </a:rPr>
                        <a:t>1 Min.</a:t>
                      </a:r>
                      <a:endParaRPr lang="de-DE" sz="1400">
                        <a:effectLst/>
                        <a:latin typeface="Calibri" panose="020F0502020204030204" pitchFamily="34" charset="0"/>
                        <a:ea typeface="Calibri" panose="020F0502020204030204" pitchFamily="34" charset="0"/>
                        <a:cs typeface="Times New Roman" panose="02020603050405020304" pitchFamily="18" charset="0"/>
                      </a:endParaRPr>
                    </a:p>
                  </a:txBody>
                  <a:tcPr marL="49984" marR="49984" marT="0" marB="0"/>
                </a:tc>
                <a:extLst>
                  <a:ext uri="{0D108BD9-81ED-4DB2-BD59-A6C34878D82A}">
                    <a16:rowId xmlns:a16="http://schemas.microsoft.com/office/drawing/2014/main" val="10003"/>
                  </a:ext>
                </a:extLst>
              </a:tr>
              <a:tr h="1355657">
                <a:tc>
                  <a:txBody>
                    <a:bodyPr/>
                    <a:lstStyle/>
                    <a:p>
                      <a:pPr marL="457200" lvl="1" indent="0" algn="l">
                        <a:spcAft>
                          <a:spcPts val="0"/>
                        </a:spcAft>
                        <a:buFont typeface="+mj-lt"/>
                        <a:buNone/>
                      </a:pPr>
                      <a:r>
                        <a:rPr lang="de-DE" sz="1400" dirty="0">
                          <a:effectLst/>
                        </a:rPr>
                        <a:t>1.3. Regularien</a:t>
                      </a:r>
                      <a:endParaRPr lang="de-DE"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49984" marR="49984" marT="0" marB="0"/>
                </a:tc>
                <a:tc>
                  <a:txBody>
                    <a:bodyPr/>
                    <a:lstStyle/>
                    <a:p>
                      <a:pPr algn="l">
                        <a:spcAft>
                          <a:spcPts val="0"/>
                        </a:spcAft>
                      </a:pPr>
                      <a:r>
                        <a:rPr lang="de-DE" sz="1400" dirty="0">
                          <a:effectLst/>
                        </a:rPr>
                        <a:t>Der Trainer präsentiert die Regularien der folgenden 45 Minuten den Teilnehmern (Lehrvortrag)</a:t>
                      </a:r>
                    </a:p>
                    <a:p>
                      <a:pPr marL="342900" lvl="0" indent="-342900" algn="l">
                        <a:spcAft>
                          <a:spcPts val="0"/>
                        </a:spcAft>
                        <a:buFont typeface="+mj-lt"/>
                        <a:buAutoNum type="arabicPeriod"/>
                      </a:pPr>
                      <a:r>
                        <a:rPr lang="de-DE" sz="1400" dirty="0">
                          <a:effectLst/>
                        </a:rPr>
                        <a:t>Handy aus</a:t>
                      </a:r>
                    </a:p>
                    <a:p>
                      <a:pPr marL="342900" lvl="0" indent="-342900" algn="l">
                        <a:spcAft>
                          <a:spcPts val="0"/>
                        </a:spcAft>
                        <a:buFont typeface="+mj-lt"/>
                        <a:buAutoNum type="arabicPeriod"/>
                      </a:pPr>
                      <a:r>
                        <a:rPr lang="de-DE" sz="1400" dirty="0">
                          <a:effectLst/>
                        </a:rPr>
                        <a:t>zuhören</a:t>
                      </a:r>
                    </a:p>
                    <a:p>
                      <a:pPr marL="342900" lvl="0" indent="-342900" algn="l">
                        <a:spcAft>
                          <a:spcPts val="0"/>
                        </a:spcAft>
                        <a:buFont typeface="+mj-lt"/>
                        <a:buAutoNum type="arabicPeriod"/>
                      </a:pPr>
                      <a:r>
                        <a:rPr lang="de-DE" sz="1400" dirty="0">
                          <a:effectLst/>
                        </a:rPr>
                        <a:t>aktive Mitarbeit</a:t>
                      </a:r>
                      <a:endParaRPr lang="de-DE"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49984" marR="49984" marT="0" marB="0"/>
                </a:tc>
                <a:tc>
                  <a:txBody>
                    <a:bodyPr/>
                    <a:lstStyle/>
                    <a:p>
                      <a:pPr algn="l">
                        <a:spcAft>
                          <a:spcPts val="0"/>
                        </a:spcAft>
                      </a:pPr>
                      <a:r>
                        <a:rPr lang="de-DE" sz="1400">
                          <a:effectLst/>
                        </a:rPr>
                        <a:t> </a:t>
                      </a:r>
                      <a:endParaRPr lang="de-DE" sz="1400">
                        <a:effectLst/>
                        <a:latin typeface="Calibri" panose="020F0502020204030204" pitchFamily="34" charset="0"/>
                        <a:ea typeface="Calibri" panose="020F0502020204030204" pitchFamily="34" charset="0"/>
                        <a:cs typeface="Times New Roman" panose="02020603050405020304" pitchFamily="18" charset="0"/>
                      </a:endParaRPr>
                    </a:p>
                  </a:txBody>
                  <a:tcPr marL="49984" marR="49984" marT="0" marB="0"/>
                </a:tc>
                <a:tc>
                  <a:txBody>
                    <a:bodyPr/>
                    <a:lstStyle/>
                    <a:p>
                      <a:pPr algn="l">
                        <a:spcAft>
                          <a:spcPts val="0"/>
                        </a:spcAft>
                      </a:pPr>
                      <a:r>
                        <a:rPr lang="de-DE" sz="1400" dirty="0">
                          <a:effectLst/>
                        </a:rPr>
                        <a:t>1 Min.</a:t>
                      </a:r>
                      <a:endParaRPr lang="de-DE"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49984" marR="49984" marT="0" marB="0"/>
                </a:tc>
                <a:extLst>
                  <a:ext uri="{0D108BD9-81ED-4DB2-BD59-A6C34878D82A}">
                    <a16:rowId xmlns:a16="http://schemas.microsoft.com/office/drawing/2014/main" val="10004"/>
                  </a:ext>
                </a:extLst>
              </a:tr>
              <a:tr h="1507316">
                <a:tc>
                  <a:txBody>
                    <a:bodyPr/>
                    <a:lstStyle/>
                    <a:p>
                      <a:pPr marL="457200" lvl="1" indent="0" algn="l">
                        <a:spcAft>
                          <a:spcPts val="0"/>
                        </a:spcAft>
                        <a:buFont typeface="+mj-lt"/>
                        <a:buNone/>
                      </a:pPr>
                      <a:r>
                        <a:rPr lang="de-DE" sz="1400" dirty="0">
                          <a:effectLst/>
                        </a:rPr>
                        <a:t>1.4. Ziele präsentieren</a:t>
                      </a:r>
                      <a:endParaRPr lang="de-DE"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49984" marR="49984" marT="0" marB="0"/>
                </a:tc>
                <a:tc>
                  <a:txBody>
                    <a:bodyPr/>
                    <a:lstStyle/>
                    <a:p>
                      <a:pPr algn="l">
                        <a:spcAft>
                          <a:spcPts val="0"/>
                        </a:spcAft>
                      </a:pPr>
                      <a:r>
                        <a:rPr lang="de-DE" sz="1400" dirty="0">
                          <a:effectLst/>
                        </a:rPr>
                        <a:t>Der Trainer präsentiert die Ziele der heutigen LE (Lehrvortrag)</a:t>
                      </a:r>
                    </a:p>
                    <a:p>
                      <a:pPr marL="342900" lvl="0" indent="-342900" algn="l">
                        <a:spcAft>
                          <a:spcPts val="0"/>
                        </a:spcAft>
                        <a:buFont typeface="+mj-lt"/>
                        <a:buAutoNum type="arabicPeriod"/>
                      </a:pPr>
                      <a:r>
                        <a:rPr lang="de-DE" sz="1400" dirty="0">
                          <a:effectLst/>
                        </a:rPr>
                        <a:t>Nutzen</a:t>
                      </a:r>
                    </a:p>
                    <a:p>
                      <a:pPr marL="342900" lvl="0" indent="-342900" algn="l">
                        <a:spcAft>
                          <a:spcPts val="0"/>
                        </a:spcAft>
                        <a:buFont typeface="+mj-lt"/>
                        <a:buAutoNum type="arabicPeriod"/>
                      </a:pPr>
                      <a:r>
                        <a:rPr lang="de-DE" sz="1400" dirty="0">
                          <a:effectLst/>
                        </a:rPr>
                        <a:t>Systematik kennenlernen</a:t>
                      </a:r>
                    </a:p>
                    <a:p>
                      <a:pPr marL="342900" lvl="0" indent="-342900" algn="l">
                        <a:spcAft>
                          <a:spcPts val="0"/>
                        </a:spcAft>
                        <a:buFont typeface="+mj-lt"/>
                        <a:buAutoNum type="arabicPeriod"/>
                      </a:pPr>
                      <a:r>
                        <a:rPr lang="de-DE" sz="1400" dirty="0">
                          <a:effectLst/>
                        </a:rPr>
                        <a:t>Ausnahmen</a:t>
                      </a:r>
                    </a:p>
                    <a:p>
                      <a:pPr marL="342900" lvl="0" indent="-342900" algn="l">
                        <a:spcAft>
                          <a:spcPts val="0"/>
                        </a:spcAft>
                        <a:buFont typeface="+mj-lt"/>
                        <a:buAutoNum type="arabicPeriod"/>
                      </a:pPr>
                      <a:r>
                        <a:rPr lang="de-DE" sz="1400" dirty="0">
                          <a:effectLst/>
                        </a:rPr>
                        <a:t>Wiederholung der Systematik</a:t>
                      </a:r>
                    </a:p>
                    <a:p>
                      <a:pPr marL="342900" lvl="0" indent="-342900" algn="l">
                        <a:spcAft>
                          <a:spcPts val="0"/>
                        </a:spcAft>
                        <a:buFont typeface="+mj-lt"/>
                        <a:buAutoNum type="arabicPeriod"/>
                      </a:pPr>
                      <a:r>
                        <a:rPr lang="de-DE" sz="1400" dirty="0">
                          <a:effectLst/>
                        </a:rPr>
                        <a:t>Übungen</a:t>
                      </a:r>
                      <a:endParaRPr lang="de-DE"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49984" marR="49984" marT="0" marB="0"/>
                </a:tc>
                <a:tc>
                  <a:txBody>
                    <a:bodyPr/>
                    <a:lstStyle/>
                    <a:p>
                      <a:pPr algn="l">
                        <a:spcAft>
                          <a:spcPts val="0"/>
                        </a:spcAft>
                      </a:pPr>
                      <a:r>
                        <a:rPr lang="de-DE" sz="1400" dirty="0">
                          <a:effectLst/>
                        </a:rPr>
                        <a:t>Flipchart/Tafel </a:t>
                      </a:r>
                    </a:p>
                    <a:p>
                      <a:pPr algn="l">
                        <a:spcAft>
                          <a:spcPts val="0"/>
                        </a:spcAft>
                      </a:pPr>
                      <a:r>
                        <a:rPr lang="de-DE" sz="1400" dirty="0">
                          <a:effectLst/>
                        </a:rPr>
                        <a:t>(dauerhaft aushängen lassen)</a:t>
                      </a:r>
                      <a:endParaRPr lang="de-DE"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49984" marR="49984" marT="0" marB="0"/>
                </a:tc>
                <a:tc>
                  <a:txBody>
                    <a:bodyPr/>
                    <a:lstStyle/>
                    <a:p>
                      <a:pPr algn="l">
                        <a:spcAft>
                          <a:spcPts val="0"/>
                        </a:spcAft>
                      </a:pPr>
                      <a:r>
                        <a:rPr lang="de-DE" sz="1400">
                          <a:effectLst/>
                        </a:rPr>
                        <a:t>3 Min.</a:t>
                      </a:r>
                      <a:endParaRPr lang="de-DE" sz="1400">
                        <a:effectLst/>
                        <a:latin typeface="Calibri" panose="020F0502020204030204" pitchFamily="34" charset="0"/>
                        <a:ea typeface="Calibri" panose="020F0502020204030204" pitchFamily="34" charset="0"/>
                        <a:cs typeface="Times New Roman" panose="02020603050405020304" pitchFamily="18" charset="0"/>
                      </a:endParaRPr>
                    </a:p>
                  </a:txBody>
                  <a:tcPr marL="49984" marR="49984" marT="0" marB="0"/>
                </a:tc>
                <a:extLst>
                  <a:ext uri="{0D108BD9-81ED-4DB2-BD59-A6C34878D82A}">
                    <a16:rowId xmlns:a16="http://schemas.microsoft.com/office/drawing/2014/main" val="10005"/>
                  </a:ext>
                </a:extLst>
              </a:tr>
              <a:tr h="817016">
                <a:tc>
                  <a:txBody>
                    <a:bodyPr/>
                    <a:lstStyle/>
                    <a:p>
                      <a:pPr marL="457200" lvl="1" indent="0" algn="l">
                        <a:spcAft>
                          <a:spcPts val="0"/>
                        </a:spcAft>
                        <a:buFont typeface="+mj-lt"/>
                        <a:buNone/>
                      </a:pPr>
                      <a:r>
                        <a:rPr lang="de-DE" sz="1400" dirty="0">
                          <a:effectLst/>
                        </a:rPr>
                        <a:t>1.5. Hinführung</a:t>
                      </a:r>
                      <a:endParaRPr lang="de-DE"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49984" marR="49984" marT="0" marB="0"/>
                </a:tc>
                <a:tc>
                  <a:txBody>
                    <a:bodyPr/>
                    <a:lstStyle/>
                    <a:p>
                      <a:pPr algn="l">
                        <a:spcAft>
                          <a:spcPts val="0"/>
                        </a:spcAft>
                      </a:pPr>
                      <a:r>
                        <a:rPr lang="de-DE" sz="1400" dirty="0">
                          <a:effectLst/>
                        </a:rPr>
                        <a:t>Der Trainer führt nun zum Thema mittels Lehrgespräch hin.</a:t>
                      </a:r>
                    </a:p>
                    <a:p>
                      <a:pPr algn="l">
                        <a:spcAft>
                          <a:spcPts val="0"/>
                        </a:spcAft>
                      </a:pPr>
                      <a:r>
                        <a:rPr lang="de-DE" sz="1400" dirty="0">
                          <a:effectLst/>
                        </a:rPr>
                        <a:t>„Was machst Du, wenn Du zwei Türme im Endspiel hast und willst die Partie gewinnen?“</a:t>
                      </a:r>
                      <a:endParaRPr lang="de-DE"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49984" marR="49984" marT="0" marB="0"/>
                </a:tc>
                <a:tc>
                  <a:txBody>
                    <a:bodyPr/>
                    <a:lstStyle/>
                    <a:p>
                      <a:pPr algn="l">
                        <a:spcAft>
                          <a:spcPts val="0"/>
                        </a:spcAft>
                      </a:pPr>
                      <a:r>
                        <a:rPr lang="de-DE" sz="1400">
                          <a:effectLst/>
                        </a:rPr>
                        <a:t> </a:t>
                      </a:r>
                      <a:endParaRPr lang="de-DE" sz="1400">
                        <a:effectLst/>
                        <a:latin typeface="Calibri" panose="020F0502020204030204" pitchFamily="34" charset="0"/>
                        <a:ea typeface="Calibri" panose="020F0502020204030204" pitchFamily="34" charset="0"/>
                        <a:cs typeface="Times New Roman" panose="02020603050405020304" pitchFamily="18" charset="0"/>
                      </a:endParaRPr>
                    </a:p>
                  </a:txBody>
                  <a:tcPr marL="49984" marR="49984" marT="0" marB="0"/>
                </a:tc>
                <a:tc>
                  <a:txBody>
                    <a:bodyPr/>
                    <a:lstStyle/>
                    <a:p>
                      <a:pPr algn="l">
                        <a:spcAft>
                          <a:spcPts val="0"/>
                        </a:spcAft>
                      </a:pPr>
                      <a:r>
                        <a:rPr lang="de-DE" sz="1400">
                          <a:effectLst/>
                        </a:rPr>
                        <a:t>5 Min.</a:t>
                      </a:r>
                      <a:endParaRPr lang="de-DE" sz="1400">
                        <a:effectLst/>
                        <a:latin typeface="Calibri" panose="020F0502020204030204" pitchFamily="34" charset="0"/>
                        <a:ea typeface="Calibri" panose="020F0502020204030204" pitchFamily="34" charset="0"/>
                        <a:cs typeface="Times New Roman" panose="02020603050405020304" pitchFamily="18" charset="0"/>
                      </a:endParaRPr>
                    </a:p>
                  </a:txBody>
                  <a:tcPr marL="49984" marR="49984" marT="0" marB="0"/>
                </a:tc>
                <a:extLst>
                  <a:ext uri="{0D108BD9-81ED-4DB2-BD59-A6C34878D82A}">
                    <a16:rowId xmlns:a16="http://schemas.microsoft.com/office/drawing/2014/main" val="10006"/>
                  </a:ext>
                </a:extLst>
              </a:tr>
              <a:tr h="1111194">
                <a:tc>
                  <a:txBody>
                    <a:bodyPr/>
                    <a:lstStyle/>
                    <a:p>
                      <a:pPr marL="457200" lvl="1" indent="0" algn="l">
                        <a:spcAft>
                          <a:spcPts val="0"/>
                        </a:spcAft>
                        <a:buFont typeface="+mj-lt"/>
                        <a:buNone/>
                      </a:pPr>
                      <a:r>
                        <a:rPr lang="de-DE" sz="1400" dirty="0">
                          <a:effectLst/>
                        </a:rPr>
                        <a:t>1.6. affektives Lernziel</a:t>
                      </a:r>
                      <a:endParaRPr lang="de-DE"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49984" marR="49984" marT="0" marB="0"/>
                </a:tc>
                <a:tc>
                  <a:txBody>
                    <a:bodyPr/>
                    <a:lstStyle/>
                    <a:p>
                      <a:pPr algn="l">
                        <a:spcAft>
                          <a:spcPts val="0"/>
                        </a:spcAft>
                      </a:pPr>
                      <a:r>
                        <a:rPr lang="de-DE" sz="1400" dirty="0">
                          <a:effectLst/>
                        </a:rPr>
                        <a:t>Der Teilnehmer erkennt den Nutzen von der Systematik Mattsetzen mit zwei Türmen um schnell und sicher zum Sieg zu gelangen.</a:t>
                      </a:r>
                    </a:p>
                    <a:p>
                      <a:pPr algn="l">
                        <a:spcAft>
                          <a:spcPts val="0"/>
                        </a:spcAft>
                      </a:pPr>
                      <a:r>
                        <a:rPr lang="de-DE" sz="1400" dirty="0">
                          <a:effectLst/>
                        </a:rPr>
                        <a:t>Die Teilnehmer erkennen den Vorteil der Systematik um eine gewonnen Endspielstellung auszunutzen.</a:t>
                      </a:r>
                      <a:endParaRPr lang="de-DE"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49984" marR="49984" marT="0" marB="0"/>
                </a:tc>
                <a:tc>
                  <a:txBody>
                    <a:bodyPr/>
                    <a:lstStyle/>
                    <a:p>
                      <a:pPr algn="l">
                        <a:spcAft>
                          <a:spcPts val="0"/>
                        </a:spcAft>
                      </a:pPr>
                      <a:r>
                        <a:rPr lang="de-DE" sz="1400" dirty="0">
                          <a:effectLst/>
                        </a:rPr>
                        <a:t> </a:t>
                      </a:r>
                      <a:endParaRPr lang="de-DE"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49984" marR="49984" marT="0" marB="0"/>
                </a:tc>
                <a:tc>
                  <a:txBody>
                    <a:bodyPr/>
                    <a:lstStyle/>
                    <a:p>
                      <a:pPr algn="l">
                        <a:spcAft>
                          <a:spcPts val="0"/>
                        </a:spcAft>
                      </a:pPr>
                      <a:r>
                        <a:rPr lang="de-DE" sz="1400" dirty="0">
                          <a:effectLst/>
                        </a:rPr>
                        <a:t> </a:t>
                      </a:r>
                      <a:endParaRPr lang="de-DE"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49984" marR="49984" marT="0" marB="0"/>
                </a:tc>
                <a:extLst>
                  <a:ext uri="{0D108BD9-81ED-4DB2-BD59-A6C34878D82A}">
                    <a16:rowId xmlns:a16="http://schemas.microsoft.com/office/drawing/2014/main" val="10007"/>
                  </a:ext>
                </a:extLst>
              </a:tr>
            </a:tbl>
          </a:graphicData>
        </a:graphic>
      </p:graphicFrame>
    </p:spTree>
    <p:extLst>
      <p:ext uri="{BB962C8B-B14F-4D97-AF65-F5344CB8AC3E}">
        <p14:creationId xmlns:p14="http://schemas.microsoft.com/office/powerpoint/2010/main" val="338717099"/>
      </p:ext>
    </p:extLst>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Tabelle 1"/>
          <p:cNvGraphicFramePr>
            <a:graphicFrameLocks noGrp="1"/>
          </p:cNvGraphicFramePr>
          <p:nvPr>
            <p:extLst>
              <p:ext uri="{D42A27DB-BD31-4B8C-83A1-F6EECF244321}">
                <p14:modId xmlns:p14="http://schemas.microsoft.com/office/powerpoint/2010/main" val="3424163205"/>
              </p:ext>
            </p:extLst>
          </p:nvPr>
        </p:nvGraphicFramePr>
        <p:xfrm>
          <a:off x="0" y="0"/>
          <a:ext cx="11439145" cy="6858000"/>
        </p:xfrm>
        <a:graphic>
          <a:graphicData uri="http://schemas.openxmlformats.org/drawingml/2006/table">
            <a:tbl>
              <a:tblPr firstRow="1" firstCol="1" bandRow="1">
                <a:tableStyleId>{5C22544A-7EE6-4342-B048-85BDC9FD1C3A}</a:tableStyleId>
              </a:tblPr>
              <a:tblGrid>
                <a:gridCol w="2835548">
                  <a:extLst>
                    <a:ext uri="{9D8B030D-6E8A-4147-A177-3AD203B41FA5}">
                      <a16:colId xmlns:a16="http://schemas.microsoft.com/office/drawing/2014/main" val="20000"/>
                    </a:ext>
                  </a:extLst>
                </a:gridCol>
                <a:gridCol w="4770517">
                  <a:extLst>
                    <a:ext uri="{9D8B030D-6E8A-4147-A177-3AD203B41FA5}">
                      <a16:colId xmlns:a16="http://schemas.microsoft.com/office/drawing/2014/main" val="20001"/>
                    </a:ext>
                  </a:extLst>
                </a:gridCol>
                <a:gridCol w="2384457">
                  <a:extLst>
                    <a:ext uri="{9D8B030D-6E8A-4147-A177-3AD203B41FA5}">
                      <a16:colId xmlns:a16="http://schemas.microsoft.com/office/drawing/2014/main" val="20002"/>
                    </a:ext>
                  </a:extLst>
                </a:gridCol>
                <a:gridCol w="1448623">
                  <a:extLst>
                    <a:ext uri="{9D8B030D-6E8A-4147-A177-3AD203B41FA5}">
                      <a16:colId xmlns:a16="http://schemas.microsoft.com/office/drawing/2014/main" val="20003"/>
                    </a:ext>
                  </a:extLst>
                </a:gridCol>
              </a:tblGrid>
              <a:tr h="453794">
                <a:tc gridSpan="4">
                  <a:txBody>
                    <a:bodyPr/>
                    <a:lstStyle/>
                    <a:p>
                      <a:pPr marL="0" lvl="0" indent="0" algn="l">
                        <a:spcAft>
                          <a:spcPts val="0"/>
                        </a:spcAft>
                        <a:buFont typeface="+mj-lt"/>
                        <a:buNone/>
                      </a:pPr>
                      <a:r>
                        <a:rPr lang="de-DE" sz="1400" dirty="0">
                          <a:effectLst/>
                        </a:rPr>
                        <a:t>2. Hauptteil (30 Minuten)</a:t>
                      </a:r>
                    </a:p>
                    <a:p>
                      <a:pPr marL="0" lvl="0" indent="0" algn="l">
                        <a:spcAft>
                          <a:spcPts val="0"/>
                        </a:spcAft>
                        <a:buFont typeface="+mj-lt"/>
                        <a:buNone/>
                      </a:pPr>
                      <a:endParaRPr lang="de-DE"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64265" marR="64265" marT="0" marB="0"/>
                </a:tc>
                <a:tc hMerge="1">
                  <a:txBody>
                    <a:bodyPr/>
                    <a:lstStyle/>
                    <a:p>
                      <a:endParaRPr lang="de-DE"/>
                    </a:p>
                  </a:txBody>
                  <a:tcPr/>
                </a:tc>
                <a:tc hMerge="1">
                  <a:txBody>
                    <a:bodyPr/>
                    <a:lstStyle/>
                    <a:p>
                      <a:endParaRPr lang="de-DE"/>
                    </a:p>
                  </a:txBody>
                  <a:tcPr/>
                </a:tc>
                <a:tc hMerge="1">
                  <a:txBody>
                    <a:bodyPr/>
                    <a:lstStyle/>
                    <a:p>
                      <a:endParaRPr lang="de-DE" dirty="0"/>
                    </a:p>
                  </a:txBody>
                  <a:tcPr/>
                </a:tc>
                <a:extLst>
                  <a:ext uri="{0D108BD9-81ED-4DB2-BD59-A6C34878D82A}">
                    <a16:rowId xmlns:a16="http://schemas.microsoft.com/office/drawing/2014/main" val="10000"/>
                  </a:ext>
                </a:extLst>
              </a:tr>
              <a:tr h="281106">
                <a:tc>
                  <a:txBody>
                    <a:bodyPr/>
                    <a:lstStyle/>
                    <a:p>
                      <a:pPr marL="228600" algn="l">
                        <a:spcAft>
                          <a:spcPts val="0"/>
                        </a:spcAft>
                      </a:pPr>
                      <a:r>
                        <a:rPr lang="de-DE" sz="1400" dirty="0">
                          <a:effectLst/>
                        </a:rPr>
                        <a:t>Phase</a:t>
                      </a:r>
                      <a:endParaRPr lang="de-DE"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49984" marR="49984" marT="0" marB="0"/>
                </a:tc>
                <a:tc>
                  <a:txBody>
                    <a:bodyPr/>
                    <a:lstStyle/>
                    <a:p>
                      <a:pPr algn="l">
                        <a:spcAft>
                          <a:spcPts val="0"/>
                        </a:spcAft>
                      </a:pPr>
                      <a:r>
                        <a:rPr lang="de-DE" sz="1400" dirty="0">
                          <a:effectLst/>
                        </a:rPr>
                        <a:t>Inhalt/Lernziel/Methode</a:t>
                      </a:r>
                      <a:endParaRPr lang="de-DE"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49984" marR="49984" marT="0" marB="0"/>
                </a:tc>
                <a:tc>
                  <a:txBody>
                    <a:bodyPr/>
                    <a:lstStyle/>
                    <a:p>
                      <a:pPr algn="l">
                        <a:spcAft>
                          <a:spcPts val="0"/>
                        </a:spcAft>
                      </a:pPr>
                      <a:r>
                        <a:rPr lang="de-DE" sz="1400" dirty="0">
                          <a:effectLst/>
                        </a:rPr>
                        <a:t>Medien</a:t>
                      </a:r>
                      <a:endParaRPr lang="de-DE"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49984" marR="49984" marT="0" marB="0"/>
                </a:tc>
                <a:tc>
                  <a:txBody>
                    <a:bodyPr/>
                    <a:lstStyle/>
                    <a:p>
                      <a:pPr algn="l">
                        <a:spcAft>
                          <a:spcPts val="0"/>
                        </a:spcAft>
                      </a:pPr>
                      <a:r>
                        <a:rPr lang="de-DE" sz="1400" dirty="0">
                          <a:effectLst/>
                        </a:rPr>
                        <a:t>Zeit</a:t>
                      </a:r>
                      <a:endParaRPr lang="de-DE"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49984" marR="49984" marT="0" marB="0"/>
                </a:tc>
                <a:extLst>
                  <a:ext uri="{0D108BD9-81ED-4DB2-BD59-A6C34878D82A}">
                    <a16:rowId xmlns:a16="http://schemas.microsoft.com/office/drawing/2014/main" val="10001"/>
                  </a:ext>
                </a:extLst>
              </a:tr>
              <a:tr h="562214">
                <a:tc>
                  <a:txBody>
                    <a:bodyPr/>
                    <a:lstStyle/>
                    <a:p>
                      <a:pPr marL="457200" lvl="1" indent="0" algn="l">
                        <a:spcAft>
                          <a:spcPts val="0"/>
                        </a:spcAft>
                        <a:buFont typeface="+mj-lt"/>
                        <a:buNone/>
                      </a:pPr>
                      <a:r>
                        <a:rPr lang="de-DE" sz="1400" dirty="0">
                          <a:effectLst/>
                        </a:rPr>
                        <a:t>2.1. kognitives Lernziel</a:t>
                      </a:r>
                      <a:endParaRPr lang="de-DE"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64265" marR="64265" marT="0" marB="0"/>
                </a:tc>
                <a:tc>
                  <a:txBody>
                    <a:bodyPr/>
                    <a:lstStyle/>
                    <a:p>
                      <a:pPr algn="l">
                        <a:spcAft>
                          <a:spcPts val="0"/>
                        </a:spcAft>
                      </a:pPr>
                      <a:r>
                        <a:rPr lang="de-DE" sz="1400" dirty="0">
                          <a:effectLst/>
                        </a:rPr>
                        <a:t>Die Teilnehmer erwerben Wissen über die wichtigsten Systematiken des Mattsetzens mit zwei Türmen.</a:t>
                      </a:r>
                      <a:endParaRPr lang="de-DE"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64265" marR="64265" marT="0" marB="0"/>
                </a:tc>
                <a:tc>
                  <a:txBody>
                    <a:bodyPr/>
                    <a:lstStyle/>
                    <a:p>
                      <a:pPr algn="l">
                        <a:spcAft>
                          <a:spcPts val="0"/>
                        </a:spcAft>
                      </a:pPr>
                      <a:r>
                        <a:rPr lang="de-DE" sz="1400">
                          <a:effectLst/>
                        </a:rPr>
                        <a:t> </a:t>
                      </a:r>
                      <a:endParaRPr lang="de-DE" sz="1400">
                        <a:effectLst/>
                        <a:latin typeface="Calibri" panose="020F0502020204030204" pitchFamily="34" charset="0"/>
                        <a:ea typeface="Calibri" panose="020F0502020204030204" pitchFamily="34" charset="0"/>
                        <a:cs typeface="Times New Roman" panose="02020603050405020304" pitchFamily="18" charset="0"/>
                      </a:endParaRPr>
                    </a:p>
                  </a:txBody>
                  <a:tcPr marL="64265" marR="64265" marT="0" marB="0"/>
                </a:tc>
                <a:tc>
                  <a:txBody>
                    <a:bodyPr/>
                    <a:lstStyle/>
                    <a:p>
                      <a:pPr algn="l">
                        <a:spcAft>
                          <a:spcPts val="0"/>
                        </a:spcAft>
                      </a:pPr>
                      <a:r>
                        <a:rPr lang="de-DE" sz="1400" dirty="0">
                          <a:effectLst/>
                        </a:rPr>
                        <a:t> </a:t>
                      </a:r>
                      <a:endParaRPr lang="de-DE"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64265" marR="64265" marT="0" marB="0"/>
                </a:tc>
                <a:extLst>
                  <a:ext uri="{0D108BD9-81ED-4DB2-BD59-A6C34878D82A}">
                    <a16:rowId xmlns:a16="http://schemas.microsoft.com/office/drawing/2014/main" val="10002"/>
                  </a:ext>
                </a:extLst>
              </a:tr>
              <a:tr h="562214">
                <a:tc>
                  <a:txBody>
                    <a:bodyPr/>
                    <a:lstStyle/>
                    <a:p>
                      <a:pPr marL="457200" lvl="1" indent="0" algn="l">
                        <a:spcAft>
                          <a:spcPts val="0"/>
                        </a:spcAft>
                        <a:buFont typeface="+mj-lt"/>
                        <a:buNone/>
                      </a:pPr>
                      <a:r>
                        <a:rPr lang="de-DE" sz="1400" dirty="0">
                          <a:effectLst/>
                        </a:rPr>
                        <a:t>2.2. Ideensammlung</a:t>
                      </a:r>
                      <a:endParaRPr lang="de-DE"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64265" marR="64265" marT="0" marB="0"/>
                </a:tc>
                <a:tc>
                  <a:txBody>
                    <a:bodyPr/>
                    <a:lstStyle/>
                    <a:p>
                      <a:pPr algn="l">
                        <a:spcAft>
                          <a:spcPts val="0"/>
                        </a:spcAft>
                      </a:pPr>
                      <a:r>
                        <a:rPr lang="de-DE" sz="1400" dirty="0">
                          <a:effectLst/>
                        </a:rPr>
                        <a:t>Die Teilnehmer tragen zusammen, was sie bereits über das Mattsetzen wissen (Ideensammlung)</a:t>
                      </a:r>
                      <a:endParaRPr lang="de-DE"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64265" marR="64265" marT="0" marB="0"/>
                </a:tc>
                <a:tc>
                  <a:txBody>
                    <a:bodyPr/>
                    <a:lstStyle/>
                    <a:p>
                      <a:pPr algn="l">
                        <a:spcAft>
                          <a:spcPts val="0"/>
                        </a:spcAft>
                      </a:pPr>
                      <a:r>
                        <a:rPr lang="de-DE" sz="1400">
                          <a:effectLst/>
                        </a:rPr>
                        <a:t>Karten/Pinnwand/Tafel</a:t>
                      </a:r>
                      <a:endParaRPr lang="de-DE" sz="1400">
                        <a:effectLst/>
                        <a:latin typeface="Calibri" panose="020F0502020204030204" pitchFamily="34" charset="0"/>
                        <a:ea typeface="Calibri" panose="020F0502020204030204" pitchFamily="34" charset="0"/>
                        <a:cs typeface="Times New Roman" panose="02020603050405020304" pitchFamily="18" charset="0"/>
                      </a:endParaRPr>
                    </a:p>
                  </a:txBody>
                  <a:tcPr marL="64265" marR="64265" marT="0" marB="0"/>
                </a:tc>
                <a:tc>
                  <a:txBody>
                    <a:bodyPr/>
                    <a:lstStyle/>
                    <a:p>
                      <a:pPr algn="l">
                        <a:spcAft>
                          <a:spcPts val="0"/>
                        </a:spcAft>
                      </a:pPr>
                      <a:r>
                        <a:rPr lang="de-DE" sz="1400">
                          <a:effectLst/>
                        </a:rPr>
                        <a:t>5 Min.</a:t>
                      </a:r>
                      <a:endParaRPr lang="de-DE" sz="1400">
                        <a:effectLst/>
                        <a:latin typeface="Calibri" panose="020F0502020204030204" pitchFamily="34" charset="0"/>
                        <a:ea typeface="Calibri" panose="020F0502020204030204" pitchFamily="34" charset="0"/>
                        <a:cs typeface="Times New Roman" panose="02020603050405020304" pitchFamily="18" charset="0"/>
                      </a:endParaRPr>
                    </a:p>
                  </a:txBody>
                  <a:tcPr marL="64265" marR="64265" marT="0" marB="0"/>
                </a:tc>
                <a:extLst>
                  <a:ext uri="{0D108BD9-81ED-4DB2-BD59-A6C34878D82A}">
                    <a16:rowId xmlns:a16="http://schemas.microsoft.com/office/drawing/2014/main" val="10003"/>
                  </a:ext>
                </a:extLst>
              </a:tr>
              <a:tr h="1124428">
                <a:tc>
                  <a:txBody>
                    <a:bodyPr/>
                    <a:lstStyle/>
                    <a:p>
                      <a:pPr marL="457200" lvl="1" indent="0" algn="l">
                        <a:spcAft>
                          <a:spcPts val="0"/>
                        </a:spcAft>
                        <a:buFont typeface="+mj-lt"/>
                        <a:buNone/>
                      </a:pPr>
                      <a:r>
                        <a:rPr lang="de-DE" sz="1400" dirty="0">
                          <a:effectLst/>
                        </a:rPr>
                        <a:t>2.3. Input</a:t>
                      </a:r>
                      <a:endParaRPr lang="de-DE"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64265" marR="64265" marT="0" marB="0"/>
                </a:tc>
                <a:tc>
                  <a:txBody>
                    <a:bodyPr/>
                    <a:lstStyle/>
                    <a:p>
                      <a:pPr algn="l">
                        <a:spcAft>
                          <a:spcPts val="0"/>
                        </a:spcAft>
                      </a:pPr>
                      <a:r>
                        <a:rPr lang="de-DE" sz="1400" dirty="0">
                          <a:effectLst/>
                        </a:rPr>
                        <a:t>Der Trainer wertet die Karten zusammen aus und gleicht diese mit den Merkmalen ab (Lehrvortrag)</a:t>
                      </a:r>
                    </a:p>
                    <a:p>
                      <a:pPr algn="l">
                        <a:spcAft>
                          <a:spcPts val="0"/>
                        </a:spcAft>
                      </a:pPr>
                      <a:r>
                        <a:rPr lang="de-DE" sz="1400" dirty="0">
                          <a:effectLst/>
                        </a:rPr>
                        <a:t>Es werden im Anschluss die Ausnahmen besprochen und am Demobrett gezeigt</a:t>
                      </a:r>
                      <a:endParaRPr lang="de-DE"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64265" marR="64265" marT="0" marB="0"/>
                </a:tc>
                <a:tc>
                  <a:txBody>
                    <a:bodyPr/>
                    <a:lstStyle/>
                    <a:p>
                      <a:pPr algn="l">
                        <a:spcAft>
                          <a:spcPts val="0"/>
                        </a:spcAft>
                      </a:pPr>
                      <a:r>
                        <a:rPr lang="de-DE" sz="1400">
                          <a:effectLst/>
                        </a:rPr>
                        <a:t>Demobrett</a:t>
                      </a:r>
                      <a:endParaRPr lang="de-DE" sz="1400">
                        <a:effectLst/>
                        <a:latin typeface="Calibri" panose="020F0502020204030204" pitchFamily="34" charset="0"/>
                        <a:ea typeface="Calibri" panose="020F0502020204030204" pitchFamily="34" charset="0"/>
                        <a:cs typeface="Times New Roman" panose="02020603050405020304" pitchFamily="18" charset="0"/>
                      </a:endParaRPr>
                    </a:p>
                  </a:txBody>
                  <a:tcPr marL="64265" marR="64265" marT="0" marB="0"/>
                </a:tc>
                <a:tc>
                  <a:txBody>
                    <a:bodyPr/>
                    <a:lstStyle/>
                    <a:p>
                      <a:pPr algn="l">
                        <a:spcAft>
                          <a:spcPts val="0"/>
                        </a:spcAft>
                      </a:pPr>
                      <a:r>
                        <a:rPr lang="de-DE" sz="1400">
                          <a:effectLst/>
                        </a:rPr>
                        <a:t>13 Min.</a:t>
                      </a:r>
                      <a:endParaRPr lang="de-DE" sz="1400">
                        <a:effectLst/>
                        <a:latin typeface="Calibri" panose="020F0502020204030204" pitchFamily="34" charset="0"/>
                        <a:ea typeface="Calibri" panose="020F0502020204030204" pitchFamily="34" charset="0"/>
                        <a:cs typeface="Times New Roman" panose="02020603050405020304" pitchFamily="18" charset="0"/>
                      </a:endParaRPr>
                    </a:p>
                  </a:txBody>
                  <a:tcPr marL="64265" marR="64265" marT="0" marB="0"/>
                </a:tc>
                <a:extLst>
                  <a:ext uri="{0D108BD9-81ED-4DB2-BD59-A6C34878D82A}">
                    <a16:rowId xmlns:a16="http://schemas.microsoft.com/office/drawing/2014/main" val="10004"/>
                  </a:ext>
                </a:extLst>
              </a:tr>
              <a:tr h="1124428">
                <a:tc>
                  <a:txBody>
                    <a:bodyPr/>
                    <a:lstStyle/>
                    <a:p>
                      <a:pPr marL="457200" lvl="1" indent="0" algn="l">
                        <a:spcAft>
                          <a:spcPts val="0"/>
                        </a:spcAft>
                        <a:buFont typeface="+mj-lt"/>
                        <a:buNone/>
                      </a:pPr>
                      <a:r>
                        <a:rPr lang="de-DE" sz="1400" dirty="0">
                          <a:effectLst/>
                        </a:rPr>
                        <a:t>2.4. Wiederholung</a:t>
                      </a:r>
                      <a:endParaRPr lang="de-DE"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64265" marR="64265" marT="0" marB="0"/>
                </a:tc>
                <a:tc>
                  <a:txBody>
                    <a:bodyPr/>
                    <a:lstStyle/>
                    <a:p>
                      <a:pPr algn="l">
                        <a:spcAft>
                          <a:spcPts val="0"/>
                        </a:spcAft>
                      </a:pPr>
                      <a:r>
                        <a:rPr lang="de-DE" sz="1400" dirty="0">
                          <a:effectLst/>
                        </a:rPr>
                        <a:t>Der Trainer wiederholt die Systematik des Mattsetzens in einer geänderten Ausgangsstellung, damit die Regeln wiederholt werden. Dazu bezieht er die Teilnehmer aktiv mit ein.</a:t>
                      </a:r>
                      <a:endParaRPr lang="de-DE"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64265" marR="64265" marT="0" marB="0"/>
                </a:tc>
                <a:tc>
                  <a:txBody>
                    <a:bodyPr/>
                    <a:lstStyle/>
                    <a:p>
                      <a:pPr algn="l">
                        <a:spcAft>
                          <a:spcPts val="0"/>
                        </a:spcAft>
                      </a:pPr>
                      <a:r>
                        <a:rPr lang="de-DE" sz="1400" dirty="0">
                          <a:effectLst/>
                        </a:rPr>
                        <a:t>Demobrett</a:t>
                      </a:r>
                      <a:endParaRPr lang="de-DE"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64265" marR="64265" marT="0" marB="0"/>
                </a:tc>
                <a:tc>
                  <a:txBody>
                    <a:bodyPr/>
                    <a:lstStyle/>
                    <a:p>
                      <a:pPr algn="l">
                        <a:spcAft>
                          <a:spcPts val="0"/>
                        </a:spcAft>
                      </a:pPr>
                      <a:r>
                        <a:rPr lang="de-DE" sz="1400">
                          <a:effectLst/>
                        </a:rPr>
                        <a:t>5 Min.</a:t>
                      </a:r>
                      <a:endParaRPr lang="de-DE" sz="1400">
                        <a:effectLst/>
                        <a:latin typeface="Calibri" panose="020F0502020204030204" pitchFamily="34" charset="0"/>
                        <a:ea typeface="Calibri" panose="020F0502020204030204" pitchFamily="34" charset="0"/>
                        <a:cs typeface="Times New Roman" panose="02020603050405020304" pitchFamily="18" charset="0"/>
                      </a:endParaRPr>
                    </a:p>
                  </a:txBody>
                  <a:tcPr marL="64265" marR="64265" marT="0" marB="0"/>
                </a:tc>
                <a:extLst>
                  <a:ext uri="{0D108BD9-81ED-4DB2-BD59-A6C34878D82A}">
                    <a16:rowId xmlns:a16="http://schemas.microsoft.com/office/drawing/2014/main" val="10005"/>
                  </a:ext>
                </a:extLst>
              </a:tr>
              <a:tr h="824945">
                <a:tc>
                  <a:txBody>
                    <a:bodyPr/>
                    <a:lstStyle/>
                    <a:p>
                      <a:pPr marL="457200" lvl="1" indent="0" algn="l">
                        <a:spcAft>
                          <a:spcPts val="0"/>
                        </a:spcAft>
                        <a:buFont typeface="+mj-lt"/>
                        <a:buNone/>
                      </a:pPr>
                      <a:r>
                        <a:rPr lang="de-DE" sz="1400" dirty="0">
                          <a:effectLst/>
                        </a:rPr>
                        <a:t>2.5. psychomotorisches </a:t>
                      </a:r>
                    </a:p>
                    <a:p>
                      <a:pPr algn="l">
                        <a:spcAft>
                          <a:spcPts val="0"/>
                        </a:spcAft>
                      </a:pPr>
                      <a:r>
                        <a:rPr lang="de-DE" sz="1400" dirty="0">
                          <a:effectLst/>
                        </a:rPr>
                        <a:t>                Lernziel</a:t>
                      </a:r>
                      <a:endParaRPr lang="de-DE"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64265" marR="64265" marT="0" marB="0"/>
                </a:tc>
                <a:tc>
                  <a:txBody>
                    <a:bodyPr/>
                    <a:lstStyle/>
                    <a:p>
                      <a:pPr algn="l">
                        <a:spcAft>
                          <a:spcPts val="0"/>
                        </a:spcAft>
                      </a:pPr>
                      <a:r>
                        <a:rPr lang="de-DE" sz="1400">
                          <a:effectLst/>
                        </a:rPr>
                        <a:t>Die Teilnehmer wenden die Kenntnisse des Mattsetzens mit zwei Türmen bei Übungen an.</a:t>
                      </a:r>
                      <a:endParaRPr lang="de-DE" sz="1400">
                        <a:effectLst/>
                        <a:latin typeface="Calibri" panose="020F0502020204030204" pitchFamily="34" charset="0"/>
                        <a:ea typeface="Calibri" panose="020F0502020204030204" pitchFamily="34" charset="0"/>
                        <a:cs typeface="Times New Roman" panose="02020603050405020304" pitchFamily="18" charset="0"/>
                      </a:endParaRPr>
                    </a:p>
                  </a:txBody>
                  <a:tcPr marL="64265" marR="64265" marT="0" marB="0"/>
                </a:tc>
                <a:tc>
                  <a:txBody>
                    <a:bodyPr/>
                    <a:lstStyle/>
                    <a:p>
                      <a:pPr algn="l">
                        <a:spcAft>
                          <a:spcPts val="0"/>
                        </a:spcAft>
                      </a:pPr>
                      <a:r>
                        <a:rPr lang="de-DE" sz="1400" dirty="0">
                          <a:effectLst/>
                        </a:rPr>
                        <a:t> </a:t>
                      </a:r>
                      <a:endParaRPr lang="de-DE"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64265" marR="64265" marT="0" marB="0"/>
                </a:tc>
                <a:tc>
                  <a:txBody>
                    <a:bodyPr/>
                    <a:lstStyle/>
                    <a:p>
                      <a:pPr algn="l">
                        <a:spcAft>
                          <a:spcPts val="0"/>
                        </a:spcAft>
                      </a:pPr>
                      <a:r>
                        <a:rPr lang="de-DE" sz="1400">
                          <a:effectLst/>
                        </a:rPr>
                        <a:t> </a:t>
                      </a:r>
                      <a:endParaRPr lang="de-DE" sz="1400">
                        <a:effectLst/>
                        <a:latin typeface="Calibri" panose="020F0502020204030204" pitchFamily="34" charset="0"/>
                        <a:ea typeface="Calibri" panose="020F0502020204030204" pitchFamily="34" charset="0"/>
                        <a:cs typeface="Times New Roman" panose="02020603050405020304" pitchFamily="18" charset="0"/>
                      </a:endParaRPr>
                    </a:p>
                  </a:txBody>
                  <a:tcPr marL="64265" marR="64265" marT="0" marB="0"/>
                </a:tc>
                <a:extLst>
                  <a:ext uri="{0D108BD9-81ED-4DB2-BD59-A6C34878D82A}">
                    <a16:rowId xmlns:a16="http://schemas.microsoft.com/office/drawing/2014/main" val="10006"/>
                  </a:ext>
                </a:extLst>
              </a:tr>
              <a:tr h="1924871">
                <a:tc>
                  <a:txBody>
                    <a:bodyPr/>
                    <a:lstStyle/>
                    <a:p>
                      <a:pPr marL="457200" lvl="1" indent="0" algn="l">
                        <a:spcAft>
                          <a:spcPts val="0"/>
                        </a:spcAft>
                        <a:buFont typeface="+mj-lt"/>
                        <a:buNone/>
                      </a:pPr>
                      <a:r>
                        <a:rPr lang="de-DE" sz="1400" dirty="0">
                          <a:effectLst/>
                        </a:rPr>
                        <a:t>2.6. Übung</a:t>
                      </a:r>
                      <a:endParaRPr lang="de-DE"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64265" marR="64265" marT="0" marB="0"/>
                </a:tc>
                <a:tc>
                  <a:txBody>
                    <a:bodyPr/>
                    <a:lstStyle/>
                    <a:p>
                      <a:pPr algn="l">
                        <a:spcAft>
                          <a:spcPts val="0"/>
                        </a:spcAft>
                      </a:pPr>
                      <a:r>
                        <a:rPr lang="de-DE" sz="1400" dirty="0">
                          <a:effectLst/>
                        </a:rPr>
                        <a:t>Der Trainer stellt Paare zusammen (Partnerarbeit). Dabei wird ein starker Spieler mit einem schwachen Spieler gepaart (Differenzierung) Es werden zwei bis drei Stellungen ausgespielt (nach Arbeitsblatt) um die Systematik zu festigen. Der Trainer kontrolliert wechselnd die jeweiligen Stellungen und greift bei groben Fehlern ein.</a:t>
                      </a:r>
                      <a:endParaRPr lang="de-DE"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64265" marR="64265" marT="0" marB="0"/>
                </a:tc>
                <a:tc>
                  <a:txBody>
                    <a:bodyPr/>
                    <a:lstStyle/>
                    <a:p>
                      <a:pPr algn="l">
                        <a:spcAft>
                          <a:spcPts val="0"/>
                        </a:spcAft>
                      </a:pPr>
                      <a:r>
                        <a:rPr lang="de-DE" sz="1400" dirty="0">
                          <a:effectLst/>
                        </a:rPr>
                        <a:t>Schachbrett/Arbeitsblatt</a:t>
                      </a:r>
                      <a:endParaRPr lang="de-DE"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64265" marR="64265" marT="0" marB="0"/>
                </a:tc>
                <a:tc>
                  <a:txBody>
                    <a:bodyPr/>
                    <a:lstStyle/>
                    <a:p>
                      <a:pPr algn="l">
                        <a:spcAft>
                          <a:spcPts val="0"/>
                        </a:spcAft>
                      </a:pPr>
                      <a:r>
                        <a:rPr lang="de-DE" sz="1400" dirty="0">
                          <a:effectLst/>
                        </a:rPr>
                        <a:t>10 Min.</a:t>
                      </a:r>
                      <a:endParaRPr lang="de-DE"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64265" marR="64265" marT="0" marB="0"/>
                </a:tc>
                <a:extLst>
                  <a:ext uri="{0D108BD9-81ED-4DB2-BD59-A6C34878D82A}">
                    <a16:rowId xmlns:a16="http://schemas.microsoft.com/office/drawing/2014/main" val="10007"/>
                  </a:ext>
                </a:extLst>
              </a:tr>
            </a:tbl>
          </a:graphicData>
        </a:graphic>
      </p:graphicFrame>
    </p:spTree>
    <p:extLst>
      <p:ext uri="{BB962C8B-B14F-4D97-AF65-F5344CB8AC3E}">
        <p14:creationId xmlns:p14="http://schemas.microsoft.com/office/powerpoint/2010/main" val="141983729"/>
      </p:ext>
    </p:extLst>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Tabelle 1"/>
          <p:cNvGraphicFramePr>
            <a:graphicFrameLocks noGrp="1"/>
          </p:cNvGraphicFramePr>
          <p:nvPr>
            <p:extLst>
              <p:ext uri="{D42A27DB-BD31-4B8C-83A1-F6EECF244321}">
                <p14:modId xmlns:p14="http://schemas.microsoft.com/office/powerpoint/2010/main" val="2206721105"/>
              </p:ext>
            </p:extLst>
          </p:nvPr>
        </p:nvGraphicFramePr>
        <p:xfrm>
          <a:off x="0" y="2148840"/>
          <a:ext cx="12192000" cy="4069080"/>
        </p:xfrm>
        <a:graphic>
          <a:graphicData uri="http://schemas.openxmlformats.org/drawingml/2006/table">
            <a:tbl>
              <a:tblPr firstRow="1" firstCol="1" bandRow="1">
                <a:tableStyleId>{5C22544A-7EE6-4342-B048-85BDC9FD1C3A}</a:tableStyleId>
              </a:tblPr>
              <a:tblGrid>
                <a:gridCol w="3022168">
                  <a:extLst>
                    <a:ext uri="{9D8B030D-6E8A-4147-A177-3AD203B41FA5}">
                      <a16:colId xmlns:a16="http://schemas.microsoft.com/office/drawing/2014/main" val="20000"/>
                    </a:ext>
                  </a:extLst>
                </a:gridCol>
                <a:gridCol w="5084483">
                  <a:extLst>
                    <a:ext uri="{9D8B030D-6E8A-4147-A177-3AD203B41FA5}">
                      <a16:colId xmlns:a16="http://schemas.microsoft.com/office/drawing/2014/main" val="20001"/>
                    </a:ext>
                  </a:extLst>
                </a:gridCol>
                <a:gridCol w="2541388">
                  <a:extLst>
                    <a:ext uri="{9D8B030D-6E8A-4147-A177-3AD203B41FA5}">
                      <a16:colId xmlns:a16="http://schemas.microsoft.com/office/drawing/2014/main" val="20002"/>
                    </a:ext>
                  </a:extLst>
                </a:gridCol>
                <a:gridCol w="1543961">
                  <a:extLst>
                    <a:ext uri="{9D8B030D-6E8A-4147-A177-3AD203B41FA5}">
                      <a16:colId xmlns:a16="http://schemas.microsoft.com/office/drawing/2014/main" val="20003"/>
                    </a:ext>
                  </a:extLst>
                </a:gridCol>
              </a:tblGrid>
              <a:tr h="347273">
                <a:tc gridSpan="4">
                  <a:txBody>
                    <a:bodyPr/>
                    <a:lstStyle/>
                    <a:p>
                      <a:pPr marL="0" lvl="0" indent="0" algn="l">
                        <a:spcAft>
                          <a:spcPts val="0"/>
                        </a:spcAft>
                        <a:buFont typeface="+mj-lt"/>
                        <a:buNone/>
                      </a:pPr>
                      <a:r>
                        <a:rPr lang="de-DE" sz="1400" dirty="0">
                          <a:effectLst/>
                        </a:rPr>
                        <a:t>3. Schlussteil (8 Minuten)</a:t>
                      </a:r>
                      <a:endParaRPr lang="de-DE"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hMerge="1">
                  <a:txBody>
                    <a:bodyPr/>
                    <a:lstStyle/>
                    <a:p>
                      <a:endParaRPr lang="de-DE"/>
                    </a:p>
                  </a:txBody>
                  <a:tcPr/>
                </a:tc>
                <a:tc hMerge="1">
                  <a:txBody>
                    <a:bodyPr/>
                    <a:lstStyle/>
                    <a:p>
                      <a:endParaRPr lang="de-DE"/>
                    </a:p>
                  </a:txBody>
                  <a:tcPr/>
                </a:tc>
                <a:tc hMerge="1">
                  <a:txBody>
                    <a:bodyPr/>
                    <a:lstStyle/>
                    <a:p>
                      <a:endParaRPr lang="de-DE"/>
                    </a:p>
                  </a:txBody>
                  <a:tcPr/>
                </a:tc>
                <a:extLst>
                  <a:ext uri="{0D108BD9-81ED-4DB2-BD59-A6C34878D82A}">
                    <a16:rowId xmlns:a16="http://schemas.microsoft.com/office/drawing/2014/main" val="10000"/>
                  </a:ext>
                </a:extLst>
              </a:tr>
              <a:tr h="347273">
                <a:tc>
                  <a:txBody>
                    <a:bodyPr/>
                    <a:lstStyle/>
                    <a:p>
                      <a:pPr marL="228600" algn="l">
                        <a:spcAft>
                          <a:spcPts val="0"/>
                        </a:spcAft>
                      </a:pPr>
                      <a:r>
                        <a:rPr lang="de-DE" sz="1400" dirty="0">
                          <a:effectLst/>
                        </a:rPr>
                        <a:t>Phase</a:t>
                      </a:r>
                      <a:endParaRPr lang="de-DE"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49984" marR="49984" marT="0" marB="0"/>
                </a:tc>
                <a:tc>
                  <a:txBody>
                    <a:bodyPr/>
                    <a:lstStyle/>
                    <a:p>
                      <a:pPr algn="l">
                        <a:spcAft>
                          <a:spcPts val="0"/>
                        </a:spcAft>
                      </a:pPr>
                      <a:r>
                        <a:rPr lang="de-DE" sz="1400" dirty="0">
                          <a:effectLst/>
                        </a:rPr>
                        <a:t>Inhalt/Lernziel/Methode</a:t>
                      </a:r>
                      <a:endParaRPr lang="de-DE"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49984" marR="49984" marT="0" marB="0"/>
                </a:tc>
                <a:tc>
                  <a:txBody>
                    <a:bodyPr/>
                    <a:lstStyle/>
                    <a:p>
                      <a:pPr algn="l">
                        <a:spcAft>
                          <a:spcPts val="0"/>
                        </a:spcAft>
                      </a:pPr>
                      <a:r>
                        <a:rPr lang="de-DE" sz="1400" dirty="0">
                          <a:effectLst/>
                        </a:rPr>
                        <a:t>Medien</a:t>
                      </a:r>
                      <a:endParaRPr lang="de-DE"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49984" marR="49984" marT="0" marB="0"/>
                </a:tc>
                <a:tc>
                  <a:txBody>
                    <a:bodyPr/>
                    <a:lstStyle/>
                    <a:p>
                      <a:pPr algn="l">
                        <a:spcAft>
                          <a:spcPts val="0"/>
                        </a:spcAft>
                      </a:pPr>
                      <a:r>
                        <a:rPr lang="de-DE" sz="1400" dirty="0">
                          <a:effectLst/>
                        </a:rPr>
                        <a:t>Zeit</a:t>
                      </a:r>
                      <a:endParaRPr lang="de-DE"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49984" marR="49984" marT="0" marB="0"/>
                </a:tc>
                <a:extLst>
                  <a:ext uri="{0D108BD9-81ED-4DB2-BD59-A6C34878D82A}">
                    <a16:rowId xmlns:a16="http://schemas.microsoft.com/office/drawing/2014/main" val="10001"/>
                  </a:ext>
                </a:extLst>
              </a:tr>
              <a:tr h="1041819">
                <a:tc>
                  <a:txBody>
                    <a:bodyPr/>
                    <a:lstStyle/>
                    <a:p>
                      <a:pPr marL="457200" lvl="1" indent="0" algn="l">
                        <a:spcAft>
                          <a:spcPts val="0"/>
                        </a:spcAft>
                        <a:buFont typeface="+mj-lt"/>
                        <a:buNone/>
                      </a:pPr>
                      <a:r>
                        <a:rPr lang="de-DE" sz="1400" dirty="0">
                          <a:effectLst/>
                        </a:rPr>
                        <a:t>3.1. Kontrolle</a:t>
                      </a:r>
                      <a:endParaRPr lang="de-DE"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l">
                        <a:spcAft>
                          <a:spcPts val="0"/>
                        </a:spcAft>
                      </a:pPr>
                      <a:r>
                        <a:rPr lang="de-DE" sz="1400" dirty="0">
                          <a:effectLst/>
                        </a:rPr>
                        <a:t>Der Trainer kontrolliert mittels Fragen, ob die Systematik verstanden wurde und ob noch was unklar ist. (Lehrgespräch)</a:t>
                      </a:r>
                      <a:endParaRPr lang="de-DE"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l">
                        <a:spcAft>
                          <a:spcPts val="0"/>
                        </a:spcAft>
                      </a:pPr>
                      <a:r>
                        <a:rPr lang="de-DE" sz="1400" dirty="0">
                          <a:effectLst/>
                        </a:rPr>
                        <a:t> </a:t>
                      </a:r>
                      <a:endParaRPr lang="de-DE"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l">
                        <a:spcAft>
                          <a:spcPts val="0"/>
                        </a:spcAft>
                      </a:pPr>
                      <a:r>
                        <a:rPr lang="de-DE" sz="1400">
                          <a:effectLst/>
                        </a:rPr>
                        <a:t>3 Min.</a:t>
                      </a:r>
                      <a:endParaRPr lang="de-DE" sz="14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10002"/>
                  </a:ext>
                </a:extLst>
              </a:tr>
              <a:tr h="1041819">
                <a:tc>
                  <a:txBody>
                    <a:bodyPr/>
                    <a:lstStyle/>
                    <a:p>
                      <a:pPr marL="457200" lvl="1" indent="0" algn="l">
                        <a:spcAft>
                          <a:spcPts val="0"/>
                        </a:spcAft>
                        <a:buFont typeface="+mj-lt"/>
                        <a:buNone/>
                      </a:pPr>
                      <a:r>
                        <a:rPr lang="de-DE" sz="1400" dirty="0">
                          <a:effectLst/>
                        </a:rPr>
                        <a:t>3.2. Zusammenfassung</a:t>
                      </a:r>
                      <a:endParaRPr lang="de-DE"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l">
                        <a:spcAft>
                          <a:spcPts val="0"/>
                        </a:spcAft>
                      </a:pPr>
                      <a:r>
                        <a:rPr lang="de-DE" sz="1400" dirty="0">
                          <a:effectLst/>
                        </a:rPr>
                        <a:t>Der Trainer fasst die heutigen Ziele mit den durchgeführten Inhalten zusammen und macht eine Ist/Soll Analyse.</a:t>
                      </a:r>
                      <a:endParaRPr lang="de-DE"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l">
                        <a:spcAft>
                          <a:spcPts val="0"/>
                        </a:spcAft>
                      </a:pPr>
                      <a:r>
                        <a:rPr lang="de-DE" sz="1400" dirty="0">
                          <a:effectLst/>
                        </a:rPr>
                        <a:t>Flipchart/Tafel</a:t>
                      </a:r>
                      <a:endParaRPr lang="de-DE"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l">
                        <a:spcAft>
                          <a:spcPts val="0"/>
                        </a:spcAft>
                      </a:pPr>
                      <a:r>
                        <a:rPr lang="de-DE" sz="1400">
                          <a:effectLst/>
                        </a:rPr>
                        <a:t>2 Min.</a:t>
                      </a:r>
                      <a:endParaRPr lang="de-DE" sz="14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10003"/>
                  </a:ext>
                </a:extLst>
              </a:tr>
              <a:tr h="347273">
                <a:tc>
                  <a:txBody>
                    <a:bodyPr/>
                    <a:lstStyle/>
                    <a:p>
                      <a:pPr marL="457200" lvl="1" indent="0" algn="l">
                        <a:spcAft>
                          <a:spcPts val="0"/>
                        </a:spcAft>
                        <a:buFont typeface="+mj-lt"/>
                        <a:buNone/>
                      </a:pPr>
                      <a:r>
                        <a:rPr lang="de-DE" sz="1400" dirty="0">
                          <a:effectLst/>
                        </a:rPr>
                        <a:t>3.3. Feedback</a:t>
                      </a:r>
                      <a:endParaRPr lang="de-DE"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l">
                        <a:spcAft>
                          <a:spcPts val="0"/>
                        </a:spcAft>
                      </a:pPr>
                      <a:r>
                        <a:rPr lang="de-DE" sz="1400">
                          <a:effectLst/>
                        </a:rPr>
                        <a:t>Die Teilnehmer geben kurzes Feedback</a:t>
                      </a:r>
                      <a:endParaRPr lang="de-DE" sz="14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l">
                        <a:spcAft>
                          <a:spcPts val="0"/>
                        </a:spcAft>
                      </a:pPr>
                      <a:r>
                        <a:rPr lang="de-DE" sz="1400" dirty="0">
                          <a:effectLst/>
                        </a:rPr>
                        <a:t> </a:t>
                      </a:r>
                      <a:endParaRPr lang="de-DE"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l">
                        <a:spcAft>
                          <a:spcPts val="0"/>
                        </a:spcAft>
                      </a:pPr>
                      <a:r>
                        <a:rPr lang="de-DE" sz="1400">
                          <a:effectLst/>
                        </a:rPr>
                        <a:t>2 Min.</a:t>
                      </a:r>
                      <a:endParaRPr lang="de-DE" sz="14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10004"/>
                  </a:ext>
                </a:extLst>
              </a:tr>
              <a:tr h="943623">
                <a:tc>
                  <a:txBody>
                    <a:bodyPr/>
                    <a:lstStyle/>
                    <a:p>
                      <a:pPr marL="457200" lvl="1" indent="0" algn="l">
                        <a:spcAft>
                          <a:spcPts val="0"/>
                        </a:spcAft>
                        <a:buFont typeface="+mj-lt"/>
                        <a:buNone/>
                      </a:pPr>
                      <a:r>
                        <a:rPr lang="de-DE" sz="1400" dirty="0">
                          <a:effectLst/>
                        </a:rPr>
                        <a:t>3.4. Verabschiedung</a:t>
                      </a:r>
                      <a:endParaRPr lang="de-DE"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l">
                        <a:spcAft>
                          <a:spcPts val="0"/>
                        </a:spcAft>
                      </a:pPr>
                      <a:r>
                        <a:rPr lang="de-DE" sz="1400" dirty="0">
                          <a:effectLst/>
                        </a:rPr>
                        <a:t>Der Trainer verabschiedet sich bei den Teilnehmern und bedankt sich für die Teilnahme und Mitarbeit.</a:t>
                      </a:r>
                    </a:p>
                    <a:p>
                      <a:pPr algn="l">
                        <a:spcAft>
                          <a:spcPts val="0"/>
                        </a:spcAft>
                      </a:pPr>
                      <a:r>
                        <a:rPr lang="de-DE" sz="1400" dirty="0">
                          <a:effectLst/>
                        </a:rPr>
                        <a:t>Optional wird ein Ausblick auf die nächste LE gegeben.</a:t>
                      </a:r>
                      <a:endParaRPr lang="de-DE"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l">
                        <a:spcAft>
                          <a:spcPts val="0"/>
                        </a:spcAft>
                      </a:pPr>
                      <a:r>
                        <a:rPr lang="de-DE" sz="1400" dirty="0">
                          <a:effectLst/>
                        </a:rPr>
                        <a:t> </a:t>
                      </a:r>
                      <a:endParaRPr lang="de-DE"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l">
                        <a:spcAft>
                          <a:spcPts val="0"/>
                        </a:spcAft>
                      </a:pPr>
                      <a:r>
                        <a:rPr lang="de-DE" sz="1400" dirty="0">
                          <a:effectLst/>
                        </a:rPr>
                        <a:t>1 Min.</a:t>
                      </a:r>
                      <a:endParaRPr lang="de-DE"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10005"/>
                  </a:ext>
                </a:extLst>
              </a:tr>
            </a:tbl>
          </a:graphicData>
        </a:graphic>
      </p:graphicFrame>
      <p:pic>
        <p:nvPicPr>
          <p:cNvPr id="3" name="Grafik 2"/>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0775594" y="656624"/>
            <a:ext cx="1249251" cy="1274145"/>
          </a:xfrm>
          <a:prstGeom prst="rect">
            <a:avLst/>
          </a:prstGeom>
        </p:spPr>
      </p:pic>
    </p:spTree>
    <p:extLst>
      <p:ext uri="{BB962C8B-B14F-4D97-AF65-F5344CB8AC3E}">
        <p14:creationId xmlns:p14="http://schemas.microsoft.com/office/powerpoint/2010/main" val="4273260824"/>
      </p:ext>
    </p:extLst>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b="1" dirty="0"/>
              <a:t>Kriterien für die Beurteilung von Unterricht</a:t>
            </a:r>
          </a:p>
        </p:txBody>
      </p:sp>
      <p:sp>
        <p:nvSpPr>
          <p:cNvPr id="13" name="Inhaltsplatzhalter 12"/>
          <p:cNvSpPr>
            <a:spLocks noGrp="1"/>
          </p:cNvSpPr>
          <p:nvPr>
            <p:ph sz="half" idx="1"/>
          </p:nvPr>
        </p:nvSpPr>
        <p:spPr/>
        <p:txBody>
          <a:bodyPr/>
          <a:lstStyle/>
          <a:p>
            <a:pPr marL="0" indent="0">
              <a:buNone/>
            </a:pPr>
            <a:r>
              <a:rPr lang="de-DE" b="1" i="1" dirty="0"/>
              <a:t>Lehrerpersönlichkeit</a:t>
            </a:r>
          </a:p>
          <a:p>
            <a:r>
              <a:rPr lang="de-DE" dirty="0"/>
              <a:t>Lehrersprache</a:t>
            </a:r>
          </a:p>
          <a:p>
            <a:r>
              <a:rPr lang="de-DE" dirty="0"/>
              <a:t>Zuwendung</a:t>
            </a:r>
          </a:p>
          <a:p>
            <a:r>
              <a:rPr lang="de-DE" dirty="0"/>
              <a:t>Lob und Kritik</a:t>
            </a:r>
          </a:p>
          <a:p>
            <a:r>
              <a:rPr lang="de-DE" dirty="0"/>
              <a:t>Flexibilität</a:t>
            </a:r>
          </a:p>
        </p:txBody>
      </p:sp>
      <p:sp>
        <p:nvSpPr>
          <p:cNvPr id="14" name="Inhaltsplatzhalter 13"/>
          <p:cNvSpPr>
            <a:spLocks noGrp="1"/>
          </p:cNvSpPr>
          <p:nvPr>
            <p:ph sz="half" idx="2"/>
          </p:nvPr>
        </p:nvSpPr>
        <p:spPr/>
        <p:txBody>
          <a:bodyPr/>
          <a:lstStyle/>
          <a:p>
            <a:pPr marL="0" indent="0">
              <a:buNone/>
            </a:pPr>
            <a:r>
              <a:rPr lang="de-DE" b="1" i="1" dirty="0"/>
              <a:t>Motivation</a:t>
            </a:r>
          </a:p>
          <a:p>
            <a:r>
              <a:rPr lang="de-DE" dirty="0"/>
              <a:t>Spannungsbogen</a:t>
            </a:r>
          </a:p>
          <a:p>
            <a:r>
              <a:rPr lang="de-DE" dirty="0"/>
              <a:t>Lebensbedeutsamkeit</a:t>
            </a:r>
          </a:p>
          <a:p>
            <a:r>
              <a:rPr lang="de-DE" dirty="0"/>
              <a:t>Einordnung in Zusammenhang</a:t>
            </a:r>
          </a:p>
          <a:p>
            <a:r>
              <a:rPr lang="de-DE" dirty="0"/>
              <a:t>Ausblick</a:t>
            </a:r>
          </a:p>
        </p:txBody>
      </p:sp>
      <p:pic>
        <p:nvPicPr>
          <p:cNvPr id="4" name="Grafik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0775594" y="656624"/>
            <a:ext cx="1249251" cy="1274145"/>
          </a:xfrm>
          <a:prstGeom prst="rect">
            <a:avLst/>
          </a:prstGeom>
        </p:spPr>
      </p:pic>
    </p:spTree>
    <p:extLst>
      <p:ext uri="{BB962C8B-B14F-4D97-AF65-F5344CB8AC3E}">
        <p14:creationId xmlns:p14="http://schemas.microsoft.com/office/powerpoint/2010/main" val="1683295214"/>
      </p:ext>
    </p:extLst>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noAutofit/>
          </a:bodyPr>
          <a:lstStyle/>
          <a:p>
            <a:r>
              <a:rPr lang="de-DE" sz="4400" b="1" dirty="0"/>
              <a:t>Kriterien für die Beurteilung von Unterricht</a:t>
            </a:r>
          </a:p>
        </p:txBody>
      </p:sp>
      <p:sp>
        <p:nvSpPr>
          <p:cNvPr id="3" name="Inhaltsplatzhalter 2"/>
          <p:cNvSpPr>
            <a:spLocks noGrp="1"/>
          </p:cNvSpPr>
          <p:nvPr>
            <p:ph sz="half" idx="1"/>
          </p:nvPr>
        </p:nvSpPr>
        <p:spPr/>
        <p:txBody>
          <a:bodyPr/>
          <a:lstStyle/>
          <a:p>
            <a:pPr marL="0" indent="0">
              <a:buNone/>
            </a:pPr>
            <a:r>
              <a:rPr lang="de-DE" b="1" i="1" dirty="0"/>
              <a:t>Methoden</a:t>
            </a:r>
          </a:p>
          <a:p>
            <a:r>
              <a:rPr lang="de-DE" dirty="0"/>
              <a:t>Sozialformen</a:t>
            </a:r>
          </a:p>
          <a:p>
            <a:r>
              <a:rPr lang="de-DE" dirty="0"/>
              <a:t>Anschaulichkeit</a:t>
            </a:r>
          </a:p>
          <a:p>
            <a:r>
              <a:rPr lang="de-DE" dirty="0"/>
              <a:t>Anspannung und Entspannung</a:t>
            </a:r>
          </a:p>
        </p:txBody>
      </p:sp>
      <p:sp>
        <p:nvSpPr>
          <p:cNvPr id="4" name="Inhaltsplatzhalter 3"/>
          <p:cNvSpPr>
            <a:spLocks noGrp="1"/>
          </p:cNvSpPr>
          <p:nvPr>
            <p:ph sz="half" idx="2"/>
          </p:nvPr>
        </p:nvSpPr>
        <p:spPr/>
        <p:txBody>
          <a:bodyPr/>
          <a:lstStyle/>
          <a:p>
            <a:pPr marL="0" indent="0">
              <a:buNone/>
            </a:pPr>
            <a:r>
              <a:rPr lang="de-DE" b="1" i="1" dirty="0"/>
              <a:t>Strukturierung</a:t>
            </a:r>
          </a:p>
          <a:p>
            <a:r>
              <a:rPr lang="de-DE" dirty="0"/>
              <a:t>Zielorientierung</a:t>
            </a:r>
          </a:p>
          <a:p>
            <a:r>
              <a:rPr lang="de-DE" dirty="0"/>
              <a:t>Zusammenfassungen</a:t>
            </a:r>
          </a:p>
          <a:p>
            <a:r>
              <a:rPr lang="de-DE" dirty="0"/>
              <a:t>Aufbau der Stunde</a:t>
            </a:r>
          </a:p>
        </p:txBody>
      </p:sp>
      <p:pic>
        <p:nvPicPr>
          <p:cNvPr id="5" name="Grafik 4"/>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0775594" y="656624"/>
            <a:ext cx="1249251" cy="1274145"/>
          </a:xfrm>
          <a:prstGeom prst="rect">
            <a:avLst/>
          </a:prstGeom>
        </p:spPr>
      </p:pic>
    </p:spTree>
    <p:extLst>
      <p:ext uri="{BB962C8B-B14F-4D97-AF65-F5344CB8AC3E}">
        <p14:creationId xmlns:p14="http://schemas.microsoft.com/office/powerpoint/2010/main" val="655519832"/>
      </p:ext>
    </p:extLst>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noAutofit/>
          </a:bodyPr>
          <a:lstStyle/>
          <a:p>
            <a:r>
              <a:rPr lang="de-DE" sz="4400" b="1" dirty="0"/>
              <a:t>Kriterien für die Beurteilung von Unterricht</a:t>
            </a:r>
          </a:p>
        </p:txBody>
      </p:sp>
      <p:sp>
        <p:nvSpPr>
          <p:cNvPr id="3" name="Inhaltsplatzhalter 2"/>
          <p:cNvSpPr>
            <a:spLocks noGrp="1"/>
          </p:cNvSpPr>
          <p:nvPr>
            <p:ph sz="half" idx="1"/>
          </p:nvPr>
        </p:nvSpPr>
        <p:spPr/>
        <p:txBody>
          <a:bodyPr/>
          <a:lstStyle/>
          <a:p>
            <a:pPr marL="0" indent="0">
              <a:buNone/>
            </a:pPr>
            <a:r>
              <a:rPr lang="de-DE" b="1" i="1" dirty="0"/>
              <a:t>Sozialverhalten</a:t>
            </a:r>
          </a:p>
          <a:p>
            <a:r>
              <a:rPr lang="de-DE" dirty="0"/>
              <a:t>Förderung Selbständigkeit</a:t>
            </a:r>
          </a:p>
          <a:p>
            <a:r>
              <a:rPr lang="de-DE" dirty="0"/>
              <a:t>Hilfen</a:t>
            </a:r>
          </a:p>
        </p:txBody>
      </p:sp>
      <p:sp>
        <p:nvSpPr>
          <p:cNvPr id="4" name="Inhaltsplatzhalter 3"/>
          <p:cNvSpPr>
            <a:spLocks noGrp="1"/>
          </p:cNvSpPr>
          <p:nvPr>
            <p:ph sz="half" idx="2"/>
          </p:nvPr>
        </p:nvSpPr>
        <p:spPr/>
        <p:txBody>
          <a:bodyPr/>
          <a:lstStyle/>
          <a:p>
            <a:pPr marL="0" indent="0">
              <a:buNone/>
            </a:pPr>
            <a:r>
              <a:rPr lang="de-DE" b="1" i="1" dirty="0"/>
              <a:t>Schülersprache</a:t>
            </a:r>
          </a:p>
          <a:p>
            <a:r>
              <a:rPr lang="de-DE" dirty="0"/>
              <a:t>Fragestellungen</a:t>
            </a:r>
          </a:p>
          <a:p>
            <a:r>
              <a:rPr lang="de-DE" dirty="0"/>
              <a:t>Feedback</a:t>
            </a:r>
          </a:p>
        </p:txBody>
      </p:sp>
      <p:pic>
        <p:nvPicPr>
          <p:cNvPr id="5" name="Grafik 4"/>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0775594" y="656624"/>
            <a:ext cx="1249251" cy="1274145"/>
          </a:xfrm>
          <a:prstGeom prst="rect">
            <a:avLst/>
          </a:prstGeom>
        </p:spPr>
      </p:pic>
    </p:spTree>
    <p:extLst>
      <p:ext uri="{BB962C8B-B14F-4D97-AF65-F5344CB8AC3E}">
        <p14:creationId xmlns:p14="http://schemas.microsoft.com/office/powerpoint/2010/main" val="1782107633"/>
      </p:ext>
    </p:extLst>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noAutofit/>
          </a:bodyPr>
          <a:lstStyle/>
          <a:p>
            <a:r>
              <a:rPr lang="de-DE" sz="4400" b="1" dirty="0"/>
              <a:t>Kriterien für die Beurteilung von Unterricht</a:t>
            </a:r>
          </a:p>
        </p:txBody>
      </p:sp>
      <p:sp>
        <p:nvSpPr>
          <p:cNvPr id="3" name="Inhaltsplatzhalter 2"/>
          <p:cNvSpPr>
            <a:spLocks noGrp="1"/>
          </p:cNvSpPr>
          <p:nvPr>
            <p:ph sz="half" idx="1"/>
          </p:nvPr>
        </p:nvSpPr>
        <p:spPr/>
        <p:txBody>
          <a:bodyPr/>
          <a:lstStyle/>
          <a:p>
            <a:pPr marL="0" indent="0">
              <a:buNone/>
            </a:pPr>
            <a:r>
              <a:rPr lang="de-DE" b="1" i="1" dirty="0"/>
              <a:t>Begleitende Beobachtungen</a:t>
            </a:r>
          </a:p>
          <a:p>
            <a:pPr marL="0" indent="0">
              <a:buNone/>
            </a:pPr>
            <a:endParaRPr lang="de-DE" b="1" i="1" dirty="0"/>
          </a:p>
          <a:p>
            <a:pPr marL="0" indent="0">
              <a:buNone/>
            </a:pPr>
            <a:endParaRPr lang="de-DE" b="1" i="1" dirty="0"/>
          </a:p>
          <a:p>
            <a:pPr marL="0" indent="0">
              <a:buNone/>
            </a:pPr>
            <a:endParaRPr lang="de-DE" b="1" i="1" dirty="0"/>
          </a:p>
          <a:p>
            <a:pPr marL="0" indent="0">
              <a:buNone/>
            </a:pPr>
            <a:r>
              <a:rPr lang="de-DE" b="1" i="1" dirty="0"/>
              <a:t>Reflexion</a:t>
            </a:r>
          </a:p>
          <a:p>
            <a:r>
              <a:rPr lang="de-DE" dirty="0"/>
              <a:t>Variantendenken</a:t>
            </a:r>
            <a:endParaRPr lang="de-DE" b="1" i="1" dirty="0"/>
          </a:p>
        </p:txBody>
      </p:sp>
      <p:sp>
        <p:nvSpPr>
          <p:cNvPr id="4" name="Inhaltsplatzhalter 3"/>
          <p:cNvSpPr>
            <a:spLocks noGrp="1"/>
          </p:cNvSpPr>
          <p:nvPr>
            <p:ph sz="half" idx="2"/>
          </p:nvPr>
        </p:nvSpPr>
        <p:spPr/>
        <p:txBody>
          <a:bodyPr/>
          <a:lstStyle/>
          <a:p>
            <a:pPr marL="0" indent="0">
              <a:buNone/>
            </a:pPr>
            <a:r>
              <a:rPr lang="de-DE" b="1" i="1" dirty="0"/>
              <a:t>Planungsunterlagen</a:t>
            </a:r>
          </a:p>
        </p:txBody>
      </p:sp>
      <p:pic>
        <p:nvPicPr>
          <p:cNvPr id="5" name="Grafik 4"/>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0775594" y="656624"/>
            <a:ext cx="1249251" cy="1274145"/>
          </a:xfrm>
          <a:prstGeom prst="rect">
            <a:avLst/>
          </a:prstGeom>
        </p:spPr>
      </p:pic>
    </p:spTree>
    <p:extLst>
      <p:ext uri="{BB962C8B-B14F-4D97-AF65-F5344CB8AC3E}">
        <p14:creationId xmlns:p14="http://schemas.microsoft.com/office/powerpoint/2010/main" val="4075809423"/>
      </p:ext>
    </p:extLst>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normAutofit/>
          </a:bodyPr>
          <a:lstStyle/>
          <a:p>
            <a:r>
              <a:rPr lang="de-DE" sz="4400" b="1" dirty="0"/>
              <a:t>Feedback einsammeln – Schüler</a:t>
            </a:r>
          </a:p>
        </p:txBody>
      </p:sp>
      <p:sp>
        <p:nvSpPr>
          <p:cNvPr id="3" name="Inhaltsplatzhalter 2"/>
          <p:cNvSpPr>
            <a:spLocks noGrp="1"/>
          </p:cNvSpPr>
          <p:nvPr>
            <p:ph idx="1"/>
          </p:nvPr>
        </p:nvSpPr>
        <p:spPr/>
        <p:txBody>
          <a:bodyPr/>
          <a:lstStyle/>
          <a:p>
            <a:r>
              <a:rPr lang="de-DE" b="1" dirty="0"/>
              <a:t>Das ist mir schon gut gelungen:</a:t>
            </a:r>
          </a:p>
          <a:p>
            <a:pPr marL="0" indent="0">
              <a:buNone/>
            </a:pPr>
            <a:endParaRPr lang="de-DE" b="1" dirty="0"/>
          </a:p>
          <a:p>
            <a:r>
              <a:rPr lang="de-DE" b="1" dirty="0"/>
              <a:t>Ich brauche Hilfe bei:</a:t>
            </a:r>
          </a:p>
          <a:p>
            <a:pPr marL="0" indent="0">
              <a:buNone/>
            </a:pPr>
            <a:endParaRPr lang="de-DE" b="1" dirty="0"/>
          </a:p>
          <a:p>
            <a:r>
              <a:rPr lang="de-DE" b="1" dirty="0"/>
              <a:t>Rückmeldung der Lehrerkraft:</a:t>
            </a:r>
          </a:p>
          <a:p>
            <a:endParaRPr lang="de-DE" b="1" dirty="0"/>
          </a:p>
          <a:p>
            <a:pPr>
              <a:buFont typeface="Symbol" panose="05050102010706020507" pitchFamily="18" charset="2"/>
              <a:buChar char="Þ"/>
            </a:pPr>
            <a:r>
              <a:rPr lang="de-DE" b="1" dirty="0"/>
              <a:t>ein Lerntagebuch hilft sehr beim Kontrollieren von Wissen</a:t>
            </a:r>
            <a:endParaRPr lang="de-DE" dirty="0"/>
          </a:p>
          <a:p>
            <a:endParaRPr lang="de-DE" b="1" dirty="0"/>
          </a:p>
        </p:txBody>
      </p:sp>
      <p:pic>
        <p:nvPicPr>
          <p:cNvPr id="4" name="Grafik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0775594" y="656624"/>
            <a:ext cx="1249251" cy="1274145"/>
          </a:xfrm>
          <a:prstGeom prst="rect">
            <a:avLst/>
          </a:prstGeom>
        </p:spPr>
      </p:pic>
    </p:spTree>
    <p:extLst>
      <p:ext uri="{BB962C8B-B14F-4D97-AF65-F5344CB8AC3E}">
        <p14:creationId xmlns:p14="http://schemas.microsoft.com/office/powerpoint/2010/main" val="1522140862"/>
      </p:ext>
    </p:extLst>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normAutofit/>
          </a:bodyPr>
          <a:lstStyle/>
          <a:p>
            <a:r>
              <a:rPr lang="de-DE" sz="4400" b="1" dirty="0"/>
              <a:t>Der Übungsberg</a:t>
            </a:r>
          </a:p>
        </p:txBody>
      </p:sp>
      <p:pic>
        <p:nvPicPr>
          <p:cNvPr id="5" name="Inhaltsplatzhalter 4"/>
          <p:cNvPicPr>
            <a:picLocks noGrp="1" noChangeAspect="1"/>
          </p:cNvPicPr>
          <p:nvPr>
            <p:ph idx="1"/>
          </p:nvPr>
        </p:nvPicPr>
        <p:blipFill>
          <a:blip r:embed="rId2"/>
          <a:stretch>
            <a:fillRect/>
          </a:stretch>
        </p:blipFill>
        <p:spPr>
          <a:xfrm>
            <a:off x="5825213" y="753228"/>
            <a:ext cx="4468969" cy="6022236"/>
          </a:xfrm>
          <a:prstGeom prst="rect">
            <a:avLst/>
          </a:prstGeom>
        </p:spPr>
      </p:pic>
      <p:pic>
        <p:nvPicPr>
          <p:cNvPr id="4" name="Grafik 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775594" y="656624"/>
            <a:ext cx="1249251" cy="1274145"/>
          </a:xfrm>
          <a:prstGeom prst="rect">
            <a:avLst/>
          </a:prstGeom>
        </p:spPr>
      </p:pic>
    </p:spTree>
    <p:extLst>
      <p:ext uri="{BB962C8B-B14F-4D97-AF65-F5344CB8AC3E}">
        <p14:creationId xmlns:p14="http://schemas.microsoft.com/office/powerpoint/2010/main" val="1162336540"/>
      </p:ext>
    </p:extLst>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normAutofit/>
          </a:bodyPr>
          <a:lstStyle/>
          <a:p>
            <a:r>
              <a:rPr lang="de-DE" sz="4400" b="1" dirty="0"/>
              <a:t>Wiederholung - Test</a:t>
            </a:r>
          </a:p>
        </p:txBody>
      </p:sp>
      <p:sp>
        <p:nvSpPr>
          <p:cNvPr id="3" name="Inhaltsplatzhalter 2"/>
          <p:cNvSpPr>
            <a:spLocks noGrp="1"/>
          </p:cNvSpPr>
          <p:nvPr>
            <p:ph idx="1"/>
          </p:nvPr>
        </p:nvSpPr>
        <p:spPr/>
        <p:txBody>
          <a:bodyPr>
            <a:normAutofit/>
          </a:bodyPr>
          <a:lstStyle/>
          <a:p>
            <a:pPr marL="457200" indent="-457200">
              <a:buAutoNum type="arabicPeriod"/>
            </a:pPr>
            <a:r>
              <a:rPr lang="de-DE" dirty="0"/>
              <a:t>Nenne drei </a:t>
            </a:r>
            <a:r>
              <a:rPr lang="de-DE" dirty="0" err="1"/>
              <a:t>Kennenlernspiele</a:t>
            </a:r>
            <a:r>
              <a:rPr lang="de-DE" dirty="0"/>
              <a:t> und stelle eines davon etwas näher vor. (5 Punkte)</a:t>
            </a:r>
          </a:p>
          <a:p>
            <a:pPr marL="457200" indent="-457200">
              <a:buAutoNum type="arabicPeriod"/>
            </a:pPr>
            <a:r>
              <a:rPr lang="de-DE" dirty="0"/>
              <a:t>Nenne drei Elemente der Entwicklungspsychologie. (3 Punkte)</a:t>
            </a:r>
          </a:p>
          <a:p>
            <a:pPr marL="457200" indent="-457200">
              <a:buAutoNum type="arabicPeriod"/>
            </a:pPr>
            <a:r>
              <a:rPr lang="de-DE" dirty="0"/>
              <a:t>Was ist Konzentration? Nenne drei Konzentrationsregeln. (5 Punkte)</a:t>
            </a:r>
          </a:p>
          <a:p>
            <a:pPr marL="457200" indent="-457200">
              <a:buAutoNum type="arabicPeriod"/>
            </a:pPr>
            <a:r>
              <a:rPr lang="de-DE" dirty="0"/>
              <a:t>Was passiert mit Aufgaben, die man bisher noch nicht bewältigt hat? Gib die Antwort bitte in einem Satz?(3 Punkte)</a:t>
            </a:r>
          </a:p>
          <a:p>
            <a:pPr marL="457200" indent="-457200">
              <a:buAutoNum type="arabicPeriod"/>
            </a:pPr>
            <a:r>
              <a:rPr lang="de-DE" dirty="0"/>
              <a:t>Welche zwei Komponenten gibt es bei der Abhängigkeit von Lernleitung? (2 Punkte)</a:t>
            </a:r>
          </a:p>
        </p:txBody>
      </p:sp>
      <p:pic>
        <p:nvPicPr>
          <p:cNvPr id="93" name="Grafik 92"/>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0775594" y="656624"/>
            <a:ext cx="1249251" cy="1274145"/>
          </a:xfrm>
          <a:prstGeom prst="rect">
            <a:avLst/>
          </a:prstGeom>
        </p:spPr>
      </p:pic>
    </p:spTree>
    <p:extLst>
      <p:ext uri="{BB962C8B-B14F-4D97-AF65-F5344CB8AC3E}">
        <p14:creationId xmlns:p14="http://schemas.microsoft.com/office/powerpoint/2010/main" val="2466473968"/>
      </p:ext>
    </p:extLst>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normAutofit/>
          </a:bodyPr>
          <a:lstStyle/>
          <a:p>
            <a:r>
              <a:rPr lang="de-DE" sz="4400" b="1" dirty="0"/>
              <a:t>Wiederholung - Test</a:t>
            </a:r>
          </a:p>
        </p:txBody>
      </p:sp>
      <p:sp>
        <p:nvSpPr>
          <p:cNvPr id="3" name="Inhaltsplatzhalter 2"/>
          <p:cNvSpPr>
            <a:spLocks noGrp="1"/>
          </p:cNvSpPr>
          <p:nvPr>
            <p:ph idx="1"/>
          </p:nvPr>
        </p:nvSpPr>
        <p:spPr/>
        <p:txBody>
          <a:bodyPr>
            <a:normAutofit fontScale="92500" lnSpcReduction="10000"/>
          </a:bodyPr>
          <a:lstStyle/>
          <a:p>
            <a:pPr marL="457200" indent="-457200">
              <a:buFont typeface="+mj-lt"/>
              <a:buAutoNum type="arabicPeriod" startAt="6"/>
            </a:pPr>
            <a:r>
              <a:rPr lang="de-DE" dirty="0"/>
              <a:t>Welcher Prozesses zur Merkfähigkeit läuft bei folgendem Beispiel ab? </a:t>
            </a:r>
            <a:r>
              <a:rPr lang="de-DE" i="1" dirty="0"/>
              <a:t>Eine eindeutig gewonnene Stellung gegen einen etablierten Großmeister wird aufgrund eines groben „Patzers“ innerhalb einer Sekunde sofort verloren</a:t>
            </a:r>
            <a:r>
              <a:rPr lang="de-DE" dirty="0"/>
              <a:t>. (10 Punkte)</a:t>
            </a:r>
          </a:p>
          <a:p>
            <a:pPr marL="457200" indent="-457200">
              <a:buFont typeface="+mj-lt"/>
              <a:buAutoNum type="arabicPeriod" startAt="6"/>
            </a:pPr>
            <a:r>
              <a:rPr lang="de-DE" dirty="0"/>
              <a:t>Nenne drei Formen von Motivation, die durch den Trainer oder Lehrer angewendet werden können. (3 Punkte)</a:t>
            </a:r>
          </a:p>
          <a:p>
            <a:pPr marL="457200" indent="-457200">
              <a:buFont typeface="+mj-lt"/>
              <a:buAutoNum type="arabicPeriod" startAt="6"/>
            </a:pPr>
            <a:r>
              <a:rPr lang="de-DE" dirty="0"/>
              <a:t>Was ist der didaktische Dreiklang? Beschreibe die drei Bestandteile etwas näher. (10 Punkte)</a:t>
            </a:r>
          </a:p>
          <a:p>
            <a:pPr marL="457200" indent="-457200">
              <a:buFont typeface="+mj-lt"/>
              <a:buAutoNum type="arabicPeriod" startAt="6"/>
            </a:pPr>
            <a:r>
              <a:rPr lang="de-DE" dirty="0"/>
              <a:t>Was ist offener Unterricht? (3 Punkte)</a:t>
            </a:r>
          </a:p>
          <a:p>
            <a:pPr marL="457200" indent="-457200">
              <a:buFont typeface="+mj-lt"/>
              <a:buAutoNum type="arabicPeriod" startAt="6"/>
            </a:pPr>
            <a:r>
              <a:rPr lang="de-DE" dirty="0"/>
              <a:t>Nenne drei methodische Formen und beschreibe diese kurz. (6 Punkte)</a:t>
            </a:r>
          </a:p>
        </p:txBody>
      </p:sp>
      <p:pic>
        <p:nvPicPr>
          <p:cNvPr id="4" name="Grafik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0775594" y="656624"/>
            <a:ext cx="1249251" cy="1274145"/>
          </a:xfrm>
          <a:prstGeom prst="rect">
            <a:avLst/>
          </a:prstGeom>
        </p:spPr>
      </p:pic>
    </p:spTree>
    <p:extLst>
      <p:ext uri="{BB962C8B-B14F-4D97-AF65-F5344CB8AC3E}">
        <p14:creationId xmlns:p14="http://schemas.microsoft.com/office/powerpoint/2010/main" val="3925447906"/>
      </p:ext>
    </p:extLst>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normAutofit/>
          </a:bodyPr>
          <a:lstStyle/>
          <a:p>
            <a:r>
              <a:rPr lang="de-DE" sz="4400" b="1" dirty="0"/>
              <a:t>Wiederholung - Test</a:t>
            </a:r>
          </a:p>
        </p:txBody>
      </p:sp>
      <p:sp>
        <p:nvSpPr>
          <p:cNvPr id="3" name="Inhaltsplatzhalter 2"/>
          <p:cNvSpPr>
            <a:spLocks noGrp="1"/>
          </p:cNvSpPr>
          <p:nvPr>
            <p:ph idx="1"/>
          </p:nvPr>
        </p:nvSpPr>
        <p:spPr/>
        <p:txBody>
          <a:bodyPr>
            <a:normAutofit lnSpcReduction="10000"/>
          </a:bodyPr>
          <a:lstStyle/>
          <a:p>
            <a:pPr marL="457200" indent="-457200">
              <a:buFont typeface="+mj-lt"/>
              <a:buAutoNum type="arabicPeriod" startAt="11"/>
            </a:pPr>
            <a:r>
              <a:rPr lang="de-DE" dirty="0"/>
              <a:t>Nenne drei Sozialformen und beschreiben eines davon in zwei Sätzen. (2 Punkte)</a:t>
            </a:r>
          </a:p>
          <a:p>
            <a:pPr marL="457200" indent="-457200">
              <a:buFont typeface="+mj-lt"/>
              <a:buAutoNum type="arabicPeriod" startAt="11"/>
            </a:pPr>
            <a:r>
              <a:rPr lang="de-DE" dirty="0"/>
              <a:t>Erkläre das didaktische Viereck (8 Punkte)</a:t>
            </a:r>
          </a:p>
          <a:p>
            <a:pPr marL="457200" indent="-457200">
              <a:buFont typeface="+mj-lt"/>
              <a:buAutoNum type="arabicPeriod" startAt="11"/>
            </a:pPr>
            <a:r>
              <a:rPr lang="de-DE" dirty="0"/>
              <a:t>Nenne fünf Kriterien guten Unterrichts und gib dabei eine Gewichtung ab. (6 Punkte)</a:t>
            </a:r>
          </a:p>
          <a:p>
            <a:pPr marL="457200" indent="-457200">
              <a:buFont typeface="+mj-lt"/>
              <a:buAutoNum type="arabicPeriod" startAt="11"/>
            </a:pPr>
            <a:r>
              <a:rPr lang="de-DE" dirty="0"/>
              <a:t>Erläutere das Zitat: </a:t>
            </a:r>
            <a:r>
              <a:rPr lang="de-DE" i="1" dirty="0"/>
              <a:t>„Den Schüler dort abholen, wo er sich gerade befindet.“</a:t>
            </a:r>
            <a:r>
              <a:rPr lang="de-DE" dirty="0"/>
              <a:t>. (8 Punkte)</a:t>
            </a:r>
          </a:p>
          <a:p>
            <a:pPr marL="0" indent="0">
              <a:buNone/>
            </a:pPr>
            <a:endParaRPr lang="de-DE" dirty="0"/>
          </a:p>
          <a:p>
            <a:pPr marL="0" indent="0">
              <a:buNone/>
            </a:pPr>
            <a:r>
              <a:rPr lang="de-DE" b="1" dirty="0"/>
              <a:t>Gesamtpunktzahl: 74 Punkte</a:t>
            </a:r>
            <a:endParaRPr lang="de-DE" dirty="0"/>
          </a:p>
        </p:txBody>
      </p:sp>
      <p:pic>
        <p:nvPicPr>
          <p:cNvPr id="4" name="Grafik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0775594" y="656624"/>
            <a:ext cx="1249251" cy="1274145"/>
          </a:xfrm>
          <a:prstGeom prst="rect">
            <a:avLst/>
          </a:prstGeom>
        </p:spPr>
      </p:pic>
    </p:spTree>
    <p:extLst>
      <p:ext uri="{BB962C8B-B14F-4D97-AF65-F5344CB8AC3E}">
        <p14:creationId xmlns:p14="http://schemas.microsoft.com/office/powerpoint/2010/main" val="3011046670"/>
      </p:ext>
    </p:extLst>
  </p:cSld>
  <p:clrMapOvr>
    <a:masterClrMapping/>
  </p:clrMapOvr>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normAutofit/>
          </a:bodyPr>
          <a:lstStyle/>
          <a:p>
            <a:r>
              <a:rPr lang="de-DE" sz="4400" b="1" dirty="0"/>
              <a:t>Wiederholung – Test</a:t>
            </a:r>
          </a:p>
        </p:txBody>
      </p:sp>
      <p:sp>
        <p:nvSpPr>
          <p:cNvPr id="3" name="Inhaltsplatzhalter 2"/>
          <p:cNvSpPr>
            <a:spLocks noGrp="1"/>
          </p:cNvSpPr>
          <p:nvPr>
            <p:ph idx="1"/>
          </p:nvPr>
        </p:nvSpPr>
        <p:spPr/>
        <p:txBody>
          <a:bodyPr>
            <a:normAutofit fontScale="85000" lnSpcReduction="20000"/>
          </a:bodyPr>
          <a:lstStyle/>
          <a:p>
            <a:pPr marL="0" indent="0">
              <a:buNone/>
            </a:pPr>
            <a:r>
              <a:rPr lang="de-DE" b="1" dirty="0"/>
              <a:t>20 Minuten Durchführung und 20 Minuten Vorbereitung</a:t>
            </a:r>
          </a:p>
          <a:p>
            <a:pPr marL="0" indent="0">
              <a:buNone/>
            </a:pPr>
            <a:r>
              <a:rPr lang="de-DE" dirty="0"/>
              <a:t>Sie haben eine Trainingsgruppe an einer Grundschule 1. Klasse. Insgesamt besteht die Gruppe aus 20 Kindern. Sie stehen vor Ihrer ersten Stunde und kennen die Kinder, das Leistungsniveau und die Vorkenntnisse nicht. Ebenso kennen Sie auch nicht die Anzahl der Jungs und Mädchen innerhalb der 20 Kinder. Jedoch haben Sie von einer Lehrerin im Vorfeld erfahren, das zwei Kinder ADHS haben und besonders verhaltensauffällig sind.</a:t>
            </a:r>
          </a:p>
          <a:p>
            <a:pPr marL="0" indent="0">
              <a:buNone/>
            </a:pPr>
            <a:endParaRPr lang="de-DE" dirty="0"/>
          </a:p>
          <a:p>
            <a:r>
              <a:rPr lang="de-DE" b="1" i="1" dirty="0"/>
              <a:t>Beschreiben Sie Ihre Arbeitsweise bzw. Ihren Umgang mit solch einer Gruppe.</a:t>
            </a:r>
          </a:p>
          <a:p>
            <a:r>
              <a:rPr lang="de-DE" b="1" i="1" dirty="0"/>
              <a:t>Berücksichtigen Sie dabei Folgende Fragestellungen: Welche Vor- und Nachteile hat die Gruppenzusammensetzung? Wie gehen Sie mit der Vorinformation um und wie wollen Sie mit der unbekannten Leistungszusammensetzung arbeiten?</a:t>
            </a:r>
            <a:endParaRPr lang="de-DE" dirty="0"/>
          </a:p>
        </p:txBody>
      </p:sp>
      <p:pic>
        <p:nvPicPr>
          <p:cNvPr id="4" name="Grafik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0775594" y="656624"/>
            <a:ext cx="1249251" cy="1274145"/>
          </a:xfrm>
          <a:prstGeom prst="rect">
            <a:avLst/>
          </a:prstGeom>
        </p:spPr>
      </p:pic>
    </p:spTree>
    <p:extLst>
      <p:ext uri="{BB962C8B-B14F-4D97-AF65-F5344CB8AC3E}">
        <p14:creationId xmlns:p14="http://schemas.microsoft.com/office/powerpoint/2010/main" val="933956755"/>
      </p:ext>
    </p:extLst>
  </p:cSld>
  <p:clrMapOvr>
    <a:masterClrMapping/>
  </p:clrMapOvr>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noAutofit/>
          </a:bodyPr>
          <a:lstStyle/>
          <a:p>
            <a:r>
              <a:rPr lang="de-DE" sz="4400" b="1" dirty="0"/>
              <a:t>Modul IV – spezielle Didaktik und Safe Sport</a:t>
            </a:r>
          </a:p>
        </p:txBody>
      </p:sp>
      <p:sp>
        <p:nvSpPr>
          <p:cNvPr id="3" name="Inhaltsplatzhalter 2"/>
          <p:cNvSpPr>
            <a:spLocks noGrp="1"/>
          </p:cNvSpPr>
          <p:nvPr>
            <p:ph idx="1"/>
          </p:nvPr>
        </p:nvSpPr>
        <p:spPr/>
        <p:txBody>
          <a:bodyPr>
            <a:normAutofit fontScale="92500" lnSpcReduction="10000"/>
          </a:bodyPr>
          <a:lstStyle/>
          <a:p>
            <a:pPr marL="0" lvl="0" indent="0">
              <a:buNone/>
            </a:pPr>
            <a:r>
              <a:rPr lang="de-DE" b="1" i="1" dirty="0"/>
              <a:t>16 Lehreinheiten</a:t>
            </a:r>
          </a:p>
          <a:p>
            <a:pPr lvl="0"/>
            <a:r>
              <a:rPr lang="de-DE" dirty="0"/>
              <a:t>Rahmentrainingsplan, Rahmenrichtlinien für die Trainerausbildung </a:t>
            </a:r>
            <a:endParaRPr lang="de-DE" sz="2000" dirty="0"/>
          </a:p>
          <a:p>
            <a:pPr lvl="0"/>
            <a:r>
              <a:rPr lang="de-DE" dirty="0"/>
              <a:t>Hilfsmittel (Literatur, Notebook, </a:t>
            </a:r>
            <a:r>
              <a:rPr lang="de-DE" dirty="0" err="1"/>
              <a:t>Beamer</a:t>
            </a:r>
            <a:r>
              <a:rPr lang="de-DE" dirty="0"/>
              <a:t>, </a:t>
            </a:r>
            <a:r>
              <a:rPr lang="de-DE" dirty="0" err="1"/>
              <a:t>e-Learning</a:t>
            </a:r>
            <a:r>
              <a:rPr lang="de-DE" dirty="0"/>
              <a:t>, Arbeitsblatt, Arbeitsheft, Schachserver) </a:t>
            </a:r>
            <a:endParaRPr lang="de-DE" sz="2000" dirty="0"/>
          </a:p>
          <a:p>
            <a:r>
              <a:rPr lang="de-DE" dirty="0"/>
              <a:t>Analyse des IST – und SOLL – Zustandes der Zielgruppe</a:t>
            </a:r>
            <a:endParaRPr lang="de-DE" sz="2200" dirty="0"/>
          </a:p>
          <a:p>
            <a:r>
              <a:rPr lang="de-DE" dirty="0"/>
              <a:t>Trainingsziele (spezielle Fragen der Trainingslehre im Kinder-, Jugend- und Erwachsenenalter </a:t>
            </a:r>
            <a:endParaRPr lang="de-DE" sz="2200" dirty="0"/>
          </a:p>
          <a:p>
            <a:pPr lvl="0"/>
            <a:r>
              <a:rPr lang="de-DE" dirty="0"/>
              <a:t>Wettkampfziele, Wettkampfbetreuung, Vor- und Nachbereitung, Individueller Trainingsplan (ITP) </a:t>
            </a:r>
            <a:endParaRPr lang="de-DE" sz="2000" dirty="0"/>
          </a:p>
          <a:p>
            <a:pPr lvl="0"/>
            <a:r>
              <a:rPr lang="de-DE" dirty="0"/>
              <a:t>Basiswissen </a:t>
            </a:r>
            <a:r>
              <a:rPr lang="de-DE" dirty="0" err="1"/>
              <a:t>SafeSport</a:t>
            </a:r>
            <a:r>
              <a:rPr lang="de-DE" dirty="0"/>
              <a:t> (4 LE)</a:t>
            </a:r>
            <a:endParaRPr lang="de-DE" sz="2000" dirty="0"/>
          </a:p>
          <a:p>
            <a:endParaRPr lang="de-DE" dirty="0"/>
          </a:p>
        </p:txBody>
      </p:sp>
      <p:pic>
        <p:nvPicPr>
          <p:cNvPr id="4" name="Grafik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0775594" y="656624"/>
            <a:ext cx="1249251" cy="1274145"/>
          </a:xfrm>
          <a:prstGeom prst="rect">
            <a:avLst/>
          </a:prstGeom>
        </p:spPr>
      </p:pic>
    </p:spTree>
    <p:extLst>
      <p:ext uri="{BB962C8B-B14F-4D97-AF65-F5344CB8AC3E}">
        <p14:creationId xmlns:p14="http://schemas.microsoft.com/office/powerpoint/2010/main" val="3946594869"/>
      </p:ext>
    </p:extLst>
  </p:cSld>
  <p:clrMapOvr>
    <a:masterClrMapping/>
  </p:clrMapOvr>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normAutofit/>
          </a:bodyPr>
          <a:lstStyle/>
          <a:p>
            <a:r>
              <a:rPr lang="de-DE" sz="4400" b="1" dirty="0"/>
              <a:t>Lehrplan – wichtige Erkenntnisse</a:t>
            </a:r>
          </a:p>
        </p:txBody>
      </p:sp>
      <p:sp>
        <p:nvSpPr>
          <p:cNvPr id="3" name="Inhaltsplatzhalter 2"/>
          <p:cNvSpPr>
            <a:spLocks noGrp="1"/>
          </p:cNvSpPr>
          <p:nvPr>
            <p:ph idx="1"/>
          </p:nvPr>
        </p:nvSpPr>
        <p:spPr/>
        <p:txBody>
          <a:bodyPr/>
          <a:lstStyle/>
          <a:p>
            <a:pPr marL="0" indent="0">
              <a:buNone/>
            </a:pPr>
            <a:r>
              <a:rPr lang="de-DE" b="1" i="1" dirty="0"/>
              <a:t>Ziele für die Motivationssicherheit</a:t>
            </a:r>
          </a:p>
          <a:p>
            <a:pPr marL="0" indent="0">
              <a:buNone/>
            </a:pPr>
            <a:endParaRPr lang="de-DE" dirty="0"/>
          </a:p>
          <a:p>
            <a:pPr lvl="0"/>
            <a:r>
              <a:rPr lang="de-DE" dirty="0"/>
              <a:t>Steigerung der Interessiertheit</a:t>
            </a:r>
          </a:p>
          <a:p>
            <a:pPr lvl="0"/>
            <a:r>
              <a:rPr lang="de-DE" dirty="0"/>
              <a:t>Stabilisierung der Selbstwerthygiene</a:t>
            </a:r>
          </a:p>
          <a:p>
            <a:pPr lvl="0"/>
            <a:r>
              <a:rPr lang="de-DE" dirty="0"/>
              <a:t>Gewinnung und Steigerung von persönlichem Ehrgeiz</a:t>
            </a:r>
          </a:p>
          <a:p>
            <a:pPr lvl="0"/>
            <a:r>
              <a:rPr lang="de-DE" dirty="0"/>
              <a:t>Steigerung der Lernbereitschaft</a:t>
            </a:r>
          </a:p>
          <a:p>
            <a:pPr lvl="0"/>
            <a:r>
              <a:rPr lang="de-DE" dirty="0"/>
              <a:t>Steigerung in der Erfolgsmotivation</a:t>
            </a:r>
          </a:p>
          <a:p>
            <a:endParaRPr lang="de-DE" dirty="0"/>
          </a:p>
        </p:txBody>
      </p:sp>
      <p:pic>
        <p:nvPicPr>
          <p:cNvPr id="4" name="Grafik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0775594" y="656624"/>
            <a:ext cx="1249251" cy="1274145"/>
          </a:xfrm>
          <a:prstGeom prst="rect">
            <a:avLst/>
          </a:prstGeom>
        </p:spPr>
      </p:pic>
    </p:spTree>
    <p:extLst>
      <p:ext uri="{BB962C8B-B14F-4D97-AF65-F5344CB8AC3E}">
        <p14:creationId xmlns:p14="http://schemas.microsoft.com/office/powerpoint/2010/main" val="2743556998"/>
      </p:ext>
    </p:extLst>
  </p:cSld>
  <p:clrMapOvr>
    <a:masterClrMapping/>
  </p:clrMapOvr>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normAutofit/>
          </a:bodyPr>
          <a:lstStyle/>
          <a:p>
            <a:r>
              <a:rPr lang="de-DE" sz="4400" b="1" dirty="0"/>
              <a:t>Lehrplan – wichtige Erkenntnisse</a:t>
            </a:r>
          </a:p>
        </p:txBody>
      </p:sp>
      <p:pic>
        <p:nvPicPr>
          <p:cNvPr id="4" name="Grafik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0775594" y="656624"/>
            <a:ext cx="1249251" cy="1274145"/>
          </a:xfrm>
          <a:prstGeom prst="rect">
            <a:avLst/>
          </a:prstGeom>
        </p:spPr>
      </p:pic>
      <p:sp>
        <p:nvSpPr>
          <p:cNvPr id="8" name="Inhaltsplatzhalter 7"/>
          <p:cNvSpPr>
            <a:spLocks noGrp="1"/>
          </p:cNvSpPr>
          <p:nvPr>
            <p:ph idx="1"/>
          </p:nvPr>
        </p:nvSpPr>
        <p:spPr>
          <a:xfrm>
            <a:off x="680321" y="2060620"/>
            <a:ext cx="9613861" cy="4365938"/>
          </a:xfrm>
        </p:spPr>
        <p:txBody>
          <a:bodyPr>
            <a:normAutofit fontScale="77500" lnSpcReduction="20000"/>
          </a:bodyPr>
          <a:lstStyle/>
          <a:p>
            <a:pPr marL="0" indent="0">
              <a:buNone/>
            </a:pPr>
            <a:r>
              <a:rPr lang="de-DE" b="1" u="sng" dirty="0"/>
              <a:t>Funktionale Ziele</a:t>
            </a:r>
            <a:endParaRPr lang="de-DE" dirty="0"/>
          </a:p>
          <a:p>
            <a:pPr lvl="0"/>
            <a:r>
              <a:rPr lang="de-DE" dirty="0"/>
              <a:t>Steigerung der Kreativität</a:t>
            </a:r>
          </a:p>
          <a:p>
            <a:pPr lvl="0"/>
            <a:r>
              <a:rPr lang="de-DE" dirty="0"/>
              <a:t>Befähigung zur Strategieentwicklung</a:t>
            </a:r>
          </a:p>
          <a:p>
            <a:pPr lvl="0"/>
            <a:r>
              <a:rPr lang="de-DE" dirty="0"/>
              <a:t>Förderung der Denkfähigkeit</a:t>
            </a:r>
          </a:p>
          <a:p>
            <a:pPr lvl="0"/>
            <a:r>
              <a:rPr lang="de-DE" dirty="0"/>
              <a:t>Förderung in der Planungsfähigkeit</a:t>
            </a:r>
          </a:p>
          <a:p>
            <a:pPr lvl="0"/>
            <a:r>
              <a:rPr lang="de-DE" dirty="0"/>
              <a:t>Stärkung der Vorgehenssicherheit</a:t>
            </a:r>
          </a:p>
          <a:p>
            <a:pPr lvl="0"/>
            <a:r>
              <a:rPr lang="de-DE" dirty="0"/>
              <a:t>Sicherheit für die Ergebnisfindung (Gedächtnisverlässlichkeit)</a:t>
            </a:r>
          </a:p>
          <a:p>
            <a:pPr lvl="0"/>
            <a:r>
              <a:rPr lang="de-DE" dirty="0"/>
              <a:t>Steigerung im Konzentrationsvermögen</a:t>
            </a:r>
          </a:p>
          <a:p>
            <a:pPr lvl="0"/>
            <a:r>
              <a:rPr lang="de-DE" dirty="0"/>
              <a:t>Verstärkung in der Ausdauer</a:t>
            </a:r>
          </a:p>
          <a:p>
            <a:pPr lvl="0"/>
            <a:r>
              <a:rPr lang="de-DE" dirty="0"/>
              <a:t>Stabilisierung in der Belastbarkeit</a:t>
            </a:r>
          </a:p>
          <a:p>
            <a:pPr lvl="0"/>
            <a:r>
              <a:rPr lang="de-DE" dirty="0"/>
              <a:t>Einübung in Formen der Strategieentwicklung</a:t>
            </a:r>
          </a:p>
          <a:p>
            <a:pPr lvl="0"/>
            <a:r>
              <a:rPr lang="de-DE" dirty="0"/>
              <a:t>Einführung in Formen des Systematisierens</a:t>
            </a:r>
          </a:p>
          <a:p>
            <a:pPr lvl="0"/>
            <a:r>
              <a:rPr lang="de-DE" dirty="0"/>
              <a:t>Einüben in Formen des Operationalisierens</a:t>
            </a:r>
          </a:p>
        </p:txBody>
      </p:sp>
    </p:spTree>
    <p:extLst>
      <p:ext uri="{BB962C8B-B14F-4D97-AF65-F5344CB8AC3E}">
        <p14:creationId xmlns:p14="http://schemas.microsoft.com/office/powerpoint/2010/main" val="394306400"/>
      </p:ext>
    </p:extLst>
  </p:cSld>
  <p:clrMapOvr>
    <a:masterClrMapping/>
  </p:clrMapOvr>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normAutofit/>
          </a:bodyPr>
          <a:lstStyle/>
          <a:p>
            <a:r>
              <a:rPr lang="de-DE" sz="4400" b="1" dirty="0"/>
              <a:t>Lehrplan – wichtige Erkenntnisse</a:t>
            </a:r>
          </a:p>
        </p:txBody>
      </p:sp>
      <p:sp>
        <p:nvSpPr>
          <p:cNvPr id="3" name="Inhaltsplatzhalter 2"/>
          <p:cNvSpPr>
            <a:spLocks noGrp="1"/>
          </p:cNvSpPr>
          <p:nvPr>
            <p:ph idx="1"/>
          </p:nvPr>
        </p:nvSpPr>
        <p:spPr>
          <a:xfrm>
            <a:off x="680321" y="2336872"/>
            <a:ext cx="9743839" cy="3762175"/>
          </a:xfrm>
        </p:spPr>
        <p:txBody>
          <a:bodyPr>
            <a:normAutofit fontScale="85000" lnSpcReduction="20000"/>
          </a:bodyPr>
          <a:lstStyle/>
          <a:p>
            <a:pPr marL="0" indent="0">
              <a:buNone/>
            </a:pPr>
            <a:r>
              <a:rPr lang="de-DE" b="1" i="1" dirty="0"/>
              <a:t>Pädagogische Ziele</a:t>
            </a:r>
          </a:p>
          <a:p>
            <a:pPr lvl="0"/>
            <a:r>
              <a:rPr lang="de-DE" dirty="0"/>
              <a:t>Umgang mit Erfolgen</a:t>
            </a:r>
          </a:p>
          <a:p>
            <a:pPr lvl="0"/>
            <a:r>
              <a:rPr lang="de-DE" dirty="0"/>
              <a:t>Umgang mit Niederlagen</a:t>
            </a:r>
          </a:p>
          <a:p>
            <a:pPr lvl="0"/>
            <a:r>
              <a:rPr lang="de-DE" dirty="0"/>
              <a:t>Einübung in Selbsterfahrung</a:t>
            </a:r>
          </a:p>
          <a:p>
            <a:pPr lvl="0"/>
            <a:r>
              <a:rPr lang="de-DE" dirty="0"/>
              <a:t>Kommunikationssicherheit im Umgang mit Spielpartnern, Spielleitung</a:t>
            </a:r>
            <a:br>
              <a:rPr lang="de-DE" dirty="0"/>
            </a:br>
            <a:r>
              <a:rPr lang="de-DE" dirty="0"/>
              <a:t>und Vereinsvorstand etc.</a:t>
            </a:r>
          </a:p>
          <a:p>
            <a:pPr lvl="0"/>
            <a:r>
              <a:rPr lang="de-DE" dirty="0"/>
              <a:t>Einübung in Formen der Selbstkontrolle</a:t>
            </a:r>
          </a:p>
          <a:p>
            <a:pPr lvl="0"/>
            <a:r>
              <a:rPr lang="de-DE" dirty="0"/>
              <a:t>Einübung in Formen der Selbstdisziplin und menschlichen Umgangsdisziplin</a:t>
            </a:r>
          </a:p>
          <a:p>
            <a:pPr lvl="0"/>
            <a:r>
              <a:rPr lang="de-DE" dirty="0"/>
              <a:t>Erlebnisgewinnung beim Schachspielen und den Sozial Erfahrungen.</a:t>
            </a:r>
          </a:p>
          <a:p>
            <a:pPr lvl="0"/>
            <a:r>
              <a:rPr lang="de-DE" dirty="0"/>
              <a:t>Die Erfahrungsgewinne über Schach-Spielen sind hilfreich, motivierend und erfolgsversprechend für die sämtlichen persönlichen Leistungsbereiche in Schulen und außerschulischen Lebensbereichen.</a:t>
            </a:r>
          </a:p>
          <a:p>
            <a:endParaRPr lang="de-DE" dirty="0"/>
          </a:p>
        </p:txBody>
      </p:sp>
      <p:pic>
        <p:nvPicPr>
          <p:cNvPr id="4" name="Grafik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0775594" y="656624"/>
            <a:ext cx="1249251" cy="1274145"/>
          </a:xfrm>
          <a:prstGeom prst="rect">
            <a:avLst/>
          </a:prstGeom>
        </p:spPr>
      </p:pic>
    </p:spTree>
    <p:extLst>
      <p:ext uri="{BB962C8B-B14F-4D97-AF65-F5344CB8AC3E}">
        <p14:creationId xmlns:p14="http://schemas.microsoft.com/office/powerpoint/2010/main" val="3022599713"/>
      </p:ext>
    </p:extLst>
  </p:cSld>
  <p:clrMapOvr>
    <a:masterClrMapping/>
  </p:clrMapOvr>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normAutofit/>
          </a:bodyPr>
          <a:lstStyle/>
          <a:p>
            <a:r>
              <a:rPr lang="de-DE" sz="4400" b="1" dirty="0"/>
              <a:t>Trainingsziele - Lehrplan</a:t>
            </a:r>
          </a:p>
        </p:txBody>
      </p:sp>
      <p:pic>
        <p:nvPicPr>
          <p:cNvPr id="4" name="Inhaltsplatzhalter 3"/>
          <p:cNvPicPr>
            <a:picLocks noGrp="1" noChangeAspect="1"/>
          </p:cNvPicPr>
          <p:nvPr>
            <p:ph idx="1"/>
          </p:nvPr>
        </p:nvPicPr>
        <p:blipFill>
          <a:blip r:embed="rId2"/>
          <a:stretch>
            <a:fillRect/>
          </a:stretch>
        </p:blipFill>
        <p:spPr>
          <a:xfrm>
            <a:off x="1606579" y="2025904"/>
            <a:ext cx="8781005" cy="4605481"/>
          </a:xfrm>
          <a:prstGeom prst="rect">
            <a:avLst/>
          </a:prstGeom>
        </p:spPr>
      </p:pic>
      <p:pic>
        <p:nvPicPr>
          <p:cNvPr id="5" name="Grafik 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775594" y="656624"/>
            <a:ext cx="1249251" cy="1274145"/>
          </a:xfrm>
          <a:prstGeom prst="rect">
            <a:avLst/>
          </a:prstGeom>
        </p:spPr>
      </p:pic>
      <p:sp>
        <p:nvSpPr>
          <p:cNvPr id="6" name="Rechteck 5"/>
          <p:cNvSpPr/>
          <p:nvPr/>
        </p:nvSpPr>
        <p:spPr>
          <a:xfrm>
            <a:off x="4191000" y="6562266"/>
            <a:ext cx="7321296" cy="369332"/>
          </a:xfrm>
          <a:prstGeom prst="rect">
            <a:avLst/>
          </a:prstGeom>
        </p:spPr>
        <p:txBody>
          <a:bodyPr wrap="square">
            <a:spAutoFit/>
          </a:bodyPr>
          <a:lstStyle/>
          <a:p>
            <a:r>
              <a:rPr lang="de-DE" b="1" dirty="0">
                <a:solidFill>
                  <a:srgbClr val="FFFFFF"/>
                </a:solidFill>
                <a:latin typeface="MetaPro-Bold"/>
              </a:rPr>
              <a:t>© </a:t>
            </a:r>
            <a:r>
              <a:rPr lang="de-DE" dirty="0">
                <a:solidFill>
                  <a:srgbClr val="FFFFFF"/>
                </a:solidFill>
                <a:latin typeface="Norddruck"/>
              </a:rPr>
              <a:t>Sandra </a:t>
            </a:r>
            <a:r>
              <a:rPr lang="de-DE" dirty="0" err="1">
                <a:solidFill>
                  <a:srgbClr val="FFFFFF"/>
                </a:solidFill>
                <a:latin typeface="Norddruck"/>
              </a:rPr>
              <a:t>Lengwenus</a:t>
            </a:r>
            <a:r>
              <a:rPr lang="de-DE" dirty="0">
                <a:solidFill>
                  <a:srgbClr val="FFFFFF"/>
                </a:solidFill>
                <a:latin typeface="Norddruck"/>
              </a:rPr>
              <a:t> und Björn </a:t>
            </a:r>
            <a:r>
              <a:rPr lang="de-DE" dirty="0" err="1">
                <a:solidFill>
                  <a:srgbClr val="FFFFFF"/>
                </a:solidFill>
                <a:latin typeface="Norddruck"/>
              </a:rPr>
              <a:t>Lengwenus</a:t>
            </a:r>
            <a:r>
              <a:rPr lang="de-DE" dirty="0">
                <a:solidFill>
                  <a:srgbClr val="FFFFFF"/>
                </a:solidFill>
                <a:latin typeface="Norddruck"/>
              </a:rPr>
              <a:t>, Hamburg 2015</a:t>
            </a:r>
            <a:endParaRPr lang="de-DE" dirty="0"/>
          </a:p>
        </p:txBody>
      </p:sp>
    </p:spTree>
    <p:extLst>
      <p:ext uri="{BB962C8B-B14F-4D97-AF65-F5344CB8AC3E}">
        <p14:creationId xmlns:p14="http://schemas.microsoft.com/office/powerpoint/2010/main" val="3627964933"/>
      </p:ext>
    </p:extLst>
  </p:cSld>
  <p:clrMapOvr>
    <a:masterClrMapping/>
  </p:clrMapOvr>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normAutofit/>
          </a:bodyPr>
          <a:lstStyle/>
          <a:p>
            <a:r>
              <a:rPr lang="de-DE" sz="4400" b="1" dirty="0"/>
              <a:t>Trainingsziele - Lehrplan</a:t>
            </a:r>
          </a:p>
        </p:txBody>
      </p:sp>
      <p:pic>
        <p:nvPicPr>
          <p:cNvPr id="5" name="Inhaltsplatzhalter 4"/>
          <p:cNvPicPr>
            <a:picLocks noGrp="1" noChangeAspect="1"/>
          </p:cNvPicPr>
          <p:nvPr>
            <p:ph idx="1"/>
          </p:nvPr>
        </p:nvPicPr>
        <p:blipFill>
          <a:blip r:embed="rId2"/>
          <a:stretch>
            <a:fillRect/>
          </a:stretch>
        </p:blipFill>
        <p:spPr>
          <a:xfrm>
            <a:off x="1798252" y="2016760"/>
            <a:ext cx="8598497" cy="4841240"/>
          </a:xfrm>
          <a:prstGeom prst="rect">
            <a:avLst/>
          </a:prstGeom>
        </p:spPr>
      </p:pic>
      <p:pic>
        <p:nvPicPr>
          <p:cNvPr id="4" name="Grafik 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775594" y="656624"/>
            <a:ext cx="1249251" cy="1274145"/>
          </a:xfrm>
          <a:prstGeom prst="rect">
            <a:avLst/>
          </a:prstGeom>
        </p:spPr>
      </p:pic>
    </p:spTree>
    <p:extLst>
      <p:ext uri="{BB962C8B-B14F-4D97-AF65-F5344CB8AC3E}">
        <p14:creationId xmlns:p14="http://schemas.microsoft.com/office/powerpoint/2010/main" val="1751317280"/>
      </p:ext>
    </p:extLst>
  </p:cSld>
  <p:clrMapOvr>
    <a:masterClrMapping/>
  </p:clrMapOvr>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normAutofit/>
          </a:bodyPr>
          <a:lstStyle/>
          <a:p>
            <a:r>
              <a:rPr lang="de-DE" sz="4400" b="1" dirty="0"/>
              <a:t>Trainingsziele - Lehrplan</a:t>
            </a:r>
          </a:p>
        </p:txBody>
      </p:sp>
      <p:pic>
        <p:nvPicPr>
          <p:cNvPr id="4" name="Grafik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0775594" y="656624"/>
            <a:ext cx="1249251" cy="1274145"/>
          </a:xfrm>
          <a:prstGeom prst="rect">
            <a:avLst/>
          </a:prstGeom>
        </p:spPr>
      </p:pic>
      <p:pic>
        <p:nvPicPr>
          <p:cNvPr id="6" name="Inhaltsplatzhalter 5"/>
          <p:cNvPicPr>
            <a:picLocks noGrp="1" noChangeAspect="1"/>
          </p:cNvPicPr>
          <p:nvPr>
            <p:ph idx="1"/>
          </p:nvPr>
        </p:nvPicPr>
        <p:blipFill>
          <a:blip r:embed="rId3"/>
          <a:stretch>
            <a:fillRect/>
          </a:stretch>
        </p:blipFill>
        <p:spPr>
          <a:xfrm>
            <a:off x="2060544" y="1998472"/>
            <a:ext cx="8361600" cy="4859528"/>
          </a:xfrm>
          <a:prstGeom prst="rect">
            <a:avLst/>
          </a:prstGeom>
        </p:spPr>
      </p:pic>
    </p:spTree>
    <p:extLst>
      <p:ext uri="{BB962C8B-B14F-4D97-AF65-F5344CB8AC3E}">
        <p14:creationId xmlns:p14="http://schemas.microsoft.com/office/powerpoint/2010/main" val="6954050"/>
      </p:ext>
    </p:extLst>
  </p:cSld>
  <p:clrMapOvr>
    <a:masterClrMapping/>
  </p:clrMapOvr>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normAutofit/>
          </a:bodyPr>
          <a:lstStyle/>
          <a:p>
            <a:r>
              <a:rPr lang="de-DE" sz="4400" b="1" dirty="0"/>
              <a:t>Trainingsziele - Lehrplan</a:t>
            </a:r>
          </a:p>
        </p:txBody>
      </p:sp>
      <p:pic>
        <p:nvPicPr>
          <p:cNvPr id="4" name="Grafik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0775594" y="656624"/>
            <a:ext cx="1249251" cy="1274145"/>
          </a:xfrm>
          <a:prstGeom prst="rect">
            <a:avLst/>
          </a:prstGeom>
        </p:spPr>
      </p:pic>
      <p:pic>
        <p:nvPicPr>
          <p:cNvPr id="5" name="Inhaltsplatzhalter 4"/>
          <p:cNvPicPr>
            <a:picLocks noGrp="1" noChangeAspect="1"/>
          </p:cNvPicPr>
          <p:nvPr>
            <p:ph idx="1"/>
          </p:nvPr>
        </p:nvPicPr>
        <p:blipFill>
          <a:blip r:embed="rId3"/>
          <a:stretch>
            <a:fillRect/>
          </a:stretch>
        </p:blipFill>
        <p:spPr>
          <a:xfrm>
            <a:off x="1268099" y="2035048"/>
            <a:ext cx="9134230" cy="4749800"/>
          </a:xfrm>
          <a:prstGeom prst="rect">
            <a:avLst/>
          </a:prstGeom>
        </p:spPr>
      </p:pic>
    </p:spTree>
    <p:extLst>
      <p:ext uri="{BB962C8B-B14F-4D97-AF65-F5344CB8AC3E}">
        <p14:creationId xmlns:p14="http://schemas.microsoft.com/office/powerpoint/2010/main" val="2791744668"/>
      </p:ext>
    </p:extLst>
  </p:cSld>
  <p:clrMapOvr>
    <a:masterClrMapping/>
  </p:clrMapOvr>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normAutofit/>
          </a:bodyPr>
          <a:lstStyle/>
          <a:p>
            <a:r>
              <a:rPr lang="de-DE" sz="4400" b="1" dirty="0"/>
              <a:t>Trainingsziele - Lehrplan</a:t>
            </a:r>
          </a:p>
        </p:txBody>
      </p:sp>
      <p:pic>
        <p:nvPicPr>
          <p:cNvPr id="4" name="Grafik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0775594" y="656624"/>
            <a:ext cx="1249251" cy="1274145"/>
          </a:xfrm>
          <a:prstGeom prst="rect">
            <a:avLst/>
          </a:prstGeom>
        </p:spPr>
      </p:pic>
      <p:pic>
        <p:nvPicPr>
          <p:cNvPr id="6" name="Inhaltsplatzhalter 5"/>
          <p:cNvPicPr>
            <a:picLocks noGrp="1" noChangeAspect="1"/>
          </p:cNvPicPr>
          <p:nvPr>
            <p:ph idx="1"/>
          </p:nvPr>
        </p:nvPicPr>
        <p:blipFill>
          <a:blip r:embed="rId3"/>
          <a:stretch>
            <a:fillRect/>
          </a:stretch>
        </p:blipFill>
        <p:spPr>
          <a:xfrm>
            <a:off x="1929384" y="2007616"/>
            <a:ext cx="8491211" cy="4837273"/>
          </a:xfrm>
          <a:prstGeom prst="rect">
            <a:avLst/>
          </a:prstGeom>
        </p:spPr>
      </p:pic>
    </p:spTree>
    <p:extLst>
      <p:ext uri="{BB962C8B-B14F-4D97-AF65-F5344CB8AC3E}">
        <p14:creationId xmlns:p14="http://schemas.microsoft.com/office/powerpoint/2010/main" val="3990845988"/>
      </p:ext>
    </p:extLst>
  </p:cSld>
  <p:clrMapOvr>
    <a:masterClrMapping/>
  </p:clrMapOvr>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normAutofit/>
          </a:bodyPr>
          <a:lstStyle/>
          <a:p>
            <a:r>
              <a:rPr lang="de-DE" sz="4400" b="1" dirty="0"/>
              <a:t>Trainingsziele - Lehrplan</a:t>
            </a:r>
          </a:p>
        </p:txBody>
      </p:sp>
      <p:pic>
        <p:nvPicPr>
          <p:cNvPr id="4" name="Grafik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0775594" y="656624"/>
            <a:ext cx="1249251" cy="1274145"/>
          </a:xfrm>
          <a:prstGeom prst="rect">
            <a:avLst/>
          </a:prstGeom>
        </p:spPr>
      </p:pic>
      <p:pic>
        <p:nvPicPr>
          <p:cNvPr id="5" name="Inhaltsplatzhalter 4"/>
          <p:cNvPicPr>
            <a:picLocks noGrp="1" noChangeAspect="1"/>
          </p:cNvPicPr>
          <p:nvPr>
            <p:ph idx="1"/>
          </p:nvPr>
        </p:nvPicPr>
        <p:blipFill>
          <a:blip r:embed="rId3"/>
          <a:stretch>
            <a:fillRect/>
          </a:stretch>
        </p:blipFill>
        <p:spPr>
          <a:xfrm>
            <a:off x="268974" y="2007616"/>
            <a:ext cx="10173781" cy="4146296"/>
          </a:xfrm>
          <a:prstGeom prst="rect">
            <a:avLst/>
          </a:prstGeom>
        </p:spPr>
      </p:pic>
    </p:spTree>
    <p:extLst>
      <p:ext uri="{BB962C8B-B14F-4D97-AF65-F5344CB8AC3E}">
        <p14:creationId xmlns:p14="http://schemas.microsoft.com/office/powerpoint/2010/main" val="177220591"/>
      </p:ext>
    </p:extLst>
  </p:cSld>
  <p:clrMapOvr>
    <a:masterClrMapping/>
  </p:clrMapOvr>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normAutofit/>
          </a:bodyPr>
          <a:lstStyle/>
          <a:p>
            <a:r>
              <a:rPr lang="de-DE" sz="4400" b="1" dirty="0"/>
              <a:t>Trainingsziele - Lehrplan</a:t>
            </a:r>
          </a:p>
        </p:txBody>
      </p:sp>
      <p:pic>
        <p:nvPicPr>
          <p:cNvPr id="4" name="Grafik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0775594" y="656624"/>
            <a:ext cx="1249251" cy="1274145"/>
          </a:xfrm>
          <a:prstGeom prst="rect">
            <a:avLst/>
          </a:prstGeom>
        </p:spPr>
      </p:pic>
      <p:pic>
        <p:nvPicPr>
          <p:cNvPr id="6" name="Inhaltsplatzhalter 5"/>
          <p:cNvPicPr>
            <a:picLocks noGrp="1" noChangeAspect="1"/>
          </p:cNvPicPr>
          <p:nvPr>
            <p:ph idx="1"/>
          </p:nvPr>
        </p:nvPicPr>
        <p:blipFill>
          <a:blip r:embed="rId3"/>
          <a:stretch>
            <a:fillRect/>
          </a:stretch>
        </p:blipFill>
        <p:spPr>
          <a:xfrm>
            <a:off x="2359152" y="2025904"/>
            <a:ext cx="8092947" cy="4784271"/>
          </a:xfrm>
          <a:prstGeom prst="rect">
            <a:avLst/>
          </a:prstGeom>
        </p:spPr>
      </p:pic>
    </p:spTree>
    <p:extLst>
      <p:ext uri="{BB962C8B-B14F-4D97-AF65-F5344CB8AC3E}">
        <p14:creationId xmlns:p14="http://schemas.microsoft.com/office/powerpoint/2010/main" val="1890176217"/>
      </p:ext>
    </p:extLst>
  </p:cSld>
  <p:clrMapOvr>
    <a:masterClrMapping/>
  </p:clrMapOvr>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normAutofit/>
          </a:bodyPr>
          <a:lstStyle/>
          <a:p>
            <a:r>
              <a:rPr lang="de-DE" sz="4400" b="1" dirty="0"/>
              <a:t>Trainingsziele - Lehrplan</a:t>
            </a:r>
          </a:p>
        </p:txBody>
      </p:sp>
      <p:pic>
        <p:nvPicPr>
          <p:cNvPr id="4" name="Grafik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0775594" y="656624"/>
            <a:ext cx="1249251" cy="1274145"/>
          </a:xfrm>
          <a:prstGeom prst="rect">
            <a:avLst/>
          </a:prstGeom>
        </p:spPr>
      </p:pic>
      <p:pic>
        <p:nvPicPr>
          <p:cNvPr id="5" name="Inhaltsplatzhalter 4"/>
          <p:cNvPicPr>
            <a:picLocks noGrp="1" noChangeAspect="1"/>
          </p:cNvPicPr>
          <p:nvPr>
            <p:ph idx="1"/>
          </p:nvPr>
        </p:nvPicPr>
        <p:blipFill>
          <a:blip r:embed="rId3"/>
          <a:stretch>
            <a:fillRect/>
          </a:stretch>
        </p:blipFill>
        <p:spPr>
          <a:xfrm>
            <a:off x="94418" y="2056418"/>
            <a:ext cx="10355968" cy="2195542"/>
          </a:xfrm>
          <a:prstGeom prst="rect">
            <a:avLst/>
          </a:prstGeom>
        </p:spPr>
      </p:pic>
    </p:spTree>
    <p:extLst>
      <p:ext uri="{BB962C8B-B14F-4D97-AF65-F5344CB8AC3E}">
        <p14:creationId xmlns:p14="http://schemas.microsoft.com/office/powerpoint/2010/main" val="4079218825"/>
      </p:ext>
    </p:extLst>
  </p:cSld>
  <p:clrMapOvr>
    <a:masterClrMapping/>
  </p:clrMapOvr>
</p:sld>
</file>

<file path=ppt/slides/slide1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normAutofit/>
          </a:bodyPr>
          <a:lstStyle/>
          <a:p>
            <a:r>
              <a:rPr lang="de-DE" sz="4400" b="1" dirty="0"/>
              <a:t>Trainingsziele - Lehrplan</a:t>
            </a:r>
          </a:p>
        </p:txBody>
      </p:sp>
      <p:pic>
        <p:nvPicPr>
          <p:cNvPr id="4" name="Grafik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0775594" y="656624"/>
            <a:ext cx="1249251" cy="1274145"/>
          </a:xfrm>
          <a:prstGeom prst="rect">
            <a:avLst/>
          </a:prstGeom>
        </p:spPr>
      </p:pic>
      <p:sp>
        <p:nvSpPr>
          <p:cNvPr id="3" name="Inhaltsplatzhalter 2"/>
          <p:cNvSpPr>
            <a:spLocks noGrp="1"/>
          </p:cNvSpPr>
          <p:nvPr>
            <p:ph idx="1"/>
          </p:nvPr>
        </p:nvSpPr>
        <p:spPr/>
        <p:txBody>
          <a:bodyPr/>
          <a:lstStyle/>
          <a:p>
            <a:endParaRPr lang="de-DE"/>
          </a:p>
        </p:txBody>
      </p:sp>
      <p:pic>
        <p:nvPicPr>
          <p:cNvPr id="6" name="Grafik 5"/>
          <p:cNvPicPr>
            <a:picLocks noChangeAspect="1"/>
          </p:cNvPicPr>
          <p:nvPr/>
        </p:nvPicPr>
        <p:blipFill>
          <a:blip r:embed="rId3"/>
          <a:stretch>
            <a:fillRect/>
          </a:stretch>
        </p:blipFill>
        <p:spPr>
          <a:xfrm>
            <a:off x="2676525" y="2026167"/>
            <a:ext cx="7747635" cy="4763252"/>
          </a:xfrm>
          <a:prstGeom prst="rect">
            <a:avLst/>
          </a:prstGeom>
        </p:spPr>
      </p:pic>
    </p:spTree>
    <p:extLst>
      <p:ext uri="{BB962C8B-B14F-4D97-AF65-F5344CB8AC3E}">
        <p14:creationId xmlns:p14="http://schemas.microsoft.com/office/powerpoint/2010/main" val="649706663"/>
      </p:ext>
    </p:extLst>
  </p:cSld>
  <p:clrMapOvr>
    <a:masterClrMapping/>
  </p:clrMapOvr>
</p:sld>
</file>

<file path=ppt/slides/slide1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normAutofit/>
          </a:bodyPr>
          <a:lstStyle/>
          <a:p>
            <a:r>
              <a:rPr lang="de-DE" sz="4400" b="1" dirty="0"/>
              <a:t>Trainingsziele - Lehrplan</a:t>
            </a:r>
          </a:p>
        </p:txBody>
      </p:sp>
      <p:pic>
        <p:nvPicPr>
          <p:cNvPr id="4" name="Grafik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0775594" y="656624"/>
            <a:ext cx="1249251" cy="1274145"/>
          </a:xfrm>
          <a:prstGeom prst="rect">
            <a:avLst/>
          </a:prstGeom>
        </p:spPr>
      </p:pic>
      <p:sp>
        <p:nvSpPr>
          <p:cNvPr id="3" name="Inhaltsplatzhalter 2"/>
          <p:cNvSpPr>
            <a:spLocks noGrp="1"/>
          </p:cNvSpPr>
          <p:nvPr>
            <p:ph idx="1"/>
          </p:nvPr>
        </p:nvSpPr>
        <p:spPr/>
        <p:txBody>
          <a:bodyPr/>
          <a:lstStyle/>
          <a:p>
            <a:endParaRPr lang="de-DE"/>
          </a:p>
        </p:txBody>
      </p:sp>
      <p:pic>
        <p:nvPicPr>
          <p:cNvPr id="5" name="Grafik 4"/>
          <p:cNvPicPr>
            <a:picLocks noChangeAspect="1"/>
          </p:cNvPicPr>
          <p:nvPr/>
        </p:nvPicPr>
        <p:blipFill>
          <a:blip r:embed="rId3"/>
          <a:stretch>
            <a:fillRect/>
          </a:stretch>
        </p:blipFill>
        <p:spPr>
          <a:xfrm>
            <a:off x="2968651" y="2047156"/>
            <a:ext cx="7464654" cy="4600722"/>
          </a:xfrm>
          <a:prstGeom prst="rect">
            <a:avLst/>
          </a:prstGeom>
        </p:spPr>
      </p:pic>
    </p:spTree>
    <p:extLst>
      <p:ext uri="{BB962C8B-B14F-4D97-AF65-F5344CB8AC3E}">
        <p14:creationId xmlns:p14="http://schemas.microsoft.com/office/powerpoint/2010/main" val="284339818"/>
      </p:ext>
    </p:extLst>
  </p:cSld>
  <p:clrMapOvr>
    <a:masterClrMapping/>
  </p:clrMapOvr>
</p:sld>
</file>

<file path=ppt/slides/slide1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normAutofit/>
          </a:bodyPr>
          <a:lstStyle/>
          <a:p>
            <a:r>
              <a:rPr lang="de-DE" sz="4400" b="1" dirty="0"/>
              <a:t>Trainingsziele - Lehrplan</a:t>
            </a:r>
          </a:p>
        </p:txBody>
      </p:sp>
      <p:pic>
        <p:nvPicPr>
          <p:cNvPr id="4" name="Grafik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0775594" y="656624"/>
            <a:ext cx="1249251" cy="1274145"/>
          </a:xfrm>
          <a:prstGeom prst="rect">
            <a:avLst/>
          </a:prstGeom>
        </p:spPr>
      </p:pic>
      <p:sp>
        <p:nvSpPr>
          <p:cNvPr id="3" name="Inhaltsplatzhalter 2"/>
          <p:cNvSpPr>
            <a:spLocks noGrp="1"/>
          </p:cNvSpPr>
          <p:nvPr>
            <p:ph idx="1"/>
          </p:nvPr>
        </p:nvSpPr>
        <p:spPr/>
        <p:txBody>
          <a:bodyPr/>
          <a:lstStyle/>
          <a:p>
            <a:endParaRPr lang="de-DE"/>
          </a:p>
        </p:txBody>
      </p:sp>
      <p:pic>
        <p:nvPicPr>
          <p:cNvPr id="6" name="Grafik 5"/>
          <p:cNvPicPr>
            <a:picLocks noChangeAspect="1"/>
          </p:cNvPicPr>
          <p:nvPr/>
        </p:nvPicPr>
        <p:blipFill>
          <a:blip r:embed="rId3"/>
          <a:stretch>
            <a:fillRect/>
          </a:stretch>
        </p:blipFill>
        <p:spPr>
          <a:xfrm>
            <a:off x="510438" y="2105596"/>
            <a:ext cx="9953625" cy="2390775"/>
          </a:xfrm>
          <a:prstGeom prst="rect">
            <a:avLst/>
          </a:prstGeom>
        </p:spPr>
      </p:pic>
    </p:spTree>
    <p:extLst>
      <p:ext uri="{BB962C8B-B14F-4D97-AF65-F5344CB8AC3E}">
        <p14:creationId xmlns:p14="http://schemas.microsoft.com/office/powerpoint/2010/main" val="2344915062"/>
      </p:ext>
    </p:extLst>
  </p:cSld>
  <p:clrMapOvr>
    <a:masterClrMapping/>
  </p:clrMapOvr>
</p:sld>
</file>

<file path=ppt/slides/slide1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normAutofit/>
          </a:bodyPr>
          <a:lstStyle/>
          <a:p>
            <a:r>
              <a:rPr lang="de-DE" sz="4400" b="1" dirty="0"/>
              <a:t>Trainingsziele - Lehrplan</a:t>
            </a:r>
          </a:p>
        </p:txBody>
      </p:sp>
      <p:pic>
        <p:nvPicPr>
          <p:cNvPr id="4" name="Grafik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0775594" y="656624"/>
            <a:ext cx="1249251" cy="1274145"/>
          </a:xfrm>
          <a:prstGeom prst="rect">
            <a:avLst/>
          </a:prstGeom>
        </p:spPr>
      </p:pic>
      <p:sp>
        <p:nvSpPr>
          <p:cNvPr id="3" name="Inhaltsplatzhalter 2"/>
          <p:cNvSpPr>
            <a:spLocks noGrp="1"/>
          </p:cNvSpPr>
          <p:nvPr>
            <p:ph idx="1"/>
          </p:nvPr>
        </p:nvSpPr>
        <p:spPr/>
        <p:txBody>
          <a:bodyPr/>
          <a:lstStyle/>
          <a:p>
            <a:endParaRPr lang="de-DE"/>
          </a:p>
        </p:txBody>
      </p:sp>
      <p:pic>
        <p:nvPicPr>
          <p:cNvPr id="5" name="Grafik 4"/>
          <p:cNvPicPr>
            <a:picLocks noChangeAspect="1"/>
          </p:cNvPicPr>
          <p:nvPr/>
        </p:nvPicPr>
        <p:blipFill>
          <a:blip r:embed="rId3"/>
          <a:stretch>
            <a:fillRect/>
          </a:stretch>
        </p:blipFill>
        <p:spPr>
          <a:xfrm>
            <a:off x="1508024" y="2062964"/>
            <a:ext cx="8940520" cy="4639588"/>
          </a:xfrm>
          <a:prstGeom prst="rect">
            <a:avLst/>
          </a:prstGeom>
        </p:spPr>
      </p:pic>
    </p:spTree>
    <p:extLst>
      <p:ext uri="{BB962C8B-B14F-4D97-AF65-F5344CB8AC3E}">
        <p14:creationId xmlns:p14="http://schemas.microsoft.com/office/powerpoint/2010/main" val="27145352"/>
      </p:ext>
    </p:extLst>
  </p:cSld>
  <p:clrMapOvr>
    <a:masterClrMapping/>
  </p:clrMapOvr>
</p:sld>
</file>

<file path=ppt/slides/slide1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normAutofit/>
          </a:bodyPr>
          <a:lstStyle/>
          <a:p>
            <a:r>
              <a:rPr lang="de-DE" sz="4400" b="1" dirty="0"/>
              <a:t>Trainingsziele - Lehrplan</a:t>
            </a:r>
          </a:p>
        </p:txBody>
      </p:sp>
      <p:pic>
        <p:nvPicPr>
          <p:cNvPr id="4" name="Grafik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0775594" y="656624"/>
            <a:ext cx="1249251" cy="1274145"/>
          </a:xfrm>
          <a:prstGeom prst="rect">
            <a:avLst/>
          </a:prstGeom>
        </p:spPr>
      </p:pic>
      <p:sp>
        <p:nvSpPr>
          <p:cNvPr id="3" name="Inhaltsplatzhalter 2"/>
          <p:cNvSpPr>
            <a:spLocks noGrp="1"/>
          </p:cNvSpPr>
          <p:nvPr>
            <p:ph idx="1"/>
          </p:nvPr>
        </p:nvSpPr>
        <p:spPr/>
        <p:txBody>
          <a:bodyPr/>
          <a:lstStyle/>
          <a:p>
            <a:endParaRPr lang="de-DE"/>
          </a:p>
        </p:txBody>
      </p:sp>
      <p:pic>
        <p:nvPicPr>
          <p:cNvPr id="6" name="Grafik 5"/>
          <p:cNvPicPr>
            <a:picLocks noChangeAspect="1"/>
          </p:cNvPicPr>
          <p:nvPr/>
        </p:nvPicPr>
        <p:blipFill>
          <a:blip r:embed="rId3"/>
          <a:stretch>
            <a:fillRect/>
          </a:stretch>
        </p:blipFill>
        <p:spPr>
          <a:xfrm>
            <a:off x="2706624" y="2051474"/>
            <a:ext cx="7736395" cy="4769919"/>
          </a:xfrm>
          <a:prstGeom prst="rect">
            <a:avLst/>
          </a:prstGeom>
        </p:spPr>
      </p:pic>
    </p:spTree>
    <p:extLst>
      <p:ext uri="{BB962C8B-B14F-4D97-AF65-F5344CB8AC3E}">
        <p14:creationId xmlns:p14="http://schemas.microsoft.com/office/powerpoint/2010/main" val="3536034306"/>
      </p:ext>
    </p:extLst>
  </p:cSld>
  <p:clrMapOvr>
    <a:masterClrMapping/>
  </p:clrMapOvr>
</p:sld>
</file>

<file path=ppt/slides/slide1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normAutofit/>
          </a:bodyPr>
          <a:lstStyle/>
          <a:p>
            <a:r>
              <a:rPr lang="de-DE" sz="4400" b="1" dirty="0"/>
              <a:t>Trainingsziele - Lehrplan</a:t>
            </a:r>
          </a:p>
        </p:txBody>
      </p:sp>
      <p:pic>
        <p:nvPicPr>
          <p:cNvPr id="4" name="Grafik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0775594" y="656624"/>
            <a:ext cx="1249251" cy="1274145"/>
          </a:xfrm>
          <a:prstGeom prst="rect">
            <a:avLst/>
          </a:prstGeom>
        </p:spPr>
      </p:pic>
      <p:pic>
        <p:nvPicPr>
          <p:cNvPr id="5" name="Inhaltsplatzhalter 4"/>
          <p:cNvPicPr>
            <a:picLocks noGrp="1" noChangeAspect="1"/>
          </p:cNvPicPr>
          <p:nvPr>
            <p:ph idx="1"/>
          </p:nvPr>
        </p:nvPicPr>
        <p:blipFill>
          <a:blip r:embed="rId3"/>
          <a:stretch>
            <a:fillRect/>
          </a:stretch>
        </p:blipFill>
        <p:spPr>
          <a:xfrm>
            <a:off x="2313433" y="2053336"/>
            <a:ext cx="8159970" cy="4761954"/>
          </a:xfrm>
          <a:prstGeom prst="rect">
            <a:avLst/>
          </a:prstGeom>
        </p:spPr>
      </p:pic>
    </p:spTree>
    <p:extLst>
      <p:ext uri="{BB962C8B-B14F-4D97-AF65-F5344CB8AC3E}">
        <p14:creationId xmlns:p14="http://schemas.microsoft.com/office/powerpoint/2010/main" val="3402362649"/>
      </p:ext>
    </p:extLst>
  </p:cSld>
  <p:clrMapOvr>
    <a:masterClrMapping/>
  </p:clrMapOvr>
</p:sld>
</file>

<file path=ppt/slides/slide1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AAE0566D-EE4B-4B1E-ACAD-F07DE3BE163E}"/>
              </a:ext>
            </a:extLst>
          </p:cNvPr>
          <p:cNvSpPr>
            <a:spLocks noGrp="1"/>
          </p:cNvSpPr>
          <p:nvPr>
            <p:ph type="title"/>
          </p:nvPr>
        </p:nvSpPr>
        <p:spPr/>
        <p:txBody>
          <a:bodyPr>
            <a:normAutofit/>
          </a:bodyPr>
          <a:lstStyle/>
          <a:p>
            <a:r>
              <a:rPr lang="de-DE" sz="4400" b="1" dirty="0"/>
              <a:t>Einsatz von Medien</a:t>
            </a:r>
          </a:p>
        </p:txBody>
      </p:sp>
      <p:pic>
        <p:nvPicPr>
          <p:cNvPr id="4" name="Inhaltsplatzhalter 3">
            <a:extLst>
              <a:ext uri="{FF2B5EF4-FFF2-40B4-BE49-F238E27FC236}">
                <a16:creationId xmlns:a16="http://schemas.microsoft.com/office/drawing/2014/main" id="{E59E62F0-066E-447D-8E2B-46EF44D3E29B}"/>
              </a:ext>
            </a:extLst>
          </p:cNvPr>
          <p:cNvPicPr>
            <a:picLocks noGrp="1" noChangeAspect="1"/>
          </p:cNvPicPr>
          <p:nvPr>
            <p:ph idx="1"/>
          </p:nvPr>
        </p:nvPicPr>
        <p:blipFill>
          <a:blip r:embed="rId2"/>
          <a:stretch>
            <a:fillRect/>
          </a:stretch>
        </p:blipFill>
        <p:spPr>
          <a:xfrm>
            <a:off x="307844" y="2061519"/>
            <a:ext cx="7619832" cy="4607832"/>
          </a:xfrm>
          <a:prstGeom prst="rect">
            <a:avLst/>
          </a:prstGeom>
        </p:spPr>
      </p:pic>
      <p:pic>
        <p:nvPicPr>
          <p:cNvPr id="3" name="Grafik 2">
            <a:extLst>
              <a:ext uri="{FF2B5EF4-FFF2-40B4-BE49-F238E27FC236}">
                <a16:creationId xmlns:a16="http://schemas.microsoft.com/office/drawing/2014/main" id="{535C8AC6-97B4-A503-C4C6-DBB2A8AF26B6}"/>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775594" y="656624"/>
            <a:ext cx="1249251" cy="1274145"/>
          </a:xfrm>
          <a:prstGeom prst="rect">
            <a:avLst/>
          </a:prstGeom>
        </p:spPr>
      </p:pic>
    </p:spTree>
    <p:extLst>
      <p:ext uri="{BB962C8B-B14F-4D97-AF65-F5344CB8AC3E}">
        <p14:creationId xmlns:p14="http://schemas.microsoft.com/office/powerpoint/2010/main" val="243067856"/>
      </p:ext>
    </p:extLst>
  </p:cSld>
  <p:clrMapOvr>
    <a:masterClrMapping/>
  </p:clrMapOvr>
</p:sld>
</file>

<file path=ppt/slides/slide1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73ED1E0F-BD67-4A21-A0D3-C4060BE6F8AB}"/>
              </a:ext>
            </a:extLst>
          </p:cNvPr>
          <p:cNvSpPr>
            <a:spLocks noGrp="1"/>
          </p:cNvSpPr>
          <p:nvPr>
            <p:ph type="title"/>
          </p:nvPr>
        </p:nvSpPr>
        <p:spPr/>
        <p:txBody>
          <a:bodyPr/>
          <a:lstStyle/>
          <a:p>
            <a:r>
              <a:rPr lang="de-DE" sz="4400" b="1" dirty="0"/>
              <a:t>Arbeitshefte</a:t>
            </a:r>
            <a:r>
              <a:rPr lang="de-DE" b="1" dirty="0"/>
              <a:t> und Arbeitsblätter</a:t>
            </a:r>
          </a:p>
        </p:txBody>
      </p:sp>
      <p:sp>
        <p:nvSpPr>
          <p:cNvPr id="3" name="Inhaltsplatzhalter 2">
            <a:extLst>
              <a:ext uri="{FF2B5EF4-FFF2-40B4-BE49-F238E27FC236}">
                <a16:creationId xmlns:a16="http://schemas.microsoft.com/office/drawing/2014/main" id="{90CADB10-AD40-43FE-A339-B69D877F40D9}"/>
              </a:ext>
            </a:extLst>
          </p:cNvPr>
          <p:cNvSpPr>
            <a:spLocks noGrp="1"/>
          </p:cNvSpPr>
          <p:nvPr>
            <p:ph idx="1"/>
          </p:nvPr>
        </p:nvSpPr>
        <p:spPr/>
        <p:txBody>
          <a:bodyPr>
            <a:normAutofit fontScale="92500" lnSpcReduction="10000"/>
          </a:bodyPr>
          <a:lstStyle/>
          <a:p>
            <a:pPr marL="0" indent="0">
              <a:buNone/>
            </a:pPr>
            <a:r>
              <a:rPr lang="de-DE" b="1" i="1" u="sng" dirty="0"/>
              <a:t>Anforderungen: </a:t>
            </a:r>
          </a:p>
          <a:p>
            <a:pPr>
              <a:buFontTx/>
              <a:buChar char="-"/>
            </a:pPr>
            <a:r>
              <a:rPr lang="de-DE" dirty="0"/>
              <a:t>einheitliches Layout</a:t>
            </a:r>
          </a:p>
          <a:p>
            <a:pPr>
              <a:buFontTx/>
              <a:buChar char="-"/>
            </a:pPr>
            <a:r>
              <a:rPr lang="de-DE" dirty="0"/>
              <a:t>nicht zu viele Ablenkungen wie z.B. verschiedene Bilder und Grafiken</a:t>
            </a:r>
          </a:p>
          <a:p>
            <a:pPr>
              <a:buFontTx/>
              <a:buChar char="-"/>
            </a:pPr>
            <a:r>
              <a:rPr lang="de-DE" dirty="0"/>
              <a:t>manchmal ist „weniger mehr!“</a:t>
            </a:r>
          </a:p>
          <a:p>
            <a:pPr>
              <a:buFontTx/>
              <a:buChar char="-"/>
            </a:pPr>
            <a:r>
              <a:rPr lang="de-DE" dirty="0"/>
              <a:t>Aufgabenstellungen sollten klar und eindeutig formuliert sein</a:t>
            </a:r>
          </a:p>
          <a:p>
            <a:pPr>
              <a:buFontTx/>
              <a:buChar char="-"/>
            </a:pPr>
            <a:r>
              <a:rPr lang="de-DE" dirty="0"/>
              <a:t>Arbeitsblätter oder Hefte ohne Aufgabenstellungen sorgen häufig für Verwirrung</a:t>
            </a:r>
          </a:p>
          <a:p>
            <a:pPr>
              <a:buFontTx/>
              <a:buChar char="-"/>
            </a:pPr>
            <a:r>
              <a:rPr lang="de-DE" dirty="0"/>
              <a:t>Arbeitsblätter und Hefte in geeigneter Schriftgröße gemäß dem Alter</a:t>
            </a:r>
          </a:p>
          <a:p>
            <a:pPr>
              <a:buFontTx/>
              <a:buChar char="-"/>
            </a:pPr>
            <a:r>
              <a:rPr lang="de-DE" dirty="0"/>
              <a:t>Arbeitsblätter und Hefte ersetzen niemals die Stoffvermittlung</a:t>
            </a:r>
          </a:p>
        </p:txBody>
      </p:sp>
      <p:pic>
        <p:nvPicPr>
          <p:cNvPr id="4" name="Grafik 3">
            <a:extLst>
              <a:ext uri="{FF2B5EF4-FFF2-40B4-BE49-F238E27FC236}">
                <a16:creationId xmlns:a16="http://schemas.microsoft.com/office/drawing/2014/main" id="{7C4EB370-6220-E340-A3A7-537BCAD3DDBB}"/>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0775594" y="656624"/>
            <a:ext cx="1249251" cy="1274145"/>
          </a:xfrm>
          <a:prstGeom prst="rect">
            <a:avLst/>
          </a:prstGeom>
        </p:spPr>
      </p:pic>
    </p:spTree>
    <p:extLst>
      <p:ext uri="{BB962C8B-B14F-4D97-AF65-F5344CB8AC3E}">
        <p14:creationId xmlns:p14="http://schemas.microsoft.com/office/powerpoint/2010/main" val="182458744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normAutofit/>
          </a:bodyPr>
          <a:lstStyle/>
          <a:p>
            <a:r>
              <a:rPr lang="de-DE" sz="4400" b="1" dirty="0"/>
              <a:t>Safe Sport	</a:t>
            </a:r>
          </a:p>
        </p:txBody>
      </p:sp>
      <p:sp>
        <p:nvSpPr>
          <p:cNvPr id="3" name="Inhaltsplatzhalter 2"/>
          <p:cNvSpPr>
            <a:spLocks noGrp="1"/>
          </p:cNvSpPr>
          <p:nvPr>
            <p:ph idx="1"/>
          </p:nvPr>
        </p:nvSpPr>
        <p:spPr>
          <a:xfrm>
            <a:off x="680321" y="2057400"/>
            <a:ext cx="10095273" cy="4361687"/>
          </a:xfrm>
        </p:spPr>
        <p:txBody>
          <a:bodyPr>
            <a:normAutofit/>
          </a:bodyPr>
          <a:lstStyle/>
          <a:p>
            <a:pPr marL="0" indent="0">
              <a:buNone/>
            </a:pPr>
            <a:br>
              <a:rPr lang="de-DE" sz="2000" dirty="0"/>
            </a:br>
            <a:endParaRPr lang="de-DE" sz="2000" dirty="0">
              <a:hlinkClick r:id="rId2"/>
            </a:endParaRPr>
          </a:p>
          <a:p>
            <a:pPr marL="0" indent="0">
              <a:buNone/>
            </a:pPr>
            <a:endParaRPr lang="de-DE" sz="1900" dirty="0">
              <a:hlinkClick r:id="rId2"/>
            </a:endParaRPr>
          </a:p>
        </p:txBody>
      </p:sp>
      <p:pic>
        <p:nvPicPr>
          <p:cNvPr id="4" name="Grafik 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775594" y="656624"/>
            <a:ext cx="1249251" cy="1274145"/>
          </a:xfrm>
          <a:prstGeom prst="rect">
            <a:avLst/>
          </a:prstGeom>
        </p:spPr>
      </p:pic>
      <p:pic>
        <p:nvPicPr>
          <p:cNvPr id="6" name="Grafik 5">
            <a:extLst>
              <a:ext uri="{FF2B5EF4-FFF2-40B4-BE49-F238E27FC236}">
                <a16:creationId xmlns:a16="http://schemas.microsoft.com/office/drawing/2014/main" id="{A5330B17-48EB-510B-4765-281516A48AB5}"/>
              </a:ext>
            </a:extLst>
          </p:cNvPr>
          <p:cNvPicPr>
            <a:picLocks noChangeAspect="1"/>
          </p:cNvPicPr>
          <p:nvPr/>
        </p:nvPicPr>
        <p:blipFill>
          <a:blip r:embed="rId4"/>
          <a:stretch>
            <a:fillRect/>
          </a:stretch>
        </p:blipFill>
        <p:spPr>
          <a:xfrm>
            <a:off x="680321" y="2057400"/>
            <a:ext cx="8785982" cy="4586800"/>
          </a:xfrm>
          <a:prstGeom prst="rect">
            <a:avLst/>
          </a:prstGeom>
        </p:spPr>
      </p:pic>
    </p:spTree>
    <p:extLst>
      <p:ext uri="{BB962C8B-B14F-4D97-AF65-F5344CB8AC3E}">
        <p14:creationId xmlns:p14="http://schemas.microsoft.com/office/powerpoint/2010/main" val="3157442602"/>
      </p:ext>
    </p:extLst>
  </p:cSld>
  <p:clrMapOvr>
    <a:masterClrMapping/>
  </p:clrMapOvr>
</p:sld>
</file>

<file path=ppt/slides/slide1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normAutofit/>
          </a:bodyPr>
          <a:lstStyle/>
          <a:p>
            <a:r>
              <a:rPr lang="de-DE" sz="4400" b="1" dirty="0"/>
              <a:t>Safe Sport</a:t>
            </a:r>
          </a:p>
        </p:txBody>
      </p:sp>
      <p:pic>
        <p:nvPicPr>
          <p:cNvPr id="6" name="Inhaltsplatzhalter 5">
            <a:extLst>
              <a:ext uri="{FF2B5EF4-FFF2-40B4-BE49-F238E27FC236}">
                <a16:creationId xmlns:a16="http://schemas.microsoft.com/office/drawing/2014/main" id="{DBA4CDF6-1E4F-75FF-38B5-0F2C08AB45AD}"/>
              </a:ext>
            </a:extLst>
          </p:cNvPr>
          <p:cNvPicPr>
            <a:picLocks noGrp="1" noChangeAspect="1"/>
          </p:cNvPicPr>
          <p:nvPr>
            <p:ph idx="1"/>
          </p:nvPr>
        </p:nvPicPr>
        <p:blipFill>
          <a:blip r:embed="rId2"/>
          <a:stretch>
            <a:fillRect/>
          </a:stretch>
        </p:blipFill>
        <p:spPr>
          <a:xfrm>
            <a:off x="680320" y="2052129"/>
            <a:ext cx="8933517" cy="4685101"/>
          </a:xfrm>
        </p:spPr>
      </p:pic>
      <p:pic>
        <p:nvPicPr>
          <p:cNvPr id="4" name="Grafik 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775594" y="656624"/>
            <a:ext cx="1249251" cy="1274145"/>
          </a:xfrm>
          <a:prstGeom prst="rect">
            <a:avLst/>
          </a:prstGeom>
        </p:spPr>
      </p:pic>
    </p:spTree>
    <p:extLst>
      <p:ext uri="{BB962C8B-B14F-4D97-AF65-F5344CB8AC3E}">
        <p14:creationId xmlns:p14="http://schemas.microsoft.com/office/powerpoint/2010/main" val="1138008640"/>
      </p:ext>
    </p:extLst>
  </p:cSld>
  <p:clrMapOvr>
    <a:masterClrMapping/>
  </p:clrMapOvr>
</p:sld>
</file>

<file path=ppt/slides/slide1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normAutofit/>
          </a:bodyPr>
          <a:lstStyle/>
          <a:p>
            <a:r>
              <a:rPr lang="de-DE" sz="4400" b="1" dirty="0"/>
              <a:t>Safe Sport</a:t>
            </a:r>
          </a:p>
        </p:txBody>
      </p:sp>
      <p:sp>
        <p:nvSpPr>
          <p:cNvPr id="3" name="Inhaltsplatzhalter 2"/>
          <p:cNvSpPr>
            <a:spLocks noGrp="1"/>
          </p:cNvSpPr>
          <p:nvPr>
            <p:ph idx="1"/>
          </p:nvPr>
        </p:nvSpPr>
        <p:spPr/>
        <p:txBody>
          <a:bodyPr>
            <a:normAutofit/>
          </a:bodyPr>
          <a:lstStyle/>
          <a:p>
            <a:pPr marL="0" indent="0">
              <a:buNone/>
            </a:pPr>
            <a:endParaRPr lang="de-DE" sz="1900" b="1" dirty="0"/>
          </a:p>
        </p:txBody>
      </p:sp>
      <p:pic>
        <p:nvPicPr>
          <p:cNvPr id="4" name="Grafik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0775594" y="656624"/>
            <a:ext cx="1249251" cy="1274145"/>
          </a:xfrm>
          <a:prstGeom prst="rect">
            <a:avLst/>
          </a:prstGeom>
        </p:spPr>
      </p:pic>
      <p:pic>
        <p:nvPicPr>
          <p:cNvPr id="6" name="Grafik 5">
            <a:extLst>
              <a:ext uri="{FF2B5EF4-FFF2-40B4-BE49-F238E27FC236}">
                <a16:creationId xmlns:a16="http://schemas.microsoft.com/office/drawing/2014/main" id="{795E6FDC-1405-569B-3638-C82876E845ED}"/>
              </a:ext>
            </a:extLst>
          </p:cNvPr>
          <p:cNvPicPr>
            <a:picLocks noChangeAspect="1"/>
          </p:cNvPicPr>
          <p:nvPr/>
        </p:nvPicPr>
        <p:blipFill>
          <a:blip r:embed="rId3"/>
          <a:stretch>
            <a:fillRect/>
          </a:stretch>
        </p:blipFill>
        <p:spPr>
          <a:xfrm>
            <a:off x="680321" y="2113952"/>
            <a:ext cx="8731246" cy="4623278"/>
          </a:xfrm>
          <a:prstGeom prst="rect">
            <a:avLst/>
          </a:prstGeom>
        </p:spPr>
      </p:pic>
    </p:spTree>
    <p:extLst>
      <p:ext uri="{BB962C8B-B14F-4D97-AF65-F5344CB8AC3E}">
        <p14:creationId xmlns:p14="http://schemas.microsoft.com/office/powerpoint/2010/main" val="103565522"/>
      </p:ext>
    </p:extLst>
  </p:cSld>
  <p:clrMapOvr>
    <a:masterClrMapping/>
  </p:clrMapOvr>
</p:sld>
</file>

<file path=ppt/slides/slide1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noAutofit/>
          </a:bodyPr>
          <a:lstStyle/>
          <a:p>
            <a:r>
              <a:rPr lang="de-DE" sz="4400" b="1" dirty="0"/>
              <a:t>Safe Sport</a:t>
            </a:r>
          </a:p>
        </p:txBody>
      </p:sp>
      <p:pic>
        <p:nvPicPr>
          <p:cNvPr id="6" name="Inhaltsplatzhalter 5">
            <a:extLst>
              <a:ext uri="{FF2B5EF4-FFF2-40B4-BE49-F238E27FC236}">
                <a16:creationId xmlns:a16="http://schemas.microsoft.com/office/drawing/2014/main" id="{9AD9EF82-974B-326F-CE1A-386276150102}"/>
              </a:ext>
            </a:extLst>
          </p:cNvPr>
          <p:cNvPicPr>
            <a:picLocks noGrp="1" noChangeAspect="1"/>
          </p:cNvPicPr>
          <p:nvPr>
            <p:ph idx="1"/>
          </p:nvPr>
        </p:nvPicPr>
        <p:blipFill>
          <a:blip r:embed="rId2"/>
          <a:stretch>
            <a:fillRect/>
          </a:stretch>
        </p:blipFill>
        <p:spPr>
          <a:xfrm>
            <a:off x="680321" y="2034876"/>
            <a:ext cx="8927722" cy="4693728"/>
          </a:xfrm>
        </p:spPr>
      </p:pic>
      <p:pic>
        <p:nvPicPr>
          <p:cNvPr id="4" name="Grafik 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775594" y="656624"/>
            <a:ext cx="1249251" cy="1274145"/>
          </a:xfrm>
          <a:prstGeom prst="rect">
            <a:avLst/>
          </a:prstGeom>
        </p:spPr>
      </p:pic>
    </p:spTree>
    <p:extLst>
      <p:ext uri="{BB962C8B-B14F-4D97-AF65-F5344CB8AC3E}">
        <p14:creationId xmlns:p14="http://schemas.microsoft.com/office/powerpoint/2010/main" val="735004041"/>
      </p:ext>
    </p:extLst>
  </p:cSld>
  <p:clrMapOvr>
    <a:masterClrMapping/>
  </p:clrMapOvr>
</p:sld>
</file>

<file path=ppt/slides/slide1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64F0E852-4DD5-3091-2C35-A73B382A7E04}"/>
              </a:ext>
            </a:extLst>
          </p:cNvPr>
          <p:cNvSpPr>
            <a:spLocks noGrp="1"/>
          </p:cNvSpPr>
          <p:nvPr>
            <p:ph type="title"/>
          </p:nvPr>
        </p:nvSpPr>
        <p:spPr/>
        <p:txBody>
          <a:bodyPr>
            <a:normAutofit/>
          </a:bodyPr>
          <a:lstStyle/>
          <a:p>
            <a:r>
              <a:rPr lang="de-DE" sz="4400" b="1" dirty="0"/>
              <a:t>Safe Sport</a:t>
            </a:r>
          </a:p>
        </p:txBody>
      </p:sp>
      <p:pic>
        <p:nvPicPr>
          <p:cNvPr id="6" name="Inhaltsplatzhalter 5">
            <a:extLst>
              <a:ext uri="{FF2B5EF4-FFF2-40B4-BE49-F238E27FC236}">
                <a16:creationId xmlns:a16="http://schemas.microsoft.com/office/drawing/2014/main" id="{7CC50AE8-B393-5A2D-0834-A8B36A4B83E3}"/>
              </a:ext>
            </a:extLst>
          </p:cNvPr>
          <p:cNvPicPr>
            <a:picLocks noGrp="1" noChangeAspect="1"/>
          </p:cNvPicPr>
          <p:nvPr>
            <p:ph idx="1"/>
          </p:nvPr>
        </p:nvPicPr>
        <p:blipFill>
          <a:blip r:embed="rId2"/>
          <a:stretch>
            <a:fillRect/>
          </a:stretch>
        </p:blipFill>
        <p:spPr>
          <a:xfrm>
            <a:off x="0" y="293297"/>
            <a:ext cx="12303779" cy="6418053"/>
          </a:xfrm>
        </p:spPr>
      </p:pic>
    </p:spTree>
    <p:extLst>
      <p:ext uri="{BB962C8B-B14F-4D97-AF65-F5344CB8AC3E}">
        <p14:creationId xmlns:p14="http://schemas.microsoft.com/office/powerpoint/2010/main" val="2560832456"/>
      </p:ext>
    </p:extLst>
  </p:cSld>
  <p:clrMapOvr>
    <a:masterClrMapping/>
  </p:clrMapOvr>
</p:sld>
</file>

<file path=ppt/slides/slide1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92C5850-B6A1-6CDF-40C9-0BA58FB49778}"/>
            </a:ext>
          </a:extLst>
        </p:cNvPr>
        <p:cNvGrpSpPr/>
        <p:nvPr/>
      </p:nvGrpSpPr>
      <p:grpSpPr>
        <a:xfrm>
          <a:off x="0" y="0"/>
          <a:ext cx="0" cy="0"/>
          <a:chOff x="0" y="0"/>
          <a:chExt cx="0" cy="0"/>
        </a:xfrm>
      </p:grpSpPr>
      <p:sp>
        <p:nvSpPr>
          <p:cNvPr id="2" name="Titel 1">
            <a:extLst>
              <a:ext uri="{FF2B5EF4-FFF2-40B4-BE49-F238E27FC236}">
                <a16:creationId xmlns:a16="http://schemas.microsoft.com/office/drawing/2014/main" id="{DA6E80C6-CFB7-E544-2210-CD92F265CDAA}"/>
              </a:ext>
            </a:extLst>
          </p:cNvPr>
          <p:cNvSpPr>
            <a:spLocks noGrp="1"/>
          </p:cNvSpPr>
          <p:nvPr>
            <p:ph type="title"/>
          </p:nvPr>
        </p:nvSpPr>
        <p:spPr/>
        <p:txBody>
          <a:bodyPr>
            <a:normAutofit/>
          </a:bodyPr>
          <a:lstStyle/>
          <a:p>
            <a:r>
              <a:rPr lang="de-DE" sz="4400" b="1" dirty="0"/>
              <a:t>Safe Sport</a:t>
            </a:r>
          </a:p>
        </p:txBody>
      </p:sp>
      <p:pic>
        <p:nvPicPr>
          <p:cNvPr id="4" name="Grafik 3">
            <a:extLst>
              <a:ext uri="{FF2B5EF4-FFF2-40B4-BE49-F238E27FC236}">
                <a16:creationId xmlns:a16="http://schemas.microsoft.com/office/drawing/2014/main" id="{73E44960-B914-0614-7CA3-78D49F0B2DB9}"/>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0775594" y="656624"/>
            <a:ext cx="1249251" cy="1274145"/>
          </a:xfrm>
          <a:prstGeom prst="rect">
            <a:avLst/>
          </a:prstGeom>
        </p:spPr>
      </p:pic>
      <p:pic>
        <p:nvPicPr>
          <p:cNvPr id="8" name="Inhaltsplatzhalter 7">
            <a:extLst>
              <a:ext uri="{FF2B5EF4-FFF2-40B4-BE49-F238E27FC236}">
                <a16:creationId xmlns:a16="http://schemas.microsoft.com/office/drawing/2014/main" id="{18DB215C-4726-5DE8-A43F-537005FE4990}"/>
              </a:ext>
            </a:extLst>
          </p:cNvPr>
          <p:cNvPicPr>
            <a:picLocks noGrp="1" noChangeAspect="1"/>
          </p:cNvPicPr>
          <p:nvPr>
            <p:ph idx="1"/>
          </p:nvPr>
        </p:nvPicPr>
        <p:blipFill>
          <a:blip r:embed="rId3"/>
          <a:stretch>
            <a:fillRect/>
          </a:stretch>
        </p:blipFill>
        <p:spPr>
          <a:xfrm>
            <a:off x="761952" y="2052128"/>
            <a:ext cx="8929891" cy="4693729"/>
          </a:xfrm>
        </p:spPr>
      </p:pic>
    </p:spTree>
    <p:extLst>
      <p:ext uri="{BB962C8B-B14F-4D97-AF65-F5344CB8AC3E}">
        <p14:creationId xmlns:p14="http://schemas.microsoft.com/office/powerpoint/2010/main" val="2295870379"/>
      </p:ext>
    </p:extLst>
  </p:cSld>
  <p:clrMapOvr>
    <a:masterClrMapping/>
  </p:clrMapOvr>
</p:sld>
</file>

<file path=ppt/slides/slide1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C8D4011A-69B1-407B-8140-E4CEA288FD52}"/>
              </a:ext>
            </a:extLst>
          </p:cNvPr>
          <p:cNvSpPr>
            <a:spLocks noGrp="1"/>
          </p:cNvSpPr>
          <p:nvPr>
            <p:ph type="title"/>
          </p:nvPr>
        </p:nvSpPr>
        <p:spPr/>
        <p:txBody>
          <a:bodyPr>
            <a:normAutofit/>
          </a:bodyPr>
          <a:lstStyle/>
          <a:p>
            <a:r>
              <a:rPr lang="de-DE" sz="4400" b="1" dirty="0"/>
              <a:t>Safe Sport</a:t>
            </a:r>
          </a:p>
        </p:txBody>
      </p:sp>
      <p:pic>
        <p:nvPicPr>
          <p:cNvPr id="5" name="Inhaltsplatzhalter 4">
            <a:extLst>
              <a:ext uri="{FF2B5EF4-FFF2-40B4-BE49-F238E27FC236}">
                <a16:creationId xmlns:a16="http://schemas.microsoft.com/office/drawing/2014/main" id="{A0A08D6E-1085-C3CE-219F-2BA534647A2A}"/>
              </a:ext>
            </a:extLst>
          </p:cNvPr>
          <p:cNvPicPr>
            <a:picLocks noGrp="1" noChangeAspect="1"/>
          </p:cNvPicPr>
          <p:nvPr>
            <p:ph idx="1"/>
          </p:nvPr>
        </p:nvPicPr>
        <p:blipFill>
          <a:blip r:embed="rId2"/>
          <a:stretch>
            <a:fillRect/>
          </a:stretch>
        </p:blipFill>
        <p:spPr>
          <a:xfrm>
            <a:off x="680321" y="2060755"/>
            <a:ext cx="9231446" cy="4641970"/>
          </a:xfrm>
        </p:spPr>
      </p:pic>
      <p:pic>
        <p:nvPicPr>
          <p:cNvPr id="6" name="Grafik 5">
            <a:extLst>
              <a:ext uri="{FF2B5EF4-FFF2-40B4-BE49-F238E27FC236}">
                <a16:creationId xmlns:a16="http://schemas.microsoft.com/office/drawing/2014/main" id="{8441ACC7-043A-79DC-040F-C60D1EE74DD1}"/>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775594" y="656624"/>
            <a:ext cx="1249251" cy="1274145"/>
          </a:xfrm>
          <a:prstGeom prst="rect">
            <a:avLst/>
          </a:prstGeom>
        </p:spPr>
      </p:pic>
    </p:spTree>
    <p:extLst>
      <p:ext uri="{BB962C8B-B14F-4D97-AF65-F5344CB8AC3E}">
        <p14:creationId xmlns:p14="http://schemas.microsoft.com/office/powerpoint/2010/main" val="1333866541"/>
      </p:ext>
    </p:extLst>
  </p:cSld>
  <p:clrMapOvr>
    <a:masterClrMapping/>
  </p:clrMapOvr>
</p:sld>
</file>

<file path=ppt/slides/slide1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normAutofit/>
          </a:bodyPr>
          <a:lstStyle/>
          <a:p>
            <a:r>
              <a:rPr lang="de-DE" sz="4400" b="1" dirty="0" err="1"/>
              <a:t>Cybergrooming</a:t>
            </a:r>
            <a:r>
              <a:rPr lang="de-DE" sz="4400" b="1" dirty="0"/>
              <a:t> – was ist das?</a:t>
            </a:r>
          </a:p>
        </p:txBody>
      </p:sp>
      <p:sp>
        <p:nvSpPr>
          <p:cNvPr id="3" name="Inhaltsplatzhalter 2"/>
          <p:cNvSpPr>
            <a:spLocks noGrp="1"/>
          </p:cNvSpPr>
          <p:nvPr>
            <p:ph idx="1"/>
          </p:nvPr>
        </p:nvSpPr>
        <p:spPr/>
        <p:txBody>
          <a:bodyPr/>
          <a:lstStyle/>
          <a:p>
            <a:pPr marL="0" indent="0">
              <a:buNone/>
            </a:pPr>
            <a:endParaRPr lang="de-DE" sz="1900" dirty="0">
              <a:hlinkClick r:id="" action="ppaction://noaction"/>
            </a:endParaRPr>
          </a:p>
          <a:p>
            <a:pPr marL="0" indent="0">
              <a:buNone/>
            </a:pPr>
            <a:endParaRPr lang="de-DE" sz="1900" dirty="0">
              <a:hlinkClick r:id="" action="ppaction://noaction"/>
            </a:endParaRPr>
          </a:p>
          <a:p>
            <a:pPr marL="0" indent="0">
              <a:buNone/>
            </a:pPr>
            <a:r>
              <a:rPr lang="de-DE" sz="2000" dirty="0">
                <a:hlinkClick r:id="rId2"/>
              </a:rPr>
              <a:t>https://youtu.be/_QOxs7f3eyU</a:t>
            </a:r>
          </a:p>
          <a:p>
            <a:pPr marL="0" indent="0">
              <a:buNone/>
            </a:pPr>
            <a:endParaRPr lang="de-DE" sz="1900" dirty="0">
              <a:hlinkClick r:id="rId2"/>
            </a:endParaRPr>
          </a:p>
        </p:txBody>
      </p:sp>
      <p:pic>
        <p:nvPicPr>
          <p:cNvPr id="4" name="Grafik 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775594" y="656624"/>
            <a:ext cx="1249251" cy="1274145"/>
          </a:xfrm>
          <a:prstGeom prst="rect">
            <a:avLst/>
          </a:prstGeom>
        </p:spPr>
      </p:pic>
    </p:spTree>
    <p:extLst>
      <p:ext uri="{BB962C8B-B14F-4D97-AF65-F5344CB8AC3E}">
        <p14:creationId xmlns:p14="http://schemas.microsoft.com/office/powerpoint/2010/main" val="4091005186"/>
      </p:ext>
    </p:extLst>
  </p:cSld>
  <p:clrMapOvr>
    <a:masterClrMapping/>
  </p:clrMapOvr>
</p:sld>
</file>

<file path=ppt/slides/slide1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normAutofit/>
          </a:bodyPr>
          <a:lstStyle/>
          <a:p>
            <a:r>
              <a:rPr lang="de-DE" sz="4400" b="1" dirty="0"/>
              <a:t>Zahlen, Daten und Fakten</a:t>
            </a:r>
          </a:p>
        </p:txBody>
      </p:sp>
      <p:pic>
        <p:nvPicPr>
          <p:cNvPr id="6" name="Inhaltsplatzhalter 5"/>
          <p:cNvPicPr>
            <a:picLocks noGrp="1" noChangeAspect="1"/>
          </p:cNvPicPr>
          <p:nvPr>
            <p:ph idx="1"/>
          </p:nvPr>
        </p:nvPicPr>
        <p:blipFill>
          <a:blip r:embed="rId2"/>
          <a:stretch>
            <a:fillRect/>
          </a:stretch>
        </p:blipFill>
        <p:spPr>
          <a:xfrm>
            <a:off x="680321" y="1996778"/>
            <a:ext cx="5981226" cy="4926229"/>
          </a:xfrm>
          <a:prstGeom prst="rect">
            <a:avLst/>
          </a:prstGeom>
        </p:spPr>
      </p:pic>
      <p:sp>
        <p:nvSpPr>
          <p:cNvPr id="7" name="Textfeld 6"/>
          <p:cNvSpPr txBox="1"/>
          <p:nvPr/>
        </p:nvSpPr>
        <p:spPr>
          <a:xfrm>
            <a:off x="7973568" y="5312664"/>
            <a:ext cx="3456432" cy="923330"/>
          </a:xfrm>
          <a:prstGeom prst="rect">
            <a:avLst/>
          </a:prstGeom>
          <a:noFill/>
        </p:spPr>
        <p:txBody>
          <a:bodyPr wrap="square" rtlCol="0">
            <a:spAutoFit/>
          </a:bodyPr>
          <a:lstStyle/>
          <a:p>
            <a:r>
              <a:rPr lang="de-DE" b="1" dirty="0"/>
              <a:t>Quelle: </a:t>
            </a:r>
            <a:r>
              <a:rPr lang="de-DE" dirty="0"/>
              <a:t>https://www.innocenceindanger.de/harte-fakten/</a:t>
            </a:r>
          </a:p>
        </p:txBody>
      </p:sp>
      <p:pic>
        <p:nvPicPr>
          <p:cNvPr id="5" name="Grafik 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775594" y="656624"/>
            <a:ext cx="1249251" cy="1274145"/>
          </a:xfrm>
          <a:prstGeom prst="rect">
            <a:avLst/>
          </a:prstGeom>
        </p:spPr>
      </p:pic>
    </p:spTree>
    <p:extLst>
      <p:ext uri="{BB962C8B-B14F-4D97-AF65-F5344CB8AC3E}">
        <p14:creationId xmlns:p14="http://schemas.microsoft.com/office/powerpoint/2010/main" val="1143925912"/>
      </p:ext>
    </p:extLst>
  </p:cSld>
  <p:clrMapOvr>
    <a:masterClrMapping/>
  </p:clrMapOvr>
</p:sld>
</file>

<file path=ppt/slides/slide1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normAutofit/>
          </a:bodyPr>
          <a:lstStyle/>
          <a:p>
            <a:r>
              <a:rPr lang="de-DE" sz="4400" b="1" dirty="0"/>
              <a:t>Was ist </a:t>
            </a:r>
            <a:r>
              <a:rPr lang="de-DE" sz="4400" b="1" dirty="0" err="1"/>
              <a:t>Cybergrooming</a:t>
            </a:r>
            <a:r>
              <a:rPr lang="de-DE" sz="4400" b="1" dirty="0"/>
              <a:t>?</a:t>
            </a:r>
          </a:p>
        </p:txBody>
      </p:sp>
      <p:sp>
        <p:nvSpPr>
          <p:cNvPr id="5" name="Inhaltsplatzhalter 4"/>
          <p:cNvSpPr>
            <a:spLocks noGrp="1"/>
          </p:cNvSpPr>
          <p:nvPr>
            <p:ph idx="1"/>
          </p:nvPr>
        </p:nvSpPr>
        <p:spPr>
          <a:xfrm>
            <a:off x="680321" y="2304287"/>
            <a:ext cx="10178322" cy="4087369"/>
          </a:xfrm>
        </p:spPr>
        <p:txBody>
          <a:bodyPr>
            <a:normAutofit fontScale="92500" lnSpcReduction="10000"/>
          </a:bodyPr>
          <a:lstStyle/>
          <a:p>
            <a:r>
              <a:rPr lang="de-DE" b="1" dirty="0" err="1"/>
              <a:t>Grooming</a:t>
            </a:r>
            <a:r>
              <a:rPr lang="de-DE" b="1" dirty="0"/>
              <a:t> </a:t>
            </a:r>
            <a:r>
              <a:rPr lang="de-DE" dirty="0"/>
              <a:t>(englisch: anbahnen, vorbereiten) ist der Fachbegriff für unterschiedliche Handlungen, die einen sexuellen Missbrauch vorbereiten. </a:t>
            </a:r>
          </a:p>
          <a:p>
            <a:r>
              <a:rPr lang="de-DE" dirty="0"/>
              <a:t>Er bezeichnet das strategische Vorgehen von </a:t>
            </a:r>
            <a:r>
              <a:rPr lang="de-DE" dirty="0" err="1"/>
              <a:t>Täter:innen</a:t>
            </a:r>
            <a:r>
              <a:rPr lang="de-DE" dirty="0"/>
              <a:t> gegenüber Mädchen und Jungen: Sie suchen den Kontakt, gewinnen ihr Vertrauen, manipulieren, verstricken sie in Abhängigkeit und sorgen dafür, dass sie sich niemandem anvertrauen.</a:t>
            </a:r>
          </a:p>
          <a:p>
            <a:r>
              <a:rPr lang="de-DE" dirty="0"/>
              <a:t>Diese Handlungen sind als Vorbereitung zu sexuellem Kindesmissbrauch strafbar, auch wenn sie in einem Chatroom erfolgen.</a:t>
            </a:r>
          </a:p>
          <a:p>
            <a:r>
              <a:rPr lang="de-DE" dirty="0"/>
              <a:t>Wenn Täter oder Täterinnen im Internet nach ihren Opfern suchen, nennt man das </a:t>
            </a:r>
            <a:r>
              <a:rPr lang="de-DE" dirty="0" err="1"/>
              <a:t>Cybergrooming</a:t>
            </a:r>
            <a:r>
              <a:rPr lang="de-DE" dirty="0"/>
              <a:t>: Sie nutzen verschiedene soziale Netzwerke wie beispielsweise Instagram oder </a:t>
            </a:r>
            <a:r>
              <a:rPr lang="de-DE" dirty="0" err="1"/>
              <a:t>Snapchat</a:t>
            </a:r>
            <a:r>
              <a:rPr lang="de-DE" dirty="0"/>
              <a:t> oder die Chatfunktion von Online-Spielen. </a:t>
            </a:r>
          </a:p>
          <a:p>
            <a:pPr>
              <a:buFont typeface="Symbol" panose="05050102010706020507" pitchFamily="18" charset="2"/>
              <a:buChar char="Þ"/>
            </a:pPr>
            <a:r>
              <a:rPr lang="de-DE" b="1" dirty="0"/>
              <a:t>Auch Schachserver verfügen über Chatfunktionen!</a:t>
            </a:r>
          </a:p>
          <a:p>
            <a:pPr marL="0" indent="0">
              <a:buNone/>
            </a:pPr>
            <a:endParaRPr lang="de-DE" b="1" dirty="0"/>
          </a:p>
          <a:p>
            <a:endParaRPr lang="de-DE" dirty="0"/>
          </a:p>
        </p:txBody>
      </p:sp>
      <p:pic>
        <p:nvPicPr>
          <p:cNvPr id="4" name="Grafik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0775594" y="656624"/>
            <a:ext cx="1249251" cy="1274145"/>
          </a:xfrm>
          <a:prstGeom prst="rect">
            <a:avLst/>
          </a:prstGeom>
        </p:spPr>
      </p:pic>
    </p:spTree>
    <p:extLst>
      <p:ext uri="{BB962C8B-B14F-4D97-AF65-F5344CB8AC3E}">
        <p14:creationId xmlns:p14="http://schemas.microsoft.com/office/powerpoint/2010/main" val="3658903537"/>
      </p:ext>
    </p:extLst>
  </p:cSld>
  <p:clrMapOvr>
    <a:masterClrMapping/>
  </p:clrMapOvr>
</p:sld>
</file>

<file path=ppt/slides/slide1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a:xfrm>
            <a:off x="1123662" y="857297"/>
            <a:ext cx="8832980" cy="969986"/>
          </a:xfrm>
        </p:spPr>
        <p:txBody>
          <a:bodyPr>
            <a:normAutofit/>
          </a:bodyPr>
          <a:lstStyle/>
          <a:p>
            <a:r>
              <a:rPr lang="de-DE" sz="4400" b="1" dirty="0"/>
              <a:t>Was ist </a:t>
            </a:r>
            <a:r>
              <a:rPr lang="de-DE" sz="4400" b="1" dirty="0" err="1"/>
              <a:t>Cybergrooming</a:t>
            </a:r>
            <a:r>
              <a:rPr lang="de-DE" sz="4400" b="1" dirty="0"/>
              <a:t>?</a:t>
            </a:r>
          </a:p>
        </p:txBody>
      </p:sp>
      <p:sp>
        <p:nvSpPr>
          <p:cNvPr id="3" name="Inhaltsplatzhalter 2"/>
          <p:cNvSpPr>
            <a:spLocks noGrp="1"/>
          </p:cNvSpPr>
          <p:nvPr>
            <p:ph idx="1"/>
          </p:nvPr>
        </p:nvSpPr>
        <p:spPr>
          <a:xfrm>
            <a:off x="1123662" y="2084833"/>
            <a:ext cx="10178322" cy="4480560"/>
          </a:xfrm>
        </p:spPr>
        <p:txBody>
          <a:bodyPr>
            <a:normAutofit fontScale="92500"/>
          </a:bodyPr>
          <a:lstStyle/>
          <a:p>
            <a:pPr marL="0" indent="0">
              <a:buNone/>
            </a:pPr>
            <a:r>
              <a:rPr lang="de-DE" b="1" i="1" dirty="0"/>
              <a:t>Aus Sicht der </a:t>
            </a:r>
            <a:r>
              <a:rPr lang="de-DE" b="1" i="1" dirty="0" err="1"/>
              <a:t>Täter:innen</a:t>
            </a:r>
            <a:r>
              <a:rPr lang="de-DE" b="1" i="1" dirty="0"/>
              <a:t> hat das Internet große Vorteile: </a:t>
            </a:r>
          </a:p>
          <a:p>
            <a:pPr>
              <a:buFont typeface="Symbol" panose="05050102010706020507" pitchFamily="18" charset="2"/>
              <a:buChar char="Þ"/>
            </a:pPr>
            <a:r>
              <a:rPr lang="de-DE" dirty="0"/>
              <a:t>Sie können sich ausschließlich auf das Mädchen oder den Jungen konzentrieren und müssen vor Entdeckungen keine Sorgen machen.</a:t>
            </a:r>
          </a:p>
          <a:p>
            <a:pPr>
              <a:buFont typeface="Symbol" panose="05050102010706020507" pitchFamily="18" charset="2"/>
              <a:buChar char="Þ"/>
            </a:pPr>
            <a:r>
              <a:rPr lang="de-DE" dirty="0" err="1"/>
              <a:t>Täter:innen</a:t>
            </a:r>
            <a:r>
              <a:rPr lang="de-DE" dirty="0"/>
              <a:t> geben vor, die Sorgen der Kinder und Jugendlichen zu verstehen und werden so zu wichtigen Ansprechpartnern, denen sie vieles anvertrauen. </a:t>
            </a:r>
          </a:p>
          <a:p>
            <a:pPr>
              <a:buFont typeface="Symbol" panose="05050102010706020507" pitchFamily="18" charset="2"/>
              <a:buChar char="Þ"/>
            </a:pPr>
            <a:r>
              <a:rPr lang="de-DE" dirty="0"/>
              <a:t>Die Freundschaft wird intensiv gepflegt. Die </a:t>
            </a:r>
            <a:r>
              <a:rPr lang="de-DE" dirty="0" err="1"/>
              <a:t>Täter:innen</a:t>
            </a:r>
            <a:r>
              <a:rPr lang="de-DE" dirty="0"/>
              <a:t> sprechen oft (häufig schon nach den ersten Minuten) über Liebe und Sex. </a:t>
            </a:r>
          </a:p>
          <a:p>
            <a:pPr>
              <a:buFont typeface="Symbol" panose="05050102010706020507" pitchFamily="18" charset="2"/>
              <a:buChar char="Þ"/>
            </a:pPr>
            <a:r>
              <a:rPr lang="de-DE" dirty="0"/>
              <a:t>Sie fragen nach Aussehen, sexuellen Erfahrungen und Fantasien der Mädchen und Jungen. Diese steigen zunächst oft mit romantischen und naiven Vorstellungen in diese sexuell anzüglichen Dialoge ein. </a:t>
            </a:r>
          </a:p>
          <a:p>
            <a:pPr>
              <a:buFont typeface="Symbol" panose="05050102010706020507" pitchFamily="18" charset="2"/>
              <a:buChar char="Þ"/>
            </a:pPr>
            <a:r>
              <a:rPr lang="de-DE" dirty="0"/>
              <a:t>Je intensiver der Dialog mit der Person wird, die man online kennengelernt hat, desto mehr Vertrauen wird aufgebaut.</a:t>
            </a:r>
          </a:p>
        </p:txBody>
      </p:sp>
      <p:pic>
        <p:nvPicPr>
          <p:cNvPr id="4" name="Grafik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0775594" y="656624"/>
            <a:ext cx="1249251" cy="1274145"/>
          </a:xfrm>
          <a:prstGeom prst="rect">
            <a:avLst/>
          </a:prstGeom>
        </p:spPr>
      </p:pic>
    </p:spTree>
    <p:extLst>
      <p:ext uri="{BB962C8B-B14F-4D97-AF65-F5344CB8AC3E}">
        <p14:creationId xmlns:p14="http://schemas.microsoft.com/office/powerpoint/2010/main" val="3697768831"/>
      </p:ext>
    </p:extLst>
  </p:cSld>
  <p:clrMapOvr>
    <a:masterClrMapping/>
  </p:clrMapOvr>
</p:sld>
</file>

<file path=ppt/slides/slide1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normAutofit/>
          </a:bodyPr>
          <a:lstStyle/>
          <a:p>
            <a:r>
              <a:rPr lang="de-DE" sz="4400" b="1" dirty="0"/>
              <a:t>Was sind die Folgen?</a:t>
            </a:r>
          </a:p>
        </p:txBody>
      </p:sp>
      <p:sp>
        <p:nvSpPr>
          <p:cNvPr id="3" name="Inhaltsplatzhalter 2"/>
          <p:cNvSpPr>
            <a:spLocks noGrp="1"/>
          </p:cNvSpPr>
          <p:nvPr>
            <p:ph idx="1"/>
          </p:nvPr>
        </p:nvSpPr>
        <p:spPr>
          <a:xfrm>
            <a:off x="680321" y="2167128"/>
            <a:ext cx="10178322" cy="4846319"/>
          </a:xfrm>
        </p:spPr>
        <p:txBody>
          <a:bodyPr>
            <a:normAutofit fontScale="92500" lnSpcReduction="20000"/>
          </a:bodyPr>
          <a:lstStyle/>
          <a:p>
            <a:r>
              <a:rPr lang="de-DE" dirty="0"/>
              <a:t>Die </a:t>
            </a:r>
            <a:r>
              <a:rPr lang="de-DE" dirty="0" err="1"/>
              <a:t>Täter:innen</a:t>
            </a:r>
            <a:r>
              <a:rPr lang="de-DE" dirty="0"/>
              <a:t> versuchen oftmals, die Annäherungen im Internet „offline“ fortzusetzen. </a:t>
            </a:r>
          </a:p>
          <a:p>
            <a:endParaRPr lang="de-DE" dirty="0"/>
          </a:p>
          <a:p>
            <a:r>
              <a:rPr lang="de-DE" dirty="0"/>
              <a:t>Bei diesen Verabredungen kommt es immer wieder vor, dass Mädchen und Jungen sexuell missbraucht werden. </a:t>
            </a:r>
          </a:p>
          <a:p>
            <a:endParaRPr lang="de-DE" dirty="0"/>
          </a:p>
          <a:p>
            <a:r>
              <a:rPr lang="de-DE" dirty="0"/>
              <a:t>Häufig verschweigen die Opfer, was ihnen zugestoßen ist, weil sie das Treffen vor ihren Eltern verheimlicht und damit etwas Verbotenes oder zumindest Unkluges getan haben.</a:t>
            </a:r>
          </a:p>
          <a:p>
            <a:endParaRPr lang="de-DE" dirty="0"/>
          </a:p>
          <a:p>
            <a:r>
              <a:rPr lang="de-DE" dirty="0"/>
              <a:t>Doch nicht jeder Missbrauch findet im unmittelbaren Kontakt statt. Manche Täter und Täterinnen nutzen die Anonymität des Internets und „beschränken“ sich auf die Möglichkeiten der sexuellen Gewalt im Netz. Sie fordern beispielsweise das Mädchen oder den Jungen auf, freizügige Fotos zu verschicken.</a:t>
            </a:r>
          </a:p>
          <a:p>
            <a:endParaRPr lang="de-DE" dirty="0"/>
          </a:p>
        </p:txBody>
      </p:sp>
      <p:pic>
        <p:nvPicPr>
          <p:cNvPr id="4" name="Grafik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0775594" y="656624"/>
            <a:ext cx="1249251" cy="1274145"/>
          </a:xfrm>
          <a:prstGeom prst="rect">
            <a:avLst/>
          </a:prstGeom>
        </p:spPr>
      </p:pic>
    </p:spTree>
    <p:extLst>
      <p:ext uri="{BB962C8B-B14F-4D97-AF65-F5344CB8AC3E}">
        <p14:creationId xmlns:p14="http://schemas.microsoft.com/office/powerpoint/2010/main" val="256708741"/>
      </p:ext>
    </p:extLst>
  </p:cSld>
  <p:clrMapOvr>
    <a:masterClrMapping/>
  </p:clrMapOvr>
</p:sld>
</file>

<file path=ppt/slides/slide1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normAutofit/>
          </a:bodyPr>
          <a:lstStyle/>
          <a:p>
            <a:r>
              <a:rPr lang="de-DE" sz="4400" b="1" dirty="0"/>
              <a:t>Was sind die Folgen?</a:t>
            </a:r>
          </a:p>
        </p:txBody>
      </p:sp>
      <p:sp>
        <p:nvSpPr>
          <p:cNvPr id="3" name="Inhaltsplatzhalter 2"/>
          <p:cNvSpPr>
            <a:spLocks noGrp="1"/>
          </p:cNvSpPr>
          <p:nvPr>
            <p:ph idx="1"/>
          </p:nvPr>
        </p:nvSpPr>
        <p:spPr/>
        <p:txBody>
          <a:bodyPr/>
          <a:lstStyle/>
          <a:p>
            <a:endParaRPr lang="de-DE" dirty="0"/>
          </a:p>
          <a:p>
            <a:pPr marL="0" indent="0">
              <a:buNone/>
            </a:pPr>
            <a:r>
              <a:rPr lang="de-DE" dirty="0"/>
              <a:t>Jugendliche und auch schon ältere Kinder experimentieren gerne mit ihrer Selbstdarstellung, mit ihrer erotischen Wirkung auf andere und versenden entsprechende Fotos („</a:t>
            </a:r>
            <a:r>
              <a:rPr lang="de-DE" i="1" dirty="0" err="1">
                <a:hlinkClick r:id="rId2"/>
              </a:rPr>
              <a:t>Sexting</a:t>
            </a:r>
            <a:r>
              <a:rPr lang="de-DE" dirty="0"/>
              <a:t>“) im Vertrauen und der Hoffnung darauf, vom Empfänger das erwünschte positive Feedback zu bekommen.</a:t>
            </a:r>
          </a:p>
          <a:p>
            <a:endParaRPr lang="de-DE" dirty="0"/>
          </a:p>
        </p:txBody>
      </p:sp>
      <p:pic>
        <p:nvPicPr>
          <p:cNvPr id="4" name="Grafik 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775594" y="656624"/>
            <a:ext cx="1249251" cy="1274145"/>
          </a:xfrm>
          <a:prstGeom prst="rect">
            <a:avLst/>
          </a:prstGeom>
        </p:spPr>
      </p:pic>
    </p:spTree>
    <p:extLst>
      <p:ext uri="{BB962C8B-B14F-4D97-AF65-F5344CB8AC3E}">
        <p14:creationId xmlns:p14="http://schemas.microsoft.com/office/powerpoint/2010/main" val="1622583262"/>
      </p:ext>
    </p:extLst>
  </p:cSld>
  <p:clrMapOvr>
    <a:masterClrMapping/>
  </p:clrMapOvr>
</p:sld>
</file>

<file path=ppt/slides/slide1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nhaltsplatzhalter 2"/>
          <p:cNvSpPr>
            <a:spLocks noGrp="1"/>
          </p:cNvSpPr>
          <p:nvPr>
            <p:ph idx="1"/>
          </p:nvPr>
        </p:nvSpPr>
        <p:spPr>
          <a:xfrm>
            <a:off x="1041366" y="713233"/>
            <a:ext cx="10178322" cy="6044183"/>
          </a:xfrm>
        </p:spPr>
        <p:txBody>
          <a:bodyPr>
            <a:normAutofit/>
          </a:bodyPr>
          <a:lstStyle/>
          <a:p>
            <a:pPr marL="0" indent="0">
              <a:buNone/>
            </a:pPr>
            <a:r>
              <a:rPr lang="de-DE" sz="4400" b="1" dirty="0"/>
              <a:t>Was sind die Folgen?</a:t>
            </a:r>
          </a:p>
          <a:p>
            <a:pPr marL="0" indent="0">
              <a:buNone/>
            </a:pPr>
            <a:endParaRPr lang="de-DE" dirty="0"/>
          </a:p>
          <a:p>
            <a:pPr marL="0" indent="0">
              <a:buNone/>
            </a:pPr>
            <a:endParaRPr lang="de-DE" dirty="0"/>
          </a:p>
          <a:p>
            <a:pPr marL="0" indent="0">
              <a:buNone/>
            </a:pPr>
            <a:endParaRPr lang="de-DE" dirty="0"/>
          </a:p>
          <a:p>
            <a:pPr marL="0" indent="0">
              <a:buNone/>
            </a:pPr>
            <a:r>
              <a:rPr lang="de-DE" dirty="0" err="1"/>
              <a:t>Täter:innen</a:t>
            </a:r>
            <a:r>
              <a:rPr lang="de-DE" dirty="0"/>
              <a:t> nutzen dies für ihre Zwecke. Sobald das erste sexualisierte Foto verschickt ist, haben die Täter und Täterinnen ein perfektes Druckmittel in der Hand. Sie drohen dem Mädchen oder Jungen, das Bild in seinem Bekanntenkreis zu verbreiten, wenn das Kind nicht tut, was der Täter oder die Täterin verlangt. Da die Opfer selbst spüren, dass sie einen Fehler gemacht haben, fühlen sie sich schuldig und werden immer weiter in den Sog der Erpressung hineingezogen – es wird zunehmend schwieriger, sich jemandem anzuvertrauen.</a:t>
            </a:r>
          </a:p>
          <a:p>
            <a:endParaRPr lang="de-DE" dirty="0"/>
          </a:p>
        </p:txBody>
      </p:sp>
      <p:pic>
        <p:nvPicPr>
          <p:cNvPr id="4" name="Grafik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0775594" y="656624"/>
            <a:ext cx="1249251" cy="1274145"/>
          </a:xfrm>
          <a:prstGeom prst="rect">
            <a:avLst/>
          </a:prstGeom>
        </p:spPr>
      </p:pic>
    </p:spTree>
    <p:extLst>
      <p:ext uri="{BB962C8B-B14F-4D97-AF65-F5344CB8AC3E}">
        <p14:creationId xmlns:p14="http://schemas.microsoft.com/office/powerpoint/2010/main" val="2995302215"/>
      </p:ext>
    </p:extLst>
  </p:cSld>
  <p:clrMapOvr>
    <a:masterClrMapping/>
  </p:clrMapOvr>
</p:sld>
</file>

<file path=ppt/slides/slide1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normAutofit/>
          </a:bodyPr>
          <a:lstStyle/>
          <a:p>
            <a:r>
              <a:rPr lang="de-DE" sz="4400" b="1" dirty="0"/>
              <a:t>Was können wir tun?</a:t>
            </a:r>
          </a:p>
        </p:txBody>
      </p:sp>
      <p:sp>
        <p:nvSpPr>
          <p:cNvPr id="3" name="Inhaltsplatzhalter 2"/>
          <p:cNvSpPr>
            <a:spLocks noGrp="1"/>
          </p:cNvSpPr>
          <p:nvPr>
            <p:ph idx="1"/>
          </p:nvPr>
        </p:nvSpPr>
        <p:spPr>
          <a:xfrm>
            <a:off x="680321" y="2011680"/>
            <a:ext cx="10178322" cy="5184648"/>
          </a:xfrm>
        </p:spPr>
        <p:txBody>
          <a:bodyPr>
            <a:normAutofit/>
          </a:bodyPr>
          <a:lstStyle/>
          <a:p>
            <a:endParaRPr lang="de-DE" dirty="0"/>
          </a:p>
          <a:p>
            <a:r>
              <a:rPr lang="de-DE" dirty="0"/>
              <a:t>Wichtig ist, dass Eltern und pädagogische Fachkräfte mit ihren Kindern bzw. ihren </a:t>
            </a:r>
            <a:r>
              <a:rPr lang="de-DE" dirty="0" err="1"/>
              <a:t>Schüler:innen</a:t>
            </a:r>
            <a:r>
              <a:rPr lang="de-DE" dirty="0"/>
              <a:t> über die Risiken des Internets und das Versenden persönlicher Daten und Fotos sprechen. </a:t>
            </a:r>
          </a:p>
          <a:p>
            <a:endParaRPr lang="de-DE" dirty="0"/>
          </a:p>
          <a:p>
            <a:r>
              <a:rPr lang="de-DE" dirty="0"/>
              <a:t>Was einmal im Netz landet, kann kaum noch gelöscht werden.</a:t>
            </a:r>
            <a:br>
              <a:rPr lang="de-DE" dirty="0"/>
            </a:br>
            <a:r>
              <a:rPr lang="de-DE" dirty="0"/>
              <a:t>Dennoch kommt es vor, dass Mädchen und Jungen (wie auch Erwachsene) dem Reiz des Mediums erliegen und sich nicht ausreichend schützen. Die Schuld liegt aber auch in solchen Fällen ausschließlich beim Täter oder bei der Täterin. Dies sollten Eltern und Fachkräfte Kindern und Jugendlichen unbedingt zu verstehen geben.</a:t>
            </a:r>
          </a:p>
          <a:p>
            <a:endParaRPr lang="de-DE" dirty="0"/>
          </a:p>
        </p:txBody>
      </p:sp>
      <p:pic>
        <p:nvPicPr>
          <p:cNvPr id="4" name="Grafik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0775594" y="656624"/>
            <a:ext cx="1249251" cy="1274145"/>
          </a:xfrm>
          <a:prstGeom prst="rect">
            <a:avLst/>
          </a:prstGeom>
        </p:spPr>
      </p:pic>
    </p:spTree>
    <p:extLst>
      <p:ext uri="{BB962C8B-B14F-4D97-AF65-F5344CB8AC3E}">
        <p14:creationId xmlns:p14="http://schemas.microsoft.com/office/powerpoint/2010/main" val="2579484606"/>
      </p:ext>
    </p:extLst>
  </p:cSld>
  <p:clrMapOvr>
    <a:masterClrMapping/>
  </p:clrMapOvr>
</p:sld>
</file>

<file path=ppt/slides/slide1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normAutofit/>
          </a:bodyPr>
          <a:lstStyle/>
          <a:p>
            <a:r>
              <a:rPr lang="de-DE" sz="4400" b="1" dirty="0"/>
              <a:t>Was können wir tun?</a:t>
            </a:r>
          </a:p>
        </p:txBody>
      </p:sp>
      <p:sp>
        <p:nvSpPr>
          <p:cNvPr id="3" name="Inhaltsplatzhalter 2"/>
          <p:cNvSpPr>
            <a:spLocks noGrp="1"/>
          </p:cNvSpPr>
          <p:nvPr>
            <p:ph idx="1"/>
          </p:nvPr>
        </p:nvSpPr>
        <p:spPr/>
        <p:txBody>
          <a:bodyPr/>
          <a:lstStyle/>
          <a:p>
            <a:pPr marL="0" indent="0">
              <a:buNone/>
            </a:pPr>
            <a:r>
              <a:rPr lang="de-DE" dirty="0"/>
              <a:t>In jedem Fall sollten sich Eltern und Fachkräfte als Vertrauensperson anbieten und Fachberatungsstellen und Hilfsangebote in Anspruch nehmen, wo betroffene Kinder und Jugendliche Hilfe erhalten.</a:t>
            </a:r>
          </a:p>
          <a:p>
            <a:endParaRPr lang="de-DE" dirty="0"/>
          </a:p>
        </p:txBody>
      </p:sp>
      <p:pic>
        <p:nvPicPr>
          <p:cNvPr id="4" name="Grafik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0775594" y="656624"/>
            <a:ext cx="1249251" cy="1274145"/>
          </a:xfrm>
          <a:prstGeom prst="rect">
            <a:avLst/>
          </a:prstGeom>
        </p:spPr>
      </p:pic>
    </p:spTree>
    <p:extLst>
      <p:ext uri="{BB962C8B-B14F-4D97-AF65-F5344CB8AC3E}">
        <p14:creationId xmlns:p14="http://schemas.microsoft.com/office/powerpoint/2010/main" val="4174087990"/>
      </p:ext>
    </p:extLst>
  </p:cSld>
  <p:clrMapOvr>
    <a:masterClrMapping/>
  </p:clrMapOvr>
</p:sld>
</file>

<file path=ppt/slides/slide1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sz="4400" b="1" dirty="0"/>
              <a:t>So kommst Du durchs Netz</a:t>
            </a:r>
            <a:r>
              <a:rPr lang="de-DE" b="1" dirty="0"/>
              <a:t>	</a:t>
            </a:r>
          </a:p>
        </p:txBody>
      </p:sp>
      <p:sp>
        <p:nvSpPr>
          <p:cNvPr id="3" name="Inhaltsplatzhalter 2"/>
          <p:cNvSpPr>
            <a:spLocks noGrp="1"/>
          </p:cNvSpPr>
          <p:nvPr>
            <p:ph idx="1"/>
          </p:nvPr>
        </p:nvSpPr>
        <p:spPr/>
        <p:txBody>
          <a:bodyPr/>
          <a:lstStyle/>
          <a:p>
            <a:pPr marL="457200" indent="-457200">
              <a:buFont typeface="+mj-lt"/>
              <a:buAutoNum type="romanUcPeriod"/>
            </a:pPr>
            <a:r>
              <a:rPr lang="de-DE" b="1" dirty="0"/>
              <a:t>Verrate nicht wer oder wo du bist </a:t>
            </a:r>
          </a:p>
          <a:p>
            <a:pPr lvl="1"/>
            <a:r>
              <a:rPr lang="de-DE" dirty="0"/>
              <a:t>Lege dir einen Phantasienamen zu, der nichts über dich verrät. </a:t>
            </a:r>
          </a:p>
          <a:p>
            <a:pPr lvl="1"/>
            <a:endParaRPr lang="de-DE" dirty="0"/>
          </a:p>
          <a:p>
            <a:pPr lvl="1"/>
            <a:r>
              <a:rPr lang="de-DE" dirty="0"/>
              <a:t>Verrate nicht deine Adresse, Telefonnummer, Passwörter oder die Adresse deiner Schule.</a:t>
            </a:r>
          </a:p>
          <a:p>
            <a:pPr lvl="1"/>
            <a:endParaRPr lang="de-DE" dirty="0"/>
          </a:p>
          <a:p>
            <a:pPr lvl="1"/>
            <a:r>
              <a:rPr lang="de-DE" dirty="0"/>
              <a:t>Deaktiviere die Standorterkennung auf Facebook und bei all deinen Apps.</a:t>
            </a:r>
          </a:p>
          <a:p>
            <a:pPr marL="0" indent="0">
              <a:buNone/>
            </a:pPr>
            <a:endParaRPr lang="de-DE" dirty="0"/>
          </a:p>
        </p:txBody>
      </p:sp>
      <p:pic>
        <p:nvPicPr>
          <p:cNvPr id="4" name="Grafik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0775594" y="656624"/>
            <a:ext cx="1249251" cy="1274145"/>
          </a:xfrm>
          <a:prstGeom prst="rect">
            <a:avLst/>
          </a:prstGeom>
        </p:spPr>
      </p:pic>
    </p:spTree>
    <p:extLst>
      <p:ext uri="{BB962C8B-B14F-4D97-AF65-F5344CB8AC3E}">
        <p14:creationId xmlns:p14="http://schemas.microsoft.com/office/powerpoint/2010/main" val="1265959622"/>
      </p:ext>
    </p:extLst>
  </p:cSld>
  <p:clrMapOvr>
    <a:masterClrMapping/>
  </p:clrMapOvr>
</p:sld>
</file>

<file path=ppt/slides/slide1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normAutofit/>
          </a:bodyPr>
          <a:lstStyle/>
          <a:p>
            <a:r>
              <a:rPr lang="de-DE" sz="4400" b="1" dirty="0"/>
              <a:t>So kommst Du durchs Netz</a:t>
            </a:r>
          </a:p>
        </p:txBody>
      </p:sp>
      <p:sp>
        <p:nvSpPr>
          <p:cNvPr id="3" name="Inhaltsplatzhalter 2"/>
          <p:cNvSpPr>
            <a:spLocks noGrp="1"/>
          </p:cNvSpPr>
          <p:nvPr>
            <p:ph idx="1"/>
          </p:nvPr>
        </p:nvSpPr>
        <p:spPr/>
        <p:txBody>
          <a:bodyPr/>
          <a:lstStyle/>
          <a:p>
            <a:pPr marL="514350" indent="-514350">
              <a:buFont typeface="+mj-lt"/>
              <a:buAutoNum type="romanUcPeriod" startAt="2"/>
            </a:pPr>
            <a:r>
              <a:rPr lang="de-DE" b="1" dirty="0"/>
              <a:t>Mach dich im Internet nicht zu “attraktiv“ </a:t>
            </a:r>
          </a:p>
          <a:p>
            <a:pPr lvl="1"/>
            <a:r>
              <a:rPr lang="de-DE" dirty="0"/>
              <a:t>„Sexy“ Fotos laden Menschen ein, die du NICHT kennen lernen willst. </a:t>
            </a:r>
          </a:p>
          <a:p>
            <a:pPr lvl="1"/>
            <a:endParaRPr lang="de-DE" dirty="0"/>
          </a:p>
          <a:p>
            <a:pPr lvl="1"/>
            <a:r>
              <a:rPr lang="de-DE" dirty="0"/>
              <a:t>Schicke niemandem ein „sexy“ Bild von dir. </a:t>
            </a:r>
          </a:p>
          <a:p>
            <a:pPr lvl="1"/>
            <a:endParaRPr lang="de-DE" dirty="0"/>
          </a:p>
          <a:p>
            <a:pPr lvl="1"/>
            <a:r>
              <a:rPr lang="de-DE" dirty="0"/>
              <a:t>Bilder, die einmal digital kursieren, können von jedem, der sie findet oder bekommt, weiterverwendet werden. Du hast keine Kontrolle mehr darüber!</a:t>
            </a:r>
          </a:p>
        </p:txBody>
      </p:sp>
      <p:pic>
        <p:nvPicPr>
          <p:cNvPr id="4" name="Grafik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0775594" y="656624"/>
            <a:ext cx="1249251" cy="1274145"/>
          </a:xfrm>
          <a:prstGeom prst="rect">
            <a:avLst/>
          </a:prstGeom>
        </p:spPr>
      </p:pic>
    </p:spTree>
    <p:extLst>
      <p:ext uri="{BB962C8B-B14F-4D97-AF65-F5344CB8AC3E}">
        <p14:creationId xmlns:p14="http://schemas.microsoft.com/office/powerpoint/2010/main" val="820237604"/>
      </p:ext>
    </p:extLst>
  </p:cSld>
  <p:clrMapOvr>
    <a:masterClrMapping/>
  </p:clrMapOvr>
</p:sld>
</file>

<file path=ppt/slides/slide1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normAutofit/>
          </a:bodyPr>
          <a:lstStyle/>
          <a:p>
            <a:r>
              <a:rPr lang="de-DE" sz="4400" b="1" dirty="0"/>
              <a:t>So kommst Du durchs Netz</a:t>
            </a:r>
          </a:p>
        </p:txBody>
      </p:sp>
      <p:sp>
        <p:nvSpPr>
          <p:cNvPr id="3" name="Inhaltsplatzhalter 2"/>
          <p:cNvSpPr>
            <a:spLocks noGrp="1"/>
          </p:cNvSpPr>
          <p:nvPr>
            <p:ph idx="1"/>
          </p:nvPr>
        </p:nvSpPr>
        <p:spPr/>
        <p:txBody>
          <a:bodyPr>
            <a:normAutofit lnSpcReduction="10000"/>
          </a:bodyPr>
          <a:lstStyle/>
          <a:p>
            <a:pPr marL="514350" indent="-514350">
              <a:buFont typeface="+mj-lt"/>
              <a:buAutoNum type="romanUcPeriod" startAt="3"/>
            </a:pPr>
            <a:r>
              <a:rPr lang="de-DE" b="1" dirty="0"/>
              <a:t>Werde misstrauisch, wenn ... </a:t>
            </a:r>
          </a:p>
          <a:p>
            <a:pPr lvl="1"/>
            <a:r>
              <a:rPr lang="de-DE" dirty="0"/>
              <a:t>jemand dir übertriebene Komplimente macht oder sich jemand auffällig um deine Sorgen kümmert. </a:t>
            </a:r>
          </a:p>
          <a:p>
            <a:pPr lvl="1"/>
            <a:endParaRPr lang="de-DE" dirty="0"/>
          </a:p>
          <a:p>
            <a:pPr lvl="1"/>
            <a:r>
              <a:rPr lang="de-DE" dirty="0"/>
              <a:t>jemand hauptsächlich über dein Aussehen, deinen Körper oder Sex reden will. </a:t>
            </a:r>
          </a:p>
          <a:p>
            <a:pPr lvl="1"/>
            <a:endParaRPr lang="de-DE" dirty="0"/>
          </a:p>
          <a:p>
            <a:pPr lvl="1"/>
            <a:r>
              <a:rPr lang="de-DE" dirty="0"/>
              <a:t>dir Angebote macht, die sich einfach zu gut anhören, z.B. in einem Film mitspielen, als Modell arbeiten, ganz billig super Turnschuhe besorgen oder Ähnliches. </a:t>
            </a:r>
          </a:p>
          <a:p>
            <a:pPr lvl="1"/>
            <a:endParaRPr lang="de-DE" dirty="0"/>
          </a:p>
          <a:p>
            <a:pPr lvl="1"/>
            <a:r>
              <a:rPr lang="de-DE" dirty="0"/>
              <a:t>jemand dich gegen deine Eltern oder Lehrer aufhetzen will.</a:t>
            </a:r>
          </a:p>
        </p:txBody>
      </p:sp>
      <p:pic>
        <p:nvPicPr>
          <p:cNvPr id="4" name="Grafik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0775594" y="656624"/>
            <a:ext cx="1249251" cy="1274145"/>
          </a:xfrm>
          <a:prstGeom prst="rect">
            <a:avLst/>
          </a:prstGeom>
        </p:spPr>
      </p:pic>
    </p:spTree>
    <p:extLst>
      <p:ext uri="{BB962C8B-B14F-4D97-AF65-F5344CB8AC3E}">
        <p14:creationId xmlns:p14="http://schemas.microsoft.com/office/powerpoint/2010/main" val="2258584306"/>
      </p:ext>
    </p:extLst>
  </p:cSld>
  <p:clrMapOvr>
    <a:masterClrMapping/>
  </p:clrMapOvr>
</p:sld>
</file>

<file path=ppt/slides/slide1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normAutofit/>
          </a:bodyPr>
          <a:lstStyle/>
          <a:p>
            <a:r>
              <a:rPr lang="de-DE" sz="4400" b="1" dirty="0"/>
              <a:t>Dos an </a:t>
            </a:r>
            <a:r>
              <a:rPr lang="de-DE" sz="4400" b="1" dirty="0" err="1"/>
              <a:t>Don`ts</a:t>
            </a:r>
            <a:r>
              <a:rPr lang="de-DE" sz="4400" b="1" dirty="0"/>
              <a:t> beim Chatten</a:t>
            </a:r>
          </a:p>
        </p:txBody>
      </p:sp>
      <p:sp>
        <p:nvSpPr>
          <p:cNvPr id="3" name="Inhaltsplatzhalter 2"/>
          <p:cNvSpPr>
            <a:spLocks noGrp="1"/>
          </p:cNvSpPr>
          <p:nvPr>
            <p:ph idx="1"/>
          </p:nvPr>
        </p:nvSpPr>
        <p:spPr>
          <a:xfrm>
            <a:off x="680321" y="2157984"/>
            <a:ext cx="10178322" cy="4608575"/>
          </a:xfrm>
        </p:spPr>
        <p:txBody>
          <a:bodyPr>
            <a:normAutofit lnSpcReduction="10000"/>
          </a:bodyPr>
          <a:lstStyle/>
          <a:p>
            <a:r>
              <a:rPr lang="de-DE" dirty="0"/>
              <a:t>Kommt dir was komisch vor: Sag, du bist in der Schule oder deine Eltern kommen gerade heim.</a:t>
            </a:r>
          </a:p>
          <a:p>
            <a:pPr marL="0" indent="0">
              <a:buNone/>
            </a:pPr>
            <a:endParaRPr lang="de-DE" sz="1000" dirty="0"/>
          </a:p>
          <a:p>
            <a:r>
              <a:rPr lang="de-DE" dirty="0"/>
              <a:t>Wird’s dir unangenehm: Beende den Dialog. </a:t>
            </a:r>
          </a:p>
          <a:p>
            <a:endParaRPr lang="de-DE" sz="1000" dirty="0"/>
          </a:p>
          <a:p>
            <a:r>
              <a:rPr lang="de-DE" dirty="0"/>
              <a:t>Bei sozialen Netzwerken und Onlinespielen kannst du dich beschweren. Bei Facebook heißt das „Als Spam oder Missbrauch melden ...“. </a:t>
            </a:r>
          </a:p>
          <a:p>
            <a:endParaRPr lang="de-DE" sz="1000" dirty="0"/>
          </a:p>
          <a:p>
            <a:r>
              <a:rPr lang="de-DE" dirty="0"/>
              <a:t>Triff dich nicht mit Älteren! Geh nicht allein zu Treffen mit Chat-Partnern! </a:t>
            </a:r>
          </a:p>
          <a:p>
            <a:endParaRPr lang="de-DE" sz="1000" dirty="0"/>
          </a:p>
          <a:p>
            <a:r>
              <a:rPr lang="de-DE" dirty="0"/>
              <a:t>Suche für ein Treffen einen öffentlichen Ort.</a:t>
            </a:r>
          </a:p>
        </p:txBody>
      </p:sp>
      <p:pic>
        <p:nvPicPr>
          <p:cNvPr id="4" name="Grafik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0775594" y="656624"/>
            <a:ext cx="1249251" cy="1274145"/>
          </a:xfrm>
          <a:prstGeom prst="rect">
            <a:avLst/>
          </a:prstGeom>
        </p:spPr>
      </p:pic>
    </p:spTree>
    <p:extLst>
      <p:ext uri="{BB962C8B-B14F-4D97-AF65-F5344CB8AC3E}">
        <p14:creationId xmlns:p14="http://schemas.microsoft.com/office/powerpoint/2010/main" val="1805387523"/>
      </p:ext>
    </p:extLst>
  </p:cSld>
  <p:clrMapOvr>
    <a:masterClrMapping/>
  </p:clrMapOvr>
</p:sld>
</file>

<file path=ppt/slides/slide1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noAutofit/>
          </a:bodyPr>
          <a:lstStyle/>
          <a:p>
            <a:r>
              <a:rPr lang="de-DE" sz="4400" b="1" dirty="0"/>
              <a:t>Typische Anmachsprüche von </a:t>
            </a:r>
            <a:r>
              <a:rPr lang="de-DE" sz="4400" b="1" dirty="0" err="1"/>
              <a:t>Pädokriminellen</a:t>
            </a:r>
            <a:endParaRPr lang="de-DE" sz="4400" b="1" dirty="0"/>
          </a:p>
        </p:txBody>
      </p:sp>
      <p:sp>
        <p:nvSpPr>
          <p:cNvPr id="3" name="Inhaltsplatzhalter 2"/>
          <p:cNvSpPr>
            <a:spLocks noGrp="1"/>
          </p:cNvSpPr>
          <p:nvPr>
            <p:ph idx="1"/>
          </p:nvPr>
        </p:nvSpPr>
        <p:spPr/>
        <p:txBody>
          <a:bodyPr>
            <a:normAutofit fontScale="92500"/>
          </a:bodyPr>
          <a:lstStyle/>
          <a:p>
            <a:r>
              <a:rPr lang="de-DE" dirty="0"/>
              <a:t>Hast du schon mal einen Porno gesehen?</a:t>
            </a:r>
          </a:p>
          <a:p>
            <a:r>
              <a:rPr lang="de-DE" dirty="0"/>
              <a:t>Was hast du an? Und darunter? Hast du schon Brüste? Welche </a:t>
            </a:r>
            <a:r>
              <a:rPr lang="de-DE" dirty="0" err="1"/>
              <a:t>Körbchengröße</a:t>
            </a:r>
            <a:r>
              <a:rPr lang="de-DE" dirty="0"/>
              <a:t>?</a:t>
            </a:r>
          </a:p>
          <a:p>
            <a:r>
              <a:rPr lang="de-DE" dirty="0"/>
              <a:t>Bist du allein? Wissen deine Eltern, dass du chattest? Hast du ein Handy?</a:t>
            </a:r>
          </a:p>
          <a:p>
            <a:r>
              <a:rPr lang="de-DE" dirty="0"/>
              <a:t>Das wird dir auch gefallen. Macht doch jeder, aber keiner redet drüber</a:t>
            </a:r>
          </a:p>
          <a:p>
            <a:r>
              <a:rPr lang="de-DE" dirty="0"/>
              <a:t>Hast du schon einen Freund/in? Hattest du schon etwas mit einem Mädchen/Jungen?</a:t>
            </a:r>
          </a:p>
          <a:p>
            <a:r>
              <a:rPr lang="de-DE" dirty="0"/>
              <a:t>Wollen wir uns nicht mal treffen? Wir können zusammen shoppen gehen?</a:t>
            </a:r>
          </a:p>
          <a:p>
            <a:r>
              <a:rPr lang="de-DE" dirty="0"/>
              <a:t>Ich bin dir hoffentlich nicht zu alt. Ich bin 43. Schlimm?</a:t>
            </a:r>
          </a:p>
        </p:txBody>
      </p:sp>
      <p:pic>
        <p:nvPicPr>
          <p:cNvPr id="4" name="Grafik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0775594" y="656624"/>
            <a:ext cx="1249251" cy="1274145"/>
          </a:xfrm>
          <a:prstGeom prst="rect">
            <a:avLst/>
          </a:prstGeom>
        </p:spPr>
      </p:pic>
    </p:spTree>
    <p:extLst>
      <p:ext uri="{BB962C8B-B14F-4D97-AF65-F5344CB8AC3E}">
        <p14:creationId xmlns:p14="http://schemas.microsoft.com/office/powerpoint/2010/main" val="1029948041"/>
      </p:ext>
    </p:extLst>
  </p:cSld>
  <p:clrMapOvr>
    <a:masterClrMapping/>
  </p:clrMapOvr>
</p:sld>
</file>

<file path=ppt/slides/slide1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normAutofit/>
          </a:bodyPr>
          <a:lstStyle/>
          <a:p>
            <a:r>
              <a:rPr lang="de-DE" sz="4400" b="1" dirty="0"/>
              <a:t>Weitere Infos und Links</a:t>
            </a:r>
          </a:p>
        </p:txBody>
      </p:sp>
      <p:sp>
        <p:nvSpPr>
          <p:cNvPr id="3" name="Inhaltsplatzhalter 2"/>
          <p:cNvSpPr>
            <a:spLocks noGrp="1"/>
          </p:cNvSpPr>
          <p:nvPr>
            <p:ph idx="1"/>
          </p:nvPr>
        </p:nvSpPr>
        <p:spPr>
          <a:xfrm>
            <a:off x="680321" y="2157985"/>
            <a:ext cx="10178322" cy="4279392"/>
          </a:xfrm>
        </p:spPr>
        <p:txBody>
          <a:bodyPr/>
          <a:lstStyle/>
          <a:p>
            <a:r>
              <a:rPr lang="de-DE" altLang="de-DE" dirty="0">
                <a:latin typeface="Lato"/>
              </a:rPr>
              <a:t>Online-Beratung des Hilfe-Telefons: </a:t>
            </a:r>
            <a:r>
              <a:rPr lang="de-DE" altLang="de-DE" i="1" dirty="0">
                <a:latin typeface="Lato"/>
                <a:hlinkClick r:id="rId2" tooltip="http://www.hilfe-telefon-missbrauch.online"/>
              </a:rPr>
              <a:t>www.hilfe-telefon-missbrauch.online</a:t>
            </a:r>
            <a:endParaRPr lang="de-DE" altLang="de-DE" i="1" dirty="0">
              <a:latin typeface="Lato"/>
            </a:endParaRPr>
          </a:p>
          <a:p>
            <a:r>
              <a:rPr lang="de-DE" altLang="de-DE" dirty="0" err="1">
                <a:latin typeface="Lato"/>
              </a:rPr>
              <a:t>Juuuport</a:t>
            </a:r>
            <a:r>
              <a:rPr lang="de-DE" altLang="de-DE" dirty="0">
                <a:latin typeface="Lato"/>
              </a:rPr>
              <a:t> (für Jugendliche): </a:t>
            </a:r>
            <a:r>
              <a:rPr lang="de-DE" altLang="de-DE" i="1" dirty="0">
                <a:latin typeface="Lato"/>
                <a:hlinkClick r:id="rId3"/>
              </a:rPr>
              <a:t>www.juuuport.de</a:t>
            </a:r>
            <a:endParaRPr lang="de-DE" altLang="de-DE" i="1" dirty="0">
              <a:latin typeface="Lato"/>
            </a:endParaRPr>
          </a:p>
          <a:p>
            <a:r>
              <a:rPr lang="de-DE" altLang="de-DE" dirty="0" err="1">
                <a:latin typeface="Lato"/>
              </a:rPr>
              <a:t>Make</a:t>
            </a:r>
            <a:r>
              <a:rPr lang="de-DE" altLang="de-DE" dirty="0">
                <a:latin typeface="Lato"/>
              </a:rPr>
              <a:t> </a:t>
            </a:r>
            <a:r>
              <a:rPr lang="de-DE" altLang="de-DE" sz="1100" dirty="0" err="1"/>
              <a:t>it</a:t>
            </a:r>
            <a:r>
              <a:rPr lang="de-DE" altLang="de-DE" dirty="0">
                <a:latin typeface="Lato"/>
              </a:rPr>
              <a:t> </a:t>
            </a:r>
            <a:r>
              <a:rPr lang="de-DE" altLang="de-DE" dirty="0" err="1">
                <a:latin typeface="Lato"/>
              </a:rPr>
              <a:t>safe</a:t>
            </a:r>
            <a:r>
              <a:rPr lang="de-DE" altLang="de-DE" dirty="0">
                <a:latin typeface="Lato"/>
              </a:rPr>
              <a:t> (für Jugendliche): </a:t>
            </a:r>
            <a:r>
              <a:rPr lang="de-DE" altLang="de-DE" i="1" dirty="0">
                <a:latin typeface="Lato"/>
                <a:hlinkClick r:id="rId4"/>
              </a:rPr>
              <a:t>www.make-it-safe.net</a:t>
            </a:r>
            <a:endParaRPr lang="de-DE" altLang="de-DE" i="1" dirty="0">
              <a:latin typeface="Lato"/>
            </a:endParaRPr>
          </a:p>
          <a:p>
            <a:r>
              <a:rPr lang="de-DE" altLang="de-DE" dirty="0">
                <a:latin typeface="Lato"/>
              </a:rPr>
              <a:t>Jugend Support (für Jugendliche): </a:t>
            </a:r>
            <a:r>
              <a:rPr lang="de-DE" altLang="de-DE" i="1" dirty="0">
                <a:latin typeface="Lato"/>
                <a:hlinkClick r:id="rId5"/>
              </a:rPr>
              <a:t>www.jugend.support</a:t>
            </a:r>
            <a:endParaRPr lang="de-DE" altLang="de-DE" i="1" dirty="0">
              <a:latin typeface="Lato"/>
            </a:endParaRPr>
          </a:p>
          <a:p>
            <a:r>
              <a:rPr lang="de-DE" altLang="de-DE" dirty="0">
                <a:latin typeface="Lato"/>
              </a:rPr>
              <a:t>Bündnis gegen Cybermobbing: </a:t>
            </a:r>
            <a:r>
              <a:rPr lang="de-DE" altLang="de-DE" i="1" dirty="0">
                <a:latin typeface="Lato"/>
                <a:hlinkClick r:id="rId6"/>
              </a:rPr>
              <a:t>www.buendnis-gegen-cybermobbing.de</a:t>
            </a:r>
            <a:endParaRPr lang="de-DE" altLang="de-DE" i="1" dirty="0">
              <a:latin typeface="Lato"/>
            </a:endParaRPr>
          </a:p>
          <a:p>
            <a:r>
              <a:rPr lang="de-DE" altLang="de-DE" dirty="0">
                <a:latin typeface="Lato"/>
              </a:rPr>
              <a:t>Hilfetelefon Sexueller Missbrauch (bundesweit, kostenfrei und anonym): 0800 22 55 530</a:t>
            </a:r>
            <a:r>
              <a:rPr lang="de-DE" altLang="de-DE" sz="1100" dirty="0"/>
              <a:t> </a:t>
            </a:r>
          </a:p>
          <a:p>
            <a:endParaRPr lang="de-DE" dirty="0"/>
          </a:p>
        </p:txBody>
      </p:sp>
      <p:pic>
        <p:nvPicPr>
          <p:cNvPr id="4" name="Grafik 3"/>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10775594" y="656624"/>
            <a:ext cx="1249251" cy="1274145"/>
          </a:xfrm>
          <a:prstGeom prst="rect">
            <a:avLst/>
          </a:prstGeom>
        </p:spPr>
      </p:pic>
    </p:spTree>
    <p:extLst>
      <p:ext uri="{BB962C8B-B14F-4D97-AF65-F5344CB8AC3E}">
        <p14:creationId xmlns:p14="http://schemas.microsoft.com/office/powerpoint/2010/main" val="3981526484"/>
      </p:ext>
    </p:extLst>
  </p:cSld>
  <p:clrMapOvr>
    <a:masterClrMapping/>
  </p:clrMapOvr>
</p:sld>
</file>

<file path=ppt/slides/slide1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normAutofit/>
          </a:bodyPr>
          <a:lstStyle/>
          <a:p>
            <a:r>
              <a:rPr lang="de-DE" sz="4400" b="1" dirty="0"/>
              <a:t>Quellen</a:t>
            </a:r>
          </a:p>
        </p:txBody>
      </p:sp>
      <p:sp>
        <p:nvSpPr>
          <p:cNvPr id="3" name="Inhaltsplatzhalter 2"/>
          <p:cNvSpPr>
            <a:spLocks noGrp="1"/>
          </p:cNvSpPr>
          <p:nvPr>
            <p:ph idx="1"/>
          </p:nvPr>
        </p:nvSpPr>
        <p:spPr/>
        <p:txBody>
          <a:bodyPr>
            <a:normAutofit fontScale="92500" lnSpcReduction="10000"/>
          </a:bodyPr>
          <a:lstStyle/>
          <a:p>
            <a:r>
              <a:rPr lang="de-DE" dirty="0">
                <a:hlinkClick r:id="rId2"/>
              </a:rPr>
              <a:t>https://www.innocenceindanger.de/sexting/</a:t>
            </a:r>
            <a:endParaRPr lang="de-DE" dirty="0"/>
          </a:p>
          <a:p>
            <a:r>
              <a:rPr lang="de-DE" dirty="0">
                <a:hlinkClick r:id="rId3"/>
              </a:rPr>
              <a:t>https://www.innocenceindanger.de/</a:t>
            </a:r>
            <a:endParaRPr lang="de-DE" dirty="0"/>
          </a:p>
          <a:p>
            <a:r>
              <a:rPr lang="de-DE" i="1" u="sng" dirty="0">
                <a:hlinkClick r:id="rId4"/>
              </a:rPr>
              <a:t>www.buendnis-gegen-cybermobbing.de</a:t>
            </a:r>
            <a:endParaRPr lang="de-DE" i="1" u="sng" dirty="0"/>
          </a:p>
          <a:p>
            <a:r>
              <a:rPr lang="de-DE" b="1" dirty="0"/>
              <a:t>Gysi, J., </a:t>
            </a:r>
            <a:r>
              <a:rPr lang="de-DE" b="1" dirty="0" err="1"/>
              <a:t>Rüegger</a:t>
            </a:r>
            <a:r>
              <a:rPr lang="de-DE" b="1" dirty="0"/>
              <a:t>, P. (</a:t>
            </a:r>
            <a:r>
              <a:rPr lang="de-DE" b="1" dirty="0" err="1"/>
              <a:t>Hg</a:t>
            </a:r>
            <a:r>
              <a:rPr lang="de-DE" b="1" dirty="0"/>
              <a:t>.) (2017):</a:t>
            </a:r>
            <a:r>
              <a:rPr lang="de-DE" dirty="0"/>
              <a:t> Handbuch Sexualisierte Gewalt. Therapie, Prävention und Strafverfolgung. Bern: </a:t>
            </a:r>
            <a:r>
              <a:rPr lang="de-DE" dirty="0" err="1"/>
              <a:t>Hogrefe</a:t>
            </a:r>
            <a:endParaRPr lang="de-DE" dirty="0"/>
          </a:p>
          <a:p>
            <a:r>
              <a:rPr lang="de-DE" b="1" dirty="0"/>
              <a:t>Bange, D. (2012):</a:t>
            </a:r>
            <a:r>
              <a:rPr lang="de-DE" dirty="0"/>
              <a:t> „Sexuell übergriffige Kinder”, in: Kindesmisshandlung und -vernachlässigung. Interdisziplinäre Fachzeitschrift für Prävention und Intervention, 15 (2), 4–29</a:t>
            </a:r>
          </a:p>
          <a:p>
            <a:r>
              <a:rPr lang="de-DE" b="1" dirty="0" err="1"/>
              <a:t>Hallay</a:t>
            </a:r>
            <a:r>
              <a:rPr lang="de-DE" b="1" dirty="0"/>
              <a:t>-Witte, M. (2015):</a:t>
            </a:r>
            <a:r>
              <a:rPr lang="de-DE" dirty="0"/>
              <a:t> Schweigebruch. Vom sexuellem Missbrauch zur institutionellen Prävention. Freiburg: Herder Verlag.</a:t>
            </a:r>
            <a:endParaRPr lang="de-DE" i="1" u="sng" dirty="0"/>
          </a:p>
          <a:p>
            <a:endParaRPr lang="de-DE" dirty="0"/>
          </a:p>
        </p:txBody>
      </p:sp>
      <p:pic>
        <p:nvPicPr>
          <p:cNvPr id="4" name="Grafik 3"/>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0775594" y="656624"/>
            <a:ext cx="1249251" cy="1274145"/>
          </a:xfrm>
          <a:prstGeom prst="rect">
            <a:avLst/>
          </a:prstGeom>
        </p:spPr>
      </p:pic>
    </p:spTree>
    <p:extLst>
      <p:ext uri="{BB962C8B-B14F-4D97-AF65-F5344CB8AC3E}">
        <p14:creationId xmlns:p14="http://schemas.microsoft.com/office/powerpoint/2010/main" val="2283002079"/>
      </p:ext>
    </p:extLst>
  </p:cSld>
  <p:clrMapOvr>
    <a:masterClrMapping/>
  </p:clrMapOvr>
</p:sld>
</file>

<file path=ppt/slides/slide13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7BC6343-43CC-4658-3D4E-6E614666F97A}"/>
            </a:ext>
          </a:extLst>
        </p:cNvPr>
        <p:cNvGrpSpPr/>
        <p:nvPr/>
      </p:nvGrpSpPr>
      <p:grpSpPr>
        <a:xfrm>
          <a:off x="0" y="0"/>
          <a:ext cx="0" cy="0"/>
          <a:chOff x="0" y="0"/>
          <a:chExt cx="0" cy="0"/>
        </a:xfrm>
      </p:grpSpPr>
      <p:sp>
        <p:nvSpPr>
          <p:cNvPr id="2" name="Titel 1">
            <a:extLst>
              <a:ext uri="{FF2B5EF4-FFF2-40B4-BE49-F238E27FC236}">
                <a16:creationId xmlns:a16="http://schemas.microsoft.com/office/drawing/2014/main" id="{42B3FAD2-A089-CD30-CDDD-CC16C22C7B98}"/>
              </a:ext>
            </a:extLst>
          </p:cNvPr>
          <p:cNvSpPr>
            <a:spLocks noGrp="1"/>
          </p:cNvSpPr>
          <p:nvPr>
            <p:ph type="title"/>
          </p:nvPr>
        </p:nvSpPr>
        <p:spPr/>
        <p:txBody>
          <a:bodyPr>
            <a:noAutofit/>
          </a:bodyPr>
          <a:lstStyle/>
          <a:p>
            <a:r>
              <a:rPr lang="de-DE" sz="4400" b="1" dirty="0"/>
              <a:t>Modul V – spezielle Methodik</a:t>
            </a:r>
          </a:p>
        </p:txBody>
      </p:sp>
      <p:sp>
        <p:nvSpPr>
          <p:cNvPr id="3" name="Inhaltsplatzhalter 2">
            <a:extLst>
              <a:ext uri="{FF2B5EF4-FFF2-40B4-BE49-F238E27FC236}">
                <a16:creationId xmlns:a16="http://schemas.microsoft.com/office/drawing/2014/main" id="{0CDAD16A-AA9E-277E-431F-5D78DEF450CC}"/>
              </a:ext>
            </a:extLst>
          </p:cNvPr>
          <p:cNvSpPr>
            <a:spLocks noGrp="1"/>
          </p:cNvSpPr>
          <p:nvPr>
            <p:ph idx="1"/>
          </p:nvPr>
        </p:nvSpPr>
        <p:spPr/>
        <p:txBody>
          <a:bodyPr>
            <a:normAutofit/>
          </a:bodyPr>
          <a:lstStyle/>
          <a:p>
            <a:pPr marL="0" lvl="0" indent="0">
              <a:buNone/>
            </a:pPr>
            <a:r>
              <a:rPr lang="de-DE" b="1" i="1" dirty="0"/>
              <a:t>16 Lehreinheiten</a:t>
            </a:r>
          </a:p>
          <a:p>
            <a:pPr lvl="0"/>
            <a:r>
              <a:rPr lang="de-DE" dirty="0"/>
              <a:t>Phasen des Spiels:</a:t>
            </a:r>
            <a:r>
              <a:rPr lang="de-DE" b="1" dirty="0"/>
              <a:t> </a:t>
            </a:r>
            <a:r>
              <a:rPr lang="de-DE" dirty="0"/>
              <a:t>Eröffnung, Mittelspiel, Endspiel </a:t>
            </a:r>
          </a:p>
          <a:p>
            <a:pPr lvl="0"/>
            <a:r>
              <a:rPr lang="de-DE" dirty="0"/>
              <a:t>Plan und Strategie:</a:t>
            </a:r>
            <a:r>
              <a:rPr lang="de-DE" b="1" dirty="0"/>
              <a:t> </a:t>
            </a:r>
            <a:r>
              <a:rPr lang="de-DE" dirty="0"/>
              <a:t>Planfindung, Angriff und Verteidigung </a:t>
            </a:r>
          </a:p>
          <a:p>
            <a:pPr lvl="0"/>
            <a:r>
              <a:rPr lang="de-DE" dirty="0"/>
              <a:t>Schachpsychologie:</a:t>
            </a:r>
            <a:r>
              <a:rPr lang="de-DE" b="1" dirty="0"/>
              <a:t> </a:t>
            </a:r>
            <a:r>
              <a:rPr lang="de-DE" dirty="0"/>
              <a:t>Motivieren! Einstellen und Vorbereiten auf den Gegner (z. B. Eröffnungen) </a:t>
            </a:r>
          </a:p>
          <a:p>
            <a:r>
              <a:rPr lang="de-DE" dirty="0"/>
              <a:t>Selbständiges Lernen: Autodidaktik, Arbeit mit Datenbanken etc.</a:t>
            </a:r>
          </a:p>
        </p:txBody>
      </p:sp>
      <p:pic>
        <p:nvPicPr>
          <p:cNvPr id="4" name="Grafik 3">
            <a:extLst>
              <a:ext uri="{FF2B5EF4-FFF2-40B4-BE49-F238E27FC236}">
                <a16:creationId xmlns:a16="http://schemas.microsoft.com/office/drawing/2014/main" id="{8E62A3E7-B628-233C-42E6-E8A97854FB56}"/>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0775594" y="656624"/>
            <a:ext cx="1249251" cy="1274145"/>
          </a:xfrm>
          <a:prstGeom prst="rect">
            <a:avLst/>
          </a:prstGeom>
        </p:spPr>
      </p:pic>
    </p:spTree>
    <p:extLst>
      <p:ext uri="{BB962C8B-B14F-4D97-AF65-F5344CB8AC3E}">
        <p14:creationId xmlns:p14="http://schemas.microsoft.com/office/powerpoint/2010/main" val="2729290836"/>
      </p:ext>
    </p:extLst>
  </p:cSld>
  <p:clrMapOvr>
    <a:masterClrMapping/>
  </p:clrMapOvr>
</p:sld>
</file>

<file path=ppt/slides/slide1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noAutofit/>
          </a:bodyPr>
          <a:lstStyle/>
          <a:p>
            <a:r>
              <a:rPr lang="de-DE" sz="4400" b="1" dirty="0"/>
              <a:t>Die Gangart der Figuren – </a:t>
            </a:r>
            <a:br>
              <a:rPr lang="de-DE" sz="4400" b="1" dirty="0"/>
            </a:br>
            <a:r>
              <a:rPr lang="de-DE" sz="4400" b="1" dirty="0"/>
              <a:t>Der Springer</a:t>
            </a:r>
          </a:p>
        </p:txBody>
      </p:sp>
      <p:sp>
        <p:nvSpPr>
          <p:cNvPr id="3" name="Inhaltsplatzhalter 2"/>
          <p:cNvSpPr>
            <a:spLocks noGrp="1"/>
          </p:cNvSpPr>
          <p:nvPr>
            <p:ph idx="1"/>
          </p:nvPr>
        </p:nvSpPr>
        <p:spPr/>
        <p:txBody>
          <a:bodyPr>
            <a:normAutofit fontScale="70000" lnSpcReduction="20000"/>
          </a:bodyPr>
          <a:lstStyle/>
          <a:p>
            <a:pPr marL="0" indent="0">
              <a:buNone/>
            </a:pPr>
            <a:r>
              <a:rPr lang="de-DE" b="1" i="1" dirty="0"/>
              <a:t>Der Springer als Raum beherrschende Figur</a:t>
            </a:r>
          </a:p>
          <a:p>
            <a:pPr marL="0" indent="0">
              <a:buNone/>
            </a:pPr>
            <a:endParaRPr lang="de-DE" dirty="0"/>
          </a:p>
          <a:p>
            <a:pPr marL="0" indent="0">
              <a:buNone/>
            </a:pPr>
            <a:r>
              <a:rPr lang="de-DE" dirty="0"/>
              <a:t>Kurt Richter nannte den Springer "des Schachspiels prächtigste Figur". In der Tat ist der Springer ein Sonderfall, da er als einzige Figur nicht geradlinig zieht, sondern immer einen Winkel schlägt und dabei </a:t>
            </a:r>
            <a:r>
              <a:rPr lang="de-DE" i="1" dirty="0"/>
              <a:t>springt</a:t>
            </a:r>
            <a:r>
              <a:rPr lang="de-DE" dirty="0"/>
              <a:t>, und zwar in eine beliebige Richtung. Ein </a:t>
            </a:r>
            <a:r>
              <a:rPr lang="de-DE" dirty="0" err="1"/>
              <a:t>Zielfeld</a:t>
            </a:r>
            <a:r>
              <a:rPr lang="de-DE" dirty="0"/>
              <a:t> darf aber nicht betreten werden, wenn es durch einen Stein der eigenen Farbe blockiert ist ("Hemmstein"). Die Felder zwischen dem Start- und </a:t>
            </a:r>
            <a:r>
              <a:rPr lang="de-DE" dirty="0" err="1"/>
              <a:t>Zielfeld</a:t>
            </a:r>
            <a:r>
              <a:rPr lang="de-DE" dirty="0"/>
              <a:t> bleiben von der Bewegung des Springers unbeeinflusst. Diese Gangart nennt man "</a:t>
            </a:r>
            <a:r>
              <a:rPr lang="de-DE" i="1" dirty="0"/>
              <a:t>Rösselsprung</a:t>
            </a:r>
            <a:r>
              <a:rPr lang="de-DE" dirty="0"/>
              <a:t>".</a:t>
            </a:r>
            <a:br>
              <a:rPr lang="de-DE" dirty="0"/>
            </a:br>
            <a:br>
              <a:rPr lang="de-DE" dirty="0"/>
            </a:br>
            <a:r>
              <a:rPr lang="de-DE" dirty="0"/>
              <a:t>Es sind drei Arten gebräuchlich, den Rösselsprung zu beschreiben:</a:t>
            </a:r>
          </a:p>
          <a:p>
            <a:pPr marL="457200" indent="-457200">
              <a:buFont typeface="+mj-lt"/>
              <a:buAutoNum type="arabicPeriod"/>
            </a:pPr>
            <a:r>
              <a:rPr lang="de-DE" dirty="0"/>
              <a:t>"zwei vor, dann eins zur Seite", der Springer schreibt ein großes L auf das Schachbrett</a:t>
            </a:r>
          </a:p>
          <a:p>
            <a:pPr marL="457200" indent="-457200">
              <a:buFont typeface="+mj-lt"/>
              <a:buAutoNum type="arabicPeriod"/>
            </a:pPr>
            <a:r>
              <a:rPr lang="de-DE" dirty="0"/>
              <a:t>"eins schräg, dann eins gerade„</a:t>
            </a:r>
          </a:p>
          <a:p>
            <a:pPr marL="457200" indent="-457200">
              <a:buFont typeface="+mj-lt"/>
              <a:buAutoNum type="arabicPeriod"/>
            </a:pPr>
            <a:r>
              <a:rPr lang="de-DE" dirty="0"/>
              <a:t>"eins gerade, dann eins schräg"</a:t>
            </a:r>
            <a:br>
              <a:rPr lang="de-DE" dirty="0"/>
            </a:br>
            <a:endParaRPr lang="de-DE" dirty="0"/>
          </a:p>
          <a:p>
            <a:endParaRPr lang="de-DE" dirty="0"/>
          </a:p>
        </p:txBody>
      </p:sp>
      <p:pic>
        <p:nvPicPr>
          <p:cNvPr id="4" name="Grafik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0775594" y="656624"/>
            <a:ext cx="1249251" cy="1274145"/>
          </a:xfrm>
          <a:prstGeom prst="rect">
            <a:avLst/>
          </a:prstGeom>
        </p:spPr>
      </p:pic>
    </p:spTree>
    <p:extLst>
      <p:ext uri="{BB962C8B-B14F-4D97-AF65-F5344CB8AC3E}">
        <p14:creationId xmlns:p14="http://schemas.microsoft.com/office/powerpoint/2010/main" val="1657660150"/>
      </p:ext>
    </p:extLst>
  </p:cSld>
  <p:clrMapOvr>
    <a:masterClrMapping/>
  </p:clrMapOvr>
</p:sld>
</file>

<file path=ppt/slides/slide1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noAutofit/>
          </a:bodyPr>
          <a:lstStyle/>
          <a:p>
            <a:r>
              <a:rPr lang="de-DE" sz="4400" b="1" dirty="0"/>
              <a:t>Die Gangart der Figuren – </a:t>
            </a:r>
            <a:br>
              <a:rPr lang="de-DE" sz="4400" b="1" dirty="0"/>
            </a:br>
            <a:r>
              <a:rPr lang="de-DE" sz="4400" b="1" dirty="0"/>
              <a:t>Der Springer</a:t>
            </a:r>
          </a:p>
        </p:txBody>
      </p:sp>
      <p:pic>
        <p:nvPicPr>
          <p:cNvPr id="48131" name="Picture 3" descr="Springer00"/>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884868" y="2071831"/>
            <a:ext cx="4391695" cy="43435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 name="Grafik 5"/>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775594" y="656624"/>
            <a:ext cx="1249251" cy="1274145"/>
          </a:xfrm>
          <a:prstGeom prst="rect">
            <a:avLst/>
          </a:prstGeom>
        </p:spPr>
      </p:pic>
    </p:spTree>
    <p:extLst>
      <p:ext uri="{BB962C8B-B14F-4D97-AF65-F5344CB8AC3E}">
        <p14:creationId xmlns:p14="http://schemas.microsoft.com/office/powerpoint/2010/main" val="3936994258"/>
      </p:ext>
    </p:extLst>
  </p:cSld>
  <p:clrMapOvr>
    <a:masterClrMapping/>
  </p:clrMapOvr>
</p:sld>
</file>

<file path=ppt/slides/slide1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noAutofit/>
          </a:bodyPr>
          <a:lstStyle/>
          <a:p>
            <a:r>
              <a:rPr lang="de-DE" sz="4400" b="1" dirty="0"/>
              <a:t>Die Gangart der Figuren – </a:t>
            </a:r>
            <a:br>
              <a:rPr lang="de-DE" sz="4400" b="1" dirty="0"/>
            </a:br>
            <a:r>
              <a:rPr lang="de-DE" sz="4400" b="1" dirty="0"/>
              <a:t>Der Springer</a:t>
            </a:r>
          </a:p>
        </p:txBody>
      </p:sp>
      <p:sp>
        <p:nvSpPr>
          <p:cNvPr id="7" name="Inhaltsplatzhalter 6"/>
          <p:cNvSpPr>
            <a:spLocks noGrp="1"/>
          </p:cNvSpPr>
          <p:nvPr>
            <p:ph sz="half" idx="1"/>
          </p:nvPr>
        </p:nvSpPr>
        <p:spPr/>
        <p:txBody>
          <a:bodyPr>
            <a:normAutofit fontScale="92500" lnSpcReduction="10000"/>
          </a:bodyPr>
          <a:lstStyle/>
          <a:p>
            <a:endParaRPr lang="de-DE" dirty="0"/>
          </a:p>
        </p:txBody>
      </p:sp>
      <p:sp>
        <p:nvSpPr>
          <p:cNvPr id="8" name="Inhaltsplatzhalter 7"/>
          <p:cNvSpPr>
            <a:spLocks noGrp="1"/>
          </p:cNvSpPr>
          <p:nvPr>
            <p:ph sz="half" idx="2"/>
          </p:nvPr>
        </p:nvSpPr>
        <p:spPr>
          <a:xfrm>
            <a:off x="5594123" y="2336873"/>
            <a:ext cx="5983984" cy="4076806"/>
          </a:xfrm>
        </p:spPr>
        <p:txBody>
          <a:bodyPr>
            <a:normAutofit fontScale="92500" lnSpcReduction="10000"/>
          </a:bodyPr>
          <a:lstStyle/>
          <a:p>
            <a:pPr marL="0" indent="0">
              <a:buNone/>
            </a:pPr>
            <a:r>
              <a:rPr lang="de-DE" u="sng" dirty="0"/>
              <a:t>Das Wirkungsfeld des Springers ("Springerrad")</a:t>
            </a:r>
            <a:endParaRPr lang="de-DE" dirty="0"/>
          </a:p>
          <a:p>
            <a:r>
              <a:rPr lang="de-DE" dirty="0"/>
              <a:t>Steht der Springer im erweiterten Zentrum c3-f3-f6-c6 entfaltet er seine größte Wirkung.</a:t>
            </a:r>
          </a:p>
          <a:p>
            <a:r>
              <a:rPr lang="de-DE" dirty="0"/>
              <a:t>Er beherrscht 8 Felder.</a:t>
            </a:r>
          </a:p>
          <a:p>
            <a:pPr marL="0" indent="0">
              <a:buNone/>
            </a:pPr>
            <a:r>
              <a:rPr lang="de-DE" b="1" u="sng" dirty="0"/>
              <a:t>Merksatz:</a:t>
            </a:r>
            <a:r>
              <a:rPr lang="de-DE" dirty="0"/>
              <a:t> </a:t>
            </a:r>
          </a:p>
          <a:p>
            <a:pPr marL="0" indent="0">
              <a:buNone/>
            </a:pPr>
            <a:r>
              <a:rPr lang="de-DE" dirty="0"/>
              <a:t>Von seinem Ursprungsfeld erfüllt jede Figur zwei fundamentale Aufgaben.</a:t>
            </a:r>
          </a:p>
          <a:p>
            <a:pPr marL="457200" indent="-457200">
              <a:buFont typeface="+mj-lt"/>
              <a:buAutoNum type="arabicPeriod"/>
            </a:pPr>
            <a:r>
              <a:rPr lang="de-DE" dirty="0"/>
              <a:t>Sie beherrscht die Felder zur Bildung eigener Stützpunkte</a:t>
            </a:r>
          </a:p>
          <a:p>
            <a:pPr marL="457200" indent="-457200">
              <a:buFont typeface="+mj-lt"/>
              <a:buAutoNum type="arabicPeriod"/>
            </a:pPr>
            <a:r>
              <a:rPr lang="de-DE" dirty="0"/>
              <a:t>Sie vergiftet diese Felder für Aktionen des Gegners</a:t>
            </a:r>
          </a:p>
          <a:p>
            <a:endParaRPr lang="de-DE" dirty="0"/>
          </a:p>
        </p:txBody>
      </p:sp>
      <p:pic>
        <p:nvPicPr>
          <p:cNvPr id="4" name="Grafik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0775594" y="656624"/>
            <a:ext cx="1249251" cy="1274145"/>
          </a:xfrm>
          <a:prstGeom prst="rect">
            <a:avLst/>
          </a:prstGeom>
        </p:spPr>
      </p:pic>
      <p:pic>
        <p:nvPicPr>
          <p:cNvPr id="9" name="Grafik 8"/>
          <p:cNvPicPr>
            <a:picLocks noChangeAspect="1"/>
          </p:cNvPicPr>
          <p:nvPr/>
        </p:nvPicPr>
        <p:blipFill>
          <a:blip r:embed="rId3"/>
          <a:stretch>
            <a:fillRect/>
          </a:stretch>
        </p:blipFill>
        <p:spPr>
          <a:xfrm>
            <a:off x="654905" y="2336873"/>
            <a:ext cx="4367856" cy="4320120"/>
          </a:xfrm>
          <a:prstGeom prst="rect">
            <a:avLst/>
          </a:prstGeom>
        </p:spPr>
      </p:pic>
    </p:spTree>
    <p:extLst>
      <p:ext uri="{BB962C8B-B14F-4D97-AF65-F5344CB8AC3E}">
        <p14:creationId xmlns:p14="http://schemas.microsoft.com/office/powerpoint/2010/main" val="3803440659"/>
      </p:ext>
    </p:extLst>
  </p:cSld>
  <p:clrMapOvr>
    <a:masterClrMapping/>
  </p:clrMapOvr>
</p:sld>
</file>

<file path=ppt/slides/slide1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noAutofit/>
          </a:bodyPr>
          <a:lstStyle/>
          <a:p>
            <a:r>
              <a:rPr lang="de-DE" sz="4400" b="1" dirty="0"/>
              <a:t>Die Gangart der Figuren – </a:t>
            </a:r>
            <a:br>
              <a:rPr lang="de-DE" sz="4400" b="1" dirty="0"/>
            </a:br>
            <a:r>
              <a:rPr lang="de-DE" sz="4400" b="1" dirty="0"/>
              <a:t>Der Springer</a:t>
            </a:r>
          </a:p>
        </p:txBody>
      </p:sp>
      <p:sp>
        <p:nvSpPr>
          <p:cNvPr id="8" name="Inhaltsplatzhalter 7"/>
          <p:cNvSpPr>
            <a:spLocks noGrp="1"/>
          </p:cNvSpPr>
          <p:nvPr>
            <p:ph sz="half" idx="1"/>
          </p:nvPr>
        </p:nvSpPr>
        <p:spPr>
          <a:xfrm>
            <a:off x="680320" y="2336873"/>
            <a:ext cx="4698358" cy="4031690"/>
          </a:xfrm>
        </p:spPr>
        <p:txBody>
          <a:bodyPr>
            <a:normAutofit fontScale="85000" lnSpcReduction="20000"/>
          </a:bodyPr>
          <a:lstStyle/>
          <a:p>
            <a:pPr marL="0" indent="0">
              <a:buNone/>
            </a:pPr>
            <a:r>
              <a:rPr lang="de-DE" u="sng" dirty="0"/>
              <a:t>Die Billardfunktion des Springers</a:t>
            </a:r>
            <a:endParaRPr lang="de-DE" dirty="0"/>
          </a:p>
          <a:p>
            <a:pPr marL="0" indent="0">
              <a:buNone/>
            </a:pPr>
            <a:endParaRPr lang="de-DE" dirty="0"/>
          </a:p>
          <a:p>
            <a:pPr marL="457200" indent="-457200">
              <a:buFont typeface="+mj-lt"/>
              <a:buAutoNum type="arabicPeriod"/>
            </a:pPr>
            <a:r>
              <a:rPr lang="de-DE" dirty="0"/>
              <a:t>Stelle einen Springer auf das Feld a1 und springe nach h8. In wie viel Zügen erreicht der Springer das Feld h8?</a:t>
            </a:r>
          </a:p>
          <a:p>
            <a:pPr marL="457200" indent="-457200">
              <a:buFont typeface="+mj-lt"/>
              <a:buAutoNum type="arabicPeriod"/>
            </a:pPr>
            <a:r>
              <a:rPr lang="de-DE" dirty="0"/>
              <a:t>Probiere verschiedene Wege aus, </a:t>
            </a:r>
          </a:p>
          <a:p>
            <a:pPr lvl="1"/>
            <a:r>
              <a:rPr lang="de-DE" dirty="0"/>
              <a:t>der Springer soll auf seinem Weg nach h8 ein Feld auf der 1. Reihe betreten</a:t>
            </a:r>
          </a:p>
          <a:p>
            <a:pPr lvl="1"/>
            <a:r>
              <a:rPr lang="de-DE" dirty="0"/>
              <a:t>der Springer soll auf seinem Weg nach h8 ein Feld auf der 8. Reihe betreten</a:t>
            </a:r>
          </a:p>
          <a:p>
            <a:pPr lvl="1"/>
            <a:r>
              <a:rPr lang="de-DE" dirty="0"/>
              <a:t>der Springer soll auf seinem Weg nach h8 ein Feld auf der a. Linie betreten</a:t>
            </a:r>
          </a:p>
          <a:p>
            <a:pPr lvl="1"/>
            <a:r>
              <a:rPr lang="de-DE" dirty="0"/>
              <a:t>der Springer soll auf seinem Weg nach h8 ein Feld auf der h. Reihe betreten</a:t>
            </a:r>
          </a:p>
        </p:txBody>
      </p:sp>
      <p:pic>
        <p:nvPicPr>
          <p:cNvPr id="10" name="Inhaltsplatzhalter 9"/>
          <p:cNvPicPr>
            <a:picLocks noGrp="1" noChangeAspect="1"/>
          </p:cNvPicPr>
          <p:nvPr>
            <p:ph sz="half" idx="2"/>
          </p:nvPr>
        </p:nvPicPr>
        <p:blipFill>
          <a:blip r:embed="rId2"/>
          <a:stretch>
            <a:fillRect/>
          </a:stretch>
        </p:blipFill>
        <p:spPr>
          <a:xfrm>
            <a:off x="6027313" y="2238532"/>
            <a:ext cx="4172755" cy="4130031"/>
          </a:xfrm>
          <a:prstGeom prst="rect">
            <a:avLst/>
          </a:prstGeom>
        </p:spPr>
      </p:pic>
      <p:pic>
        <p:nvPicPr>
          <p:cNvPr id="11" name="Grafik 10"/>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775594" y="656624"/>
            <a:ext cx="1249251" cy="1274145"/>
          </a:xfrm>
          <a:prstGeom prst="rect">
            <a:avLst/>
          </a:prstGeom>
        </p:spPr>
      </p:pic>
    </p:spTree>
    <p:extLst>
      <p:ext uri="{BB962C8B-B14F-4D97-AF65-F5344CB8AC3E}">
        <p14:creationId xmlns:p14="http://schemas.microsoft.com/office/powerpoint/2010/main" val="695097216"/>
      </p:ext>
    </p:extLst>
  </p:cSld>
  <p:clrMapOvr>
    <a:masterClrMapping/>
  </p:clrMapOvr>
</p:sld>
</file>

<file path=ppt/slides/slide1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noAutofit/>
          </a:bodyPr>
          <a:lstStyle/>
          <a:p>
            <a:r>
              <a:rPr lang="de-DE" sz="4400" b="1" dirty="0"/>
              <a:t>Die Gangart der Figuren – </a:t>
            </a:r>
            <a:br>
              <a:rPr lang="de-DE" sz="4400" b="1" dirty="0"/>
            </a:br>
            <a:r>
              <a:rPr lang="de-DE" sz="4400" b="1" dirty="0"/>
              <a:t>Der Springer</a:t>
            </a:r>
          </a:p>
        </p:txBody>
      </p:sp>
      <p:pic>
        <p:nvPicPr>
          <p:cNvPr id="6" name="Inhaltsplatzhalter 5"/>
          <p:cNvPicPr>
            <a:picLocks noGrp="1" noChangeAspect="1"/>
          </p:cNvPicPr>
          <p:nvPr>
            <p:ph sz="half" idx="1"/>
          </p:nvPr>
        </p:nvPicPr>
        <p:blipFill>
          <a:blip r:embed="rId2"/>
          <a:stretch>
            <a:fillRect/>
          </a:stretch>
        </p:blipFill>
        <p:spPr>
          <a:xfrm>
            <a:off x="1210613" y="2335726"/>
            <a:ext cx="4092907" cy="4051001"/>
          </a:xfrm>
          <a:prstGeom prst="rect">
            <a:avLst/>
          </a:prstGeom>
        </p:spPr>
      </p:pic>
      <p:pic>
        <p:nvPicPr>
          <p:cNvPr id="7" name="Inhaltsplatzhalter 6"/>
          <p:cNvPicPr>
            <a:picLocks noGrp="1" noChangeAspect="1"/>
          </p:cNvPicPr>
          <p:nvPr>
            <p:ph sz="half" idx="2"/>
          </p:nvPr>
        </p:nvPicPr>
        <p:blipFill>
          <a:blip r:embed="rId3"/>
          <a:stretch>
            <a:fillRect/>
          </a:stretch>
        </p:blipFill>
        <p:spPr>
          <a:xfrm>
            <a:off x="6156100" y="2366001"/>
            <a:ext cx="4062319" cy="4020726"/>
          </a:xfrm>
          <a:prstGeom prst="rect">
            <a:avLst/>
          </a:prstGeom>
        </p:spPr>
      </p:pic>
      <p:pic>
        <p:nvPicPr>
          <p:cNvPr id="5" name="Grafik 4"/>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0775594" y="656624"/>
            <a:ext cx="1249251" cy="1274145"/>
          </a:xfrm>
          <a:prstGeom prst="rect">
            <a:avLst/>
          </a:prstGeom>
        </p:spPr>
      </p:pic>
    </p:spTree>
    <p:extLst>
      <p:ext uri="{BB962C8B-B14F-4D97-AF65-F5344CB8AC3E}">
        <p14:creationId xmlns:p14="http://schemas.microsoft.com/office/powerpoint/2010/main" val="2795507235"/>
      </p:ext>
    </p:extLst>
  </p:cSld>
  <p:clrMapOvr>
    <a:masterClrMapping/>
  </p:clrMapOvr>
</p:sld>
</file>

<file path=ppt/slides/slide1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noAutofit/>
          </a:bodyPr>
          <a:lstStyle/>
          <a:p>
            <a:r>
              <a:rPr lang="de-DE" sz="4400" b="1" dirty="0"/>
              <a:t>Die Gangart der Figuren – </a:t>
            </a:r>
            <a:br>
              <a:rPr lang="de-DE" sz="4400" b="1" dirty="0"/>
            </a:br>
            <a:r>
              <a:rPr lang="de-DE" sz="4400" b="1" dirty="0"/>
              <a:t>Der Springer</a:t>
            </a:r>
          </a:p>
        </p:txBody>
      </p:sp>
      <p:pic>
        <p:nvPicPr>
          <p:cNvPr id="5" name="Inhaltsplatzhalter 4"/>
          <p:cNvPicPr>
            <a:picLocks noGrp="1" noChangeAspect="1"/>
          </p:cNvPicPr>
          <p:nvPr>
            <p:ph sz="half" idx="1"/>
          </p:nvPr>
        </p:nvPicPr>
        <p:blipFill>
          <a:blip r:embed="rId2"/>
          <a:stretch>
            <a:fillRect/>
          </a:stretch>
        </p:blipFill>
        <p:spPr>
          <a:xfrm>
            <a:off x="1094704" y="2221005"/>
            <a:ext cx="3753616" cy="3715184"/>
          </a:xfrm>
          <a:prstGeom prst="rect">
            <a:avLst/>
          </a:prstGeom>
        </p:spPr>
      </p:pic>
      <p:sp>
        <p:nvSpPr>
          <p:cNvPr id="4" name="Inhaltsplatzhalter 3"/>
          <p:cNvSpPr>
            <a:spLocks noGrp="1"/>
          </p:cNvSpPr>
          <p:nvPr>
            <p:ph sz="half" idx="2"/>
          </p:nvPr>
        </p:nvSpPr>
        <p:spPr/>
        <p:txBody>
          <a:bodyPr/>
          <a:lstStyle/>
          <a:p>
            <a:endParaRPr lang="de-DE"/>
          </a:p>
        </p:txBody>
      </p:sp>
      <p:pic>
        <p:nvPicPr>
          <p:cNvPr id="6" name="Grafik 5"/>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775594" y="656624"/>
            <a:ext cx="1249251" cy="1274145"/>
          </a:xfrm>
          <a:prstGeom prst="rect">
            <a:avLst/>
          </a:prstGeom>
        </p:spPr>
      </p:pic>
    </p:spTree>
    <p:extLst>
      <p:ext uri="{BB962C8B-B14F-4D97-AF65-F5344CB8AC3E}">
        <p14:creationId xmlns:p14="http://schemas.microsoft.com/office/powerpoint/2010/main" val="3392291468"/>
      </p:ext>
    </p:extLst>
  </p:cSld>
  <p:clrMapOvr>
    <a:masterClrMapping/>
  </p:clrMapOvr>
</p:sld>
</file>

<file path=ppt/slides/slide1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el 4"/>
          <p:cNvSpPr>
            <a:spLocks noGrp="1"/>
          </p:cNvSpPr>
          <p:nvPr>
            <p:ph type="title"/>
          </p:nvPr>
        </p:nvSpPr>
        <p:spPr/>
        <p:txBody>
          <a:bodyPr>
            <a:noAutofit/>
          </a:bodyPr>
          <a:lstStyle/>
          <a:p>
            <a:r>
              <a:rPr lang="de-DE" sz="4400" b="1" dirty="0"/>
              <a:t>Die Gangart der Figuren – </a:t>
            </a:r>
            <a:br>
              <a:rPr lang="de-DE" sz="4400" b="1" dirty="0"/>
            </a:br>
            <a:r>
              <a:rPr lang="de-DE" sz="4400" b="1" dirty="0"/>
              <a:t>Der Springer</a:t>
            </a:r>
          </a:p>
        </p:txBody>
      </p:sp>
      <p:sp>
        <p:nvSpPr>
          <p:cNvPr id="6" name="Inhaltsplatzhalter 5"/>
          <p:cNvSpPr>
            <a:spLocks noGrp="1"/>
          </p:cNvSpPr>
          <p:nvPr>
            <p:ph sz="half" idx="1"/>
          </p:nvPr>
        </p:nvSpPr>
        <p:spPr>
          <a:xfrm>
            <a:off x="680320" y="2336873"/>
            <a:ext cx="4896232" cy="3599316"/>
          </a:xfrm>
        </p:spPr>
        <p:txBody>
          <a:bodyPr>
            <a:normAutofit fontScale="85000" lnSpcReduction="20000"/>
          </a:bodyPr>
          <a:lstStyle/>
          <a:p>
            <a:pPr marL="457200" indent="-457200">
              <a:buFont typeface="+mj-lt"/>
              <a:buAutoNum type="arabicPeriod"/>
            </a:pPr>
            <a:r>
              <a:rPr lang="de-DE" dirty="0"/>
              <a:t>Ermittle die </a:t>
            </a:r>
            <a:r>
              <a:rPr lang="de-DE" dirty="0" err="1"/>
              <a:t>Zugzahl</a:t>
            </a:r>
            <a:r>
              <a:rPr lang="de-DE" dirty="0"/>
              <a:t>, die ein Springer benötigt um seine Nachbarfelder zu besetzen.</a:t>
            </a:r>
          </a:p>
          <a:p>
            <a:pPr marL="0" indent="0">
              <a:buNone/>
            </a:pPr>
            <a:r>
              <a:rPr lang="de-DE" dirty="0"/>
              <a:t>Die </a:t>
            </a:r>
            <a:r>
              <a:rPr lang="de-DE" dirty="0" err="1"/>
              <a:t>Zugzahl</a:t>
            </a:r>
            <a:r>
              <a:rPr lang="de-DE" dirty="0"/>
              <a:t> zu wissen, hilft oft z.B. in komplizierten Endspielen. Hier können - ohne rechnen zu müssen (!) - Felder, um Bauern aufzuhalten, oder Felder, auf denen Tempi gegen den König gewonnen werden könnten, sofort und genau eingeschätzt werden.</a:t>
            </a:r>
            <a:br>
              <a:rPr lang="de-DE" dirty="0"/>
            </a:br>
            <a:endParaRPr lang="de-DE" dirty="0"/>
          </a:p>
          <a:p>
            <a:pPr marL="457200" indent="-457200">
              <a:buFont typeface="+mj-lt"/>
              <a:buAutoNum type="arabicPeriod" startAt="2"/>
            </a:pPr>
            <a:r>
              <a:rPr lang="de-DE" dirty="0"/>
              <a:t>Wie viele Springer kannst Du auf das Brett stellen, so dass keiner einen anderen schlagen kann?</a:t>
            </a:r>
          </a:p>
        </p:txBody>
      </p:sp>
      <p:pic>
        <p:nvPicPr>
          <p:cNvPr id="8" name="Inhaltsplatzhalter 7"/>
          <p:cNvPicPr>
            <a:picLocks noGrp="1" noChangeAspect="1"/>
          </p:cNvPicPr>
          <p:nvPr>
            <p:ph sz="half" idx="2"/>
          </p:nvPr>
        </p:nvPicPr>
        <p:blipFill>
          <a:blip r:embed="rId2"/>
          <a:stretch>
            <a:fillRect/>
          </a:stretch>
        </p:blipFill>
        <p:spPr>
          <a:xfrm>
            <a:off x="6201786" y="2412422"/>
            <a:ext cx="3856613" cy="3814464"/>
          </a:xfrm>
          <a:prstGeom prst="rect">
            <a:avLst/>
          </a:prstGeom>
        </p:spPr>
      </p:pic>
      <p:pic>
        <p:nvPicPr>
          <p:cNvPr id="4" name="Grafik 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775594" y="656624"/>
            <a:ext cx="1249251" cy="1274145"/>
          </a:xfrm>
          <a:prstGeom prst="rect">
            <a:avLst/>
          </a:prstGeom>
        </p:spPr>
      </p:pic>
    </p:spTree>
    <p:extLst>
      <p:ext uri="{BB962C8B-B14F-4D97-AF65-F5344CB8AC3E}">
        <p14:creationId xmlns:p14="http://schemas.microsoft.com/office/powerpoint/2010/main" val="765873633"/>
      </p:ext>
    </p:extLst>
  </p:cSld>
  <p:clrMapOvr>
    <a:masterClrMapping/>
  </p:clrMapOvr>
</p:sld>
</file>

<file path=ppt/slides/slide1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noAutofit/>
          </a:bodyPr>
          <a:lstStyle/>
          <a:p>
            <a:r>
              <a:rPr lang="de-DE" sz="4400" b="1" dirty="0"/>
              <a:t>Die Gangart der Figuren – </a:t>
            </a:r>
            <a:br>
              <a:rPr lang="de-DE" sz="4400" b="1" dirty="0"/>
            </a:br>
            <a:r>
              <a:rPr lang="de-DE" sz="4400" b="1" dirty="0"/>
              <a:t>Der Springer</a:t>
            </a:r>
          </a:p>
        </p:txBody>
      </p:sp>
      <p:sp>
        <p:nvSpPr>
          <p:cNvPr id="3" name="Inhaltsplatzhalter 2"/>
          <p:cNvSpPr>
            <a:spLocks noGrp="1"/>
          </p:cNvSpPr>
          <p:nvPr>
            <p:ph sz="half" idx="1"/>
          </p:nvPr>
        </p:nvSpPr>
        <p:spPr/>
        <p:txBody>
          <a:bodyPr>
            <a:normAutofit lnSpcReduction="10000"/>
          </a:bodyPr>
          <a:lstStyle/>
          <a:p>
            <a:pPr marL="0" indent="0">
              <a:buNone/>
            </a:pPr>
            <a:r>
              <a:rPr lang="de-DE" u="sng" dirty="0"/>
              <a:t>Rösselsprung: Springerwanderung nach Leonard Euler (1707-1783)</a:t>
            </a:r>
            <a:endParaRPr lang="de-DE" dirty="0"/>
          </a:p>
          <a:p>
            <a:pPr marL="0" indent="0">
              <a:buNone/>
            </a:pPr>
            <a:endParaRPr lang="de-DE" dirty="0"/>
          </a:p>
          <a:p>
            <a:pPr marL="0" indent="0">
              <a:buNone/>
            </a:pPr>
            <a:r>
              <a:rPr lang="de-DE" dirty="0"/>
              <a:t>Die Springerwanderung: setze einen Springer in das Zentrum des Brettes und versuche möglichst alle Felder des Brettes zu betreten, ohne ein Feld doppelt zu besetzen:</a:t>
            </a:r>
          </a:p>
        </p:txBody>
      </p:sp>
      <p:pic>
        <p:nvPicPr>
          <p:cNvPr id="5" name="Inhaltsplatzhalter 4"/>
          <p:cNvPicPr>
            <a:picLocks noGrp="1" noChangeAspect="1"/>
          </p:cNvPicPr>
          <p:nvPr>
            <p:ph sz="half" idx="2"/>
          </p:nvPr>
        </p:nvPicPr>
        <p:blipFill>
          <a:blip r:embed="rId2"/>
          <a:stretch>
            <a:fillRect/>
          </a:stretch>
        </p:blipFill>
        <p:spPr>
          <a:xfrm>
            <a:off x="5666705" y="2081438"/>
            <a:ext cx="4790940" cy="4321624"/>
          </a:xfrm>
          <a:prstGeom prst="rect">
            <a:avLst/>
          </a:prstGeom>
        </p:spPr>
      </p:pic>
      <p:pic>
        <p:nvPicPr>
          <p:cNvPr id="6" name="Grafik 5"/>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775594" y="656624"/>
            <a:ext cx="1249251" cy="1274145"/>
          </a:xfrm>
          <a:prstGeom prst="rect">
            <a:avLst/>
          </a:prstGeom>
        </p:spPr>
      </p:pic>
    </p:spTree>
    <p:extLst>
      <p:ext uri="{BB962C8B-B14F-4D97-AF65-F5344CB8AC3E}">
        <p14:creationId xmlns:p14="http://schemas.microsoft.com/office/powerpoint/2010/main" val="1213888939"/>
      </p:ext>
    </p:extLst>
  </p:cSld>
  <p:clrMapOvr>
    <a:masterClrMapping/>
  </p:clrMapOvr>
</p:sld>
</file>

<file path=ppt/slides/slide1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normAutofit/>
          </a:bodyPr>
          <a:lstStyle/>
          <a:p>
            <a:r>
              <a:rPr lang="de-DE" sz="4400" b="1" dirty="0"/>
              <a:t>Eröffnungen</a:t>
            </a:r>
          </a:p>
        </p:txBody>
      </p:sp>
      <p:sp>
        <p:nvSpPr>
          <p:cNvPr id="3" name="Inhaltsplatzhalter 2"/>
          <p:cNvSpPr>
            <a:spLocks noGrp="1"/>
          </p:cNvSpPr>
          <p:nvPr>
            <p:ph sz="half" idx="1"/>
          </p:nvPr>
        </p:nvSpPr>
        <p:spPr>
          <a:xfrm>
            <a:off x="680320" y="2336873"/>
            <a:ext cx="10767968" cy="3599316"/>
          </a:xfrm>
        </p:spPr>
        <p:txBody>
          <a:bodyPr>
            <a:normAutofit/>
          </a:bodyPr>
          <a:lstStyle/>
          <a:p>
            <a:pPr marL="0" indent="0">
              <a:buNone/>
            </a:pPr>
            <a:r>
              <a:rPr lang="de-DE" b="1" i="1" dirty="0"/>
              <a:t>Wichtigste Eröffnungsprinzipien: </a:t>
            </a:r>
          </a:p>
          <a:p>
            <a:pPr marL="0" indent="0">
              <a:buNone/>
            </a:pPr>
            <a:endParaRPr lang="de-DE" dirty="0"/>
          </a:p>
          <a:p>
            <a:pPr marL="457200" indent="-457200">
              <a:buFont typeface="+mj-lt"/>
              <a:buAutoNum type="arabicPeriod"/>
            </a:pPr>
            <a:r>
              <a:rPr lang="de-DE" dirty="0"/>
              <a:t>Kämpfe um das Zentrum, versuche es mit Bauern und Figuren zu beherrschen. </a:t>
            </a:r>
          </a:p>
          <a:p>
            <a:pPr marL="457200" indent="-457200">
              <a:buFont typeface="+mj-lt"/>
              <a:buAutoNum type="arabicPeriod"/>
            </a:pPr>
            <a:r>
              <a:rPr lang="de-DE" dirty="0"/>
              <a:t>Entwickle die Figuren möglichst schnell auf die besten Plätze. </a:t>
            </a:r>
          </a:p>
          <a:p>
            <a:pPr marL="457200" indent="-457200">
              <a:buFont typeface="+mj-lt"/>
              <a:buAutoNum type="arabicPeriod"/>
            </a:pPr>
            <a:r>
              <a:rPr lang="de-DE" dirty="0"/>
              <a:t>Ziehe eine Figur – insbesondere die Dame – in der Eröffnung nicht ohne Not mehrmals. </a:t>
            </a:r>
          </a:p>
          <a:p>
            <a:pPr marL="457200" indent="-457200">
              <a:buFont typeface="+mj-lt"/>
              <a:buAutoNum type="arabicPeriod"/>
            </a:pPr>
            <a:r>
              <a:rPr lang="de-DE" dirty="0"/>
              <a:t>Mache keine unnötigen Bauernzüge. </a:t>
            </a:r>
          </a:p>
        </p:txBody>
      </p:sp>
      <p:pic>
        <p:nvPicPr>
          <p:cNvPr id="6" name="Grafik 5"/>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0775594" y="656624"/>
            <a:ext cx="1249251" cy="1274145"/>
          </a:xfrm>
          <a:prstGeom prst="rect">
            <a:avLst/>
          </a:prstGeom>
        </p:spPr>
      </p:pic>
    </p:spTree>
    <p:extLst>
      <p:ext uri="{BB962C8B-B14F-4D97-AF65-F5344CB8AC3E}">
        <p14:creationId xmlns:p14="http://schemas.microsoft.com/office/powerpoint/2010/main" val="2195517883"/>
      </p:ext>
    </p:extLst>
  </p:cSld>
  <p:clrMapOvr>
    <a:masterClrMapping/>
  </p:clrMapOvr>
</p:sld>
</file>

<file path=ppt/slides/slide1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normAutofit/>
          </a:bodyPr>
          <a:lstStyle/>
          <a:p>
            <a:r>
              <a:rPr lang="de-DE" sz="4400" b="1" dirty="0"/>
              <a:t>Eröffnungen</a:t>
            </a:r>
          </a:p>
        </p:txBody>
      </p:sp>
      <p:sp>
        <p:nvSpPr>
          <p:cNvPr id="3" name="Inhaltsplatzhalter 2"/>
          <p:cNvSpPr>
            <a:spLocks noGrp="1"/>
          </p:cNvSpPr>
          <p:nvPr>
            <p:ph sz="half" idx="1"/>
          </p:nvPr>
        </p:nvSpPr>
        <p:spPr>
          <a:xfrm>
            <a:off x="680320" y="2336873"/>
            <a:ext cx="10767968" cy="3599316"/>
          </a:xfrm>
        </p:spPr>
        <p:txBody>
          <a:bodyPr>
            <a:normAutofit/>
          </a:bodyPr>
          <a:lstStyle/>
          <a:p>
            <a:pPr marL="0" indent="0">
              <a:buNone/>
            </a:pPr>
            <a:r>
              <a:rPr lang="de-DE" dirty="0"/>
              <a:t> </a:t>
            </a:r>
            <a:r>
              <a:rPr lang="de-DE" b="1" i="1" dirty="0"/>
              <a:t>Offene Spiele</a:t>
            </a:r>
          </a:p>
          <a:p>
            <a:pPr marL="0" indent="0">
              <a:buNone/>
            </a:pPr>
            <a:endParaRPr lang="de-DE" dirty="0"/>
          </a:p>
          <a:p>
            <a:r>
              <a:rPr lang="de-DE" dirty="0"/>
              <a:t>Sie entstehen nach dem Aufzug der Königsbauern: 1. e4 e5. Es kommt schnell zur Linienöffnung, meistens mittels d4. </a:t>
            </a:r>
          </a:p>
          <a:p>
            <a:r>
              <a:rPr lang="de-DE" dirty="0"/>
              <a:t>Gerade bei Anfängern und Kindern sind die offenen Eröffnungen sehr häufig anzutreffen.</a:t>
            </a:r>
          </a:p>
          <a:p>
            <a:pPr marL="0" indent="0">
              <a:buNone/>
            </a:pPr>
            <a:endParaRPr lang="de-DE" dirty="0"/>
          </a:p>
          <a:p>
            <a:pPr marL="0" indent="0">
              <a:buNone/>
            </a:pPr>
            <a:endParaRPr lang="de-DE" dirty="0"/>
          </a:p>
        </p:txBody>
      </p:sp>
      <p:pic>
        <p:nvPicPr>
          <p:cNvPr id="6" name="Grafik 5"/>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0775594" y="656624"/>
            <a:ext cx="1249251" cy="1274145"/>
          </a:xfrm>
          <a:prstGeom prst="rect">
            <a:avLst/>
          </a:prstGeom>
        </p:spPr>
      </p:pic>
    </p:spTree>
    <p:extLst>
      <p:ext uri="{BB962C8B-B14F-4D97-AF65-F5344CB8AC3E}">
        <p14:creationId xmlns:p14="http://schemas.microsoft.com/office/powerpoint/2010/main" val="256293811"/>
      </p:ext>
    </p:extLst>
  </p:cSld>
  <p:clrMapOvr>
    <a:masterClrMapping/>
  </p:clrMapOvr>
</p:sld>
</file>

<file path=ppt/slides/slide1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normAutofit/>
          </a:bodyPr>
          <a:lstStyle/>
          <a:p>
            <a:r>
              <a:rPr lang="de-DE" sz="4400" b="1" dirty="0"/>
              <a:t>Eröffnungen – offene Spiele</a:t>
            </a:r>
          </a:p>
        </p:txBody>
      </p:sp>
      <p:sp>
        <p:nvSpPr>
          <p:cNvPr id="3" name="Inhaltsplatzhalter 2"/>
          <p:cNvSpPr>
            <a:spLocks noGrp="1"/>
          </p:cNvSpPr>
          <p:nvPr>
            <p:ph sz="half" idx="1"/>
          </p:nvPr>
        </p:nvSpPr>
        <p:spPr>
          <a:xfrm>
            <a:off x="680320" y="2336873"/>
            <a:ext cx="4330592" cy="3599316"/>
          </a:xfrm>
        </p:spPr>
        <p:txBody>
          <a:bodyPr>
            <a:normAutofit/>
          </a:bodyPr>
          <a:lstStyle/>
          <a:p>
            <a:pPr marL="0" indent="0">
              <a:buNone/>
            </a:pPr>
            <a:r>
              <a:rPr lang="de-DE" b="1" u="sng" dirty="0"/>
              <a:t>Italienische Eröffnung </a:t>
            </a:r>
            <a:endParaRPr lang="de-DE" b="1" dirty="0"/>
          </a:p>
          <a:p>
            <a:pPr marL="0" indent="0">
              <a:buNone/>
            </a:pPr>
            <a:r>
              <a:rPr lang="it-IT" dirty="0"/>
              <a:t>1. e4 e5 2. Sf3 Sc6 3. Lc4 Lc5</a:t>
            </a:r>
            <a:endParaRPr lang="de-DE" dirty="0"/>
          </a:p>
          <a:p>
            <a:pPr marL="0" indent="0">
              <a:buNone/>
            </a:pPr>
            <a:endParaRPr lang="de-DE" dirty="0"/>
          </a:p>
          <a:p>
            <a:pPr marL="0" indent="0">
              <a:buNone/>
            </a:pPr>
            <a:r>
              <a:rPr lang="de-DE" dirty="0"/>
              <a:t>Diese Eröffnung geht auf die italienischen Meister des 17. und 18. Jahrhunderts zurück. </a:t>
            </a:r>
          </a:p>
          <a:p>
            <a:pPr marL="0" indent="0">
              <a:buNone/>
            </a:pPr>
            <a:r>
              <a:rPr lang="de-DE" dirty="0"/>
              <a:t>Idee: Schnelle Entwicklung, Druck auf f7 </a:t>
            </a:r>
          </a:p>
        </p:txBody>
      </p:sp>
      <p:pic>
        <p:nvPicPr>
          <p:cNvPr id="6" name="Grafik 5"/>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0775594" y="656624"/>
            <a:ext cx="1249251" cy="1274145"/>
          </a:xfrm>
          <a:prstGeom prst="rect">
            <a:avLst/>
          </a:prstGeom>
        </p:spPr>
      </p:pic>
      <p:pic>
        <p:nvPicPr>
          <p:cNvPr id="4" name="Grafik 3"/>
          <p:cNvPicPr>
            <a:picLocks noChangeAspect="1"/>
          </p:cNvPicPr>
          <p:nvPr/>
        </p:nvPicPr>
        <p:blipFill>
          <a:blip r:embed="rId3"/>
          <a:stretch>
            <a:fillRect/>
          </a:stretch>
        </p:blipFill>
        <p:spPr>
          <a:xfrm>
            <a:off x="5167675" y="2114482"/>
            <a:ext cx="4634693" cy="4344068"/>
          </a:xfrm>
          <a:prstGeom prst="rect">
            <a:avLst/>
          </a:prstGeom>
        </p:spPr>
      </p:pic>
    </p:spTree>
    <p:extLst>
      <p:ext uri="{BB962C8B-B14F-4D97-AF65-F5344CB8AC3E}">
        <p14:creationId xmlns:p14="http://schemas.microsoft.com/office/powerpoint/2010/main" val="4099839956"/>
      </p:ext>
    </p:extLst>
  </p:cSld>
  <p:clrMapOvr>
    <a:masterClrMapping/>
  </p:clrMapOvr>
</p:sld>
</file>

<file path=ppt/slides/slide1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normAutofit/>
          </a:bodyPr>
          <a:lstStyle/>
          <a:p>
            <a:r>
              <a:rPr lang="de-DE" sz="4400" b="1" dirty="0"/>
              <a:t>Eröffnungen – offene Spiele</a:t>
            </a:r>
          </a:p>
        </p:txBody>
      </p:sp>
      <p:sp>
        <p:nvSpPr>
          <p:cNvPr id="3" name="Inhaltsplatzhalter 2"/>
          <p:cNvSpPr>
            <a:spLocks noGrp="1"/>
          </p:cNvSpPr>
          <p:nvPr>
            <p:ph sz="half" idx="1"/>
          </p:nvPr>
        </p:nvSpPr>
        <p:spPr>
          <a:xfrm>
            <a:off x="680320" y="2336872"/>
            <a:ext cx="5281568" cy="3954199"/>
          </a:xfrm>
        </p:spPr>
        <p:txBody>
          <a:bodyPr>
            <a:normAutofit fontScale="92500" lnSpcReduction="10000"/>
          </a:bodyPr>
          <a:lstStyle/>
          <a:p>
            <a:pPr marL="457200" indent="-457200">
              <a:buFont typeface="+mj-lt"/>
              <a:buAutoNum type="alphaLcPeriod"/>
            </a:pPr>
            <a:r>
              <a:rPr lang="de-DE" dirty="0"/>
              <a:t>Die symmetrische Variante: </a:t>
            </a:r>
            <a:r>
              <a:rPr lang="de-DE" b="1" dirty="0"/>
              <a:t>4. d3 d6 5. Sc3 Sf6 5. Le3 oder Lg5 </a:t>
            </a:r>
            <a:r>
              <a:rPr lang="de-DE" dirty="0"/>
              <a:t>Es entsteht ein ruhiges Spiel</a:t>
            </a:r>
          </a:p>
          <a:p>
            <a:pPr marL="457200" indent="-457200">
              <a:buFont typeface="+mj-lt"/>
              <a:buAutoNum type="alphaLcPeriod"/>
            </a:pPr>
            <a:r>
              <a:rPr lang="de-DE" dirty="0"/>
              <a:t>Bauernangriff auf das Zentrum: </a:t>
            </a:r>
            <a:r>
              <a:rPr lang="de-DE" b="1" dirty="0"/>
              <a:t>4. c3 Sf6 5. d4 exd4 6. cxd4 Lb4+ </a:t>
            </a:r>
            <a:r>
              <a:rPr lang="de-DE" dirty="0"/>
              <a:t>(Lb6? 7. d5 Se7 8. e5 Sg4 9. d6 Sxf2 10. Db3 0-0 11. Lg5 mit Gewinn) </a:t>
            </a:r>
            <a:r>
              <a:rPr lang="de-DE" b="1" dirty="0"/>
              <a:t>7. Ld2 </a:t>
            </a:r>
            <a:r>
              <a:rPr lang="de-DE" dirty="0"/>
              <a:t>mit ruhigem oder </a:t>
            </a:r>
            <a:r>
              <a:rPr lang="de-DE" b="1" dirty="0"/>
              <a:t>Sc3 </a:t>
            </a:r>
            <a:r>
              <a:rPr lang="de-DE" dirty="0"/>
              <a:t>mit scharfem Spiel </a:t>
            </a:r>
          </a:p>
          <a:p>
            <a:pPr marL="457200" indent="-457200">
              <a:buFont typeface="+mj-lt"/>
              <a:buAutoNum type="alphaLcPeriod"/>
            </a:pPr>
            <a:r>
              <a:rPr lang="de-DE" dirty="0"/>
              <a:t>Weiß opfert einen Bauern: </a:t>
            </a:r>
            <a:r>
              <a:rPr lang="de-DE" b="1" dirty="0"/>
              <a:t>4. b4 Lxb4 5. c3 La5 6. d4 d6 Db3 </a:t>
            </a:r>
            <a:r>
              <a:rPr lang="de-DE" dirty="0"/>
              <a:t>Weiß hat Entwicklungsvorsprung und Angriff</a:t>
            </a:r>
          </a:p>
          <a:p>
            <a:pPr marL="0" indent="0">
              <a:buNone/>
            </a:pPr>
            <a:endParaRPr lang="de-DE" dirty="0"/>
          </a:p>
        </p:txBody>
      </p:sp>
      <p:pic>
        <p:nvPicPr>
          <p:cNvPr id="6" name="Grafik 5"/>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0775594" y="656624"/>
            <a:ext cx="1249251" cy="1274145"/>
          </a:xfrm>
          <a:prstGeom prst="rect">
            <a:avLst/>
          </a:prstGeom>
        </p:spPr>
      </p:pic>
      <p:pic>
        <p:nvPicPr>
          <p:cNvPr id="4" name="Grafik 3"/>
          <p:cNvPicPr>
            <a:picLocks noChangeAspect="1"/>
          </p:cNvPicPr>
          <p:nvPr/>
        </p:nvPicPr>
        <p:blipFill>
          <a:blip r:embed="rId3"/>
          <a:stretch>
            <a:fillRect/>
          </a:stretch>
        </p:blipFill>
        <p:spPr>
          <a:xfrm>
            <a:off x="6347251" y="2160202"/>
            <a:ext cx="4634693" cy="4344068"/>
          </a:xfrm>
          <a:prstGeom prst="rect">
            <a:avLst/>
          </a:prstGeom>
        </p:spPr>
      </p:pic>
    </p:spTree>
    <p:extLst>
      <p:ext uri="{BB962C8B-B14F-4D97-AF65-F5344CB8AC3E}">
        <p14:creationId xmlns:p14="http://schemas.microsoft.com/office/powerpoint/2010/main" val="1095913617"/>
      </p:ext>
    </p:extLst>
  </p:cSld>
  <p:clrMapOvr>
    <a:masterClrMapping/>
  </p:clrMapOvr>
</p:sld>
</file>

<file path=ppt/slides/slide1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normAutofit/>
          </a:bodyPr>
          <a:lstStyle/>
          <a:p>
            <a:r>
              <a:rPr lang="de-DE" sz="4400" b="1" dirty="0"/>
              <a:t>Eröffnungen – offene Spiele</a:t>
            </a:r>
          </a:p>
        </p:txBody>
      </p:sp>
      <p:sp>
        <p:nvSpPr>
          <p:cNvPr id="3" name="Inhaltsplatzhalter 2"/>
          <p:cNvSpPr>
            <a:spLocks noGrp="1"/>
          </p:cNvSpPr>
          <p:nvPr>
            <p:ph sz="half" idx="1"/>
          </p:nvPr>
        </p:nvSpPr>
        <p:spPr>
          <a:xfrm>
            <a:off x="680320" y="2336872"/>
            <a:ext cx="5281568" cy="3954199"/>
          </a:xfrm>
        </p:spPr>
        <p:txBody>
          <a:bodyPr>
            <a:normAutofit/>
          </a:bodyPr>
          <a:lstStyle/>
          <a:p>
            <a:pPr marL="0" indent="0">
              <a:buNone/>
            </a:pPr>
            <a:r>
              <a:rPr lang="de-DE" u="sng" dirty="0"/>
              <a:t>Zweispringerspiel im Nachzug </a:t>
            </a:r>
            <a:endParaRPr lang="de-DE" dirty="0"/>
          </a:p>
          <a:p>
            <a:pPr marL="0" indent="0">
              <a:buNone/>
            </a:pPr>
            <a:r>
              <a:rPr lang="de-DE" dirty="0"/>
              <a:t>(auch Preußisch genannt) </a:t>
            </a:r>
          </a:p>
          <a:p>
            <a:pPr marL="457200" indent="-457200">
              <a:buAutoNum type="arabicPeriod"/>
            </a:pPr>
            <a:r>
              <a:rPr lang="it-IT" dirty="0"/>
              <a:t>e4 e5 2. Sf3 Sc6 3. Lc4 Sf6 </a:t>
            </a:r>
            <a:endParaRPr lang="de-DE" dirty="0"/>
          </a:p>
          <a:p>
            <a:pPr marL="0" indent="0">
              <a:buNone/>
            </a:pPr>
            <a:endParaRPr lang="de-DE" dirty="0"/>
          </a:p>
          <a:p>
            <a:pPr marL="0" indent="0">
              <a:buNone/>
            </a:pPr>
            <a:r>
              <a:rPr lang="de-DE" dirty="0"/>
              <a:t>Idee: Gegenangriff auf e4. Es entwickelt sich meist ein lebhafteres Spiel als bei Italienisch. </a:t>
            </a:r>
          </a:p>
          <a:p>
            <a:pPr marL="0" indent="0">
              <a:buNone/>
            </a:pPr>
            <a:endParaRPr lang="de-DE" dirty="0"/>
          </a:p>
        </p:txBody>
      </p:sp>
      <p:pic>
        <p:nvPicPr>
          <p:cNvPr id="6" name="Grafik 5"/>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0775594" y="656624"/>
            <a:ext cx="1249251" cy="1274145"/>
          </a:xfrm>
          <a:prstGeom prst="rect">
            <a:avLst/>
          </a:prstGeom>
        </p:spPr>
      </p:pic>
      <p:pic>
        <p:nvPicPr>
          <p:cNvPr id="5" name="Grafik 4"/>
          <p:cNvPicPr>
            <a:picLocks noChangeAspect="1"/>
          </p:cNvPicPr>
          <p:nvPr/>
        </p:nvPicPr>
        <p:blipFill>
          <a:blip r:embed="rId3"/>
          <a:stretch>
            <a:fillRect/>
          </a:stretch>
        </p:blipFill>
        <p:spPr>
          <a:xfrm>
            <a:off x="6127051" y="2146363"/>
            <a:ext cx="4726877" cy="4468754"/>
          </a:xfrm>
          <a:prstGeom prst="rect">
            <a:avLst/>
          </a:prstGeom>
        </p:spPr>
      </p:pic>
    </p:spTree>
    <p:extLst>
      <p:ext uri="{BB962C8B-B14F-4D97-AF65-F5344CB8AC3E}">
        <p14:creationId xmlns:p14="http://schemas.microsoft.com/office/powerpoint/2010/main" val="2773261936"/>
      </p:ext>
    </p:extLst>
  </p:cSld>
  <p:clrMapOvr>
    <a:masterClrMapping/>
  </p:clrMapOvr>
</p:sld>
</file>

<file path=ppt/slides/slide1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normAutofit/>
          </a:bodyPr>
          <a:lstStyle/>
          <a:p>
            <a:r>
              <a:rPr lang="de-DE" sz="4400" b="1" dirty="0"/>
              <a:t>Eröffnungen – offene Spiele</a:t>
            </a:r>
          </a:p>
        </p:txBody>
      </p:sp>
      <p:sp>
        <p:nvSpPr>
          <p:cNvPr id="3" name="Inhaltsplatzhalter 2"/>
          <p:cNvSpPr>
            <a:spLocks noGrp="1"/>
          </p:cNvSpPr>
          <p:nvPr>
            <p:ph sz="half" idx="1"/>
          </p:nvPr>
        </p:nvSpPr>
        <p:spPr>
          <a:xfrm>
            <a:off x="680320" y="2336872"/>
            <a:ext cx="5281568" cy="3954199"/>
          </a:xfrm>
        </p:spPr>
        <p:txBody>
          <a:bodyPr>
            <a:normAutofit fontScale="85000" lnSpcReduction="10000"/>
          </a:bodyPr>
          <a:lstStyle/>
          <a:p>
            <a:pPr marL="457200" indent="-457200">
              <a:buFont typeface="+mj-lt"/>
              <a:buAutoNum type="alphaLcPeriod"/>
            </a:pPr>
            <a:r>
              <a:rPr lang="de-DE" dirty="0"/>
              <a:t>Angriff auf den Bauern f7: </a:t>
            </a:r>
            <a:r>
              <a:rPr lang="de-DE" b="1" dirty="0"/>
              <a:t>4. Sg5 d5 5. exd5 Sa5 6. Lb5+ c6 7. dxc6 bxc6 8. Le2 h6 9. Sf3 e4 </a:t>
            </a:r>
            <a:r>
              <a:rPr lang="de-DE" dirty="0"/>
              <a:t>Schwarz hat für den Bauern guten Angriff. </a:t>
            </a:r>
          </a:p>
          <a:p>
            <a:pPr marL="457200" indent="-457200">
              <a:buFont typeface="+mj-lt"/>
              <a:buAutoNum type="alphaLcPeriod"/>
            </a:pPr>
            <a:r>
              <a:rPr lang="de-DE" dirty="0"/>
              <a:t>Vorstoß d4: </a:t>
            </a:r>
            <a:r>
              <a:rPr lang="de-DE" b="1" dirty="0"/>
              <a:t>4. d4 exd4 5. 0-0 Lc5 6. e5 d5 7. exf6 dxc4 8. Te1+ Le6 9. Sg5 Dd5 </a:t>
            </a:r>
            <a:r>
              <a:rPr lang="de-DE" dirty="0"/>
              <a:t>(Dxf6?? 10. Sxe6 fxe6 11. Dh5+ Df7 12. Dxc5 mit Gewinn) </a:t>
            </a:r>
            <a:r>
              <a:rPr lang="de-DE" b="1" dirty="0"/>
              <a:t>10. Sc3 Df5 </a:t>
            </a:r>
            <a:r>
              <a:rPr lang="de-DE" dirty="0"/>
              <a:t>(dxc3?? 11. Dxd5 mit Gewinn) </a:t>
            </a:r>
          </a:p>
          <a:p>
            <a:pPr marL="457200" indent="-457200">
              <a:buFont typeface="+mj-lt"/>
              <a:buAutoNum type="alphaLcPeriod"/>
            </a:pPr>
            <a:r>
              <a:rPr lang="de-DE" b="1" dirty="0"/>
              <a:t>4. d3 Lc5 </a:t>
            </a:r>
            <a:r>
              <a:rPr lang="de-DE" dirty="0"/>
              <a:t>mit Zugumstellung zu Italienisch. </a:t>
            </a:r>
          </a:p>
          <a:p>
            <a:pPr marL="457200" indent="-457200">
              <a:buFont typeface="+mj-lt"/>
              <a:buAutoNum type="alphaLcPeriod"/>
            </a:pPr>
            <a:r>
              <a:rPr lang="de-DE" b="1" dirty="0"/>
              <a:t>4. Sc3? Sxe4! 5. Sxe4 d5 </a:t>
            </a:r>
            <a:r>
              <a:rPr lang="de-DE" dirty="0"/>
              <a:t>Schwarz erhält die Figur zurück und hat eine gute Stellung. </a:t>
            </a:r>
          </a:p>
        </p:txBody>
      </p:sp>
      <p:pic>
        <p:nvPicPr>
          <p:cNvPr id="6" name="Grafik 5"/>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0775594" y="656624"/>
            <a:ext cx="1249251" cy="1274145"/>
          </a:xfrm>
          <a:prstGeom prst="rect">
            <a:avLst/>
          </a:prstGeom>
        </p:spPr>
      </p:pic>
      <p:pic>
        <p:nvPicPr>
          <p:cNvPr id="5" name="Grafik 4"/>
          <p:cNvPicPr>
            <a:picLocks noChangeAspect="1"/>
          </p:cNvPicPr>
          <p:nvPr/>
        </p:nvPicPr>
        <p:blipFill>
          <a:blip r:embed="rId3"/>
          <a:stretch>
            <a:fillRect/>
          </a:stretch>
        </p:blipFill>
        <p:spPr>
          <a:xfrm>
            <a:off x="6309931" y="2079594"/>
            <a:ext cx="4726877" cy="4468754"/>
          </a:xfrm>
          <a:prstGeom prst="rect">
            <a:avLst/>
          </a:prstGeom>
        </p:spPr>
      </p:pic>
    </p:spTree>
    <p:extLst>
      <p:ext uri="{BB962C8B-B14F-4D97-AF65-F5344CB8AC3E}">
        <p14:creationId xmlns:p14="http://schemas.microsoft.com/office/powerpoint/2010/main" val="2956018573"/>
      </p:ext>
    </p:extLst>
  </p:cSld>
  <p:clrMapOvr>
    <a:masterClrMapping/>
  </p:clrMapOvr>
</p:sld>
</file>

<file path=ppt/slides/slide1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normAutofit/>
          </a:bodyPr>
          <a:lstStyle/>
          <a:p>
            <a:r>
              <a:rPr lang="de-DE" sz="4400" b="1" dirty="0"/>
              <a:t>Eröffnungen – offene Spiele</a:t>
            </a:r>
          </a:p>
        </p:txBody>
      </p:sp>
      <p:sp>
        <p:nvSpPr>
          <p:cNvPr id="3" name="Inhaltsplatzhalter 2"/>
          <p:cNvSpPr>
            <a:spLocks noGrp="1"/>
          </p:cNvSpPr>
          <p:nvPr>
            <p:ph sz="half" idx="1"/>
          </p:nvPr>
        </p:nvSpPr>
        <p:spPr>
          <a:xfrm>
            <a:off x="680320" y="2336872"/>
            <a:ext cx="5281568" cy="3954199"/>
          </a:xfrm>
        </p:spPr>
        <p:txBody>
          <a:bodyPr>
            <a:normAutofit/>
          </a:bodyPr>
          <a:lstStyle/>
          <a:p>
            <a:pPr marL="0" indent="0">
              <a:buNone/>
            </a:pPr>
            <a:r>
              <a:rPr lang="de-DE" b="1" u="sng" dirty="0"/>
              <a:t>Spanische Eröffnung</a:t>
            </a:r>
            <a:endParaRPr lang="de-DE" b="1" dirty="0"/>
          </a:p>
          <a:p>
            <a:pPr marL="457200" indent="-457200">
              <a:buAutoNum type="arabicPeriod"/>
            </a:pPr>
            <a:r>
              <a:rPr lang="it-IT" b="1" dirty="0"/>
              <a:t>e4 e5 2. Sf3 Sc6 3. Lb5 </a:t>
            </a:r>
          </a:p>
          <a:p>
            <a:pPr marL="457200" indent="-457200">
              <a:buAutoNum type="arabicPeriod"/>
            </a:pPr>
            <a:endParaRPr lang="it-IT" b="1" dirty="0"/>
          </a:p>
          <a:p>
            <a:pPr marL="0" indent="0">
              <a:buNone/>
            </a:pPr>
            <a:r>
              <a:rPr lang="de-DE" dirty="0"/>
              <a:t>Die Spanische Partie, auch </a:t>
            </a:r>
            <a:r>
              <a:rPr lang="de-DE" dirty="0" err="1"/>
              <a:t>Ruy</a:t>
            </a:r>
            <a:r>
              <a:rPr lang="de-DE" dirty="0"/>
              <a:t> Lopez genannt, gehört zu den ältesten und immer noch beliebtesten Eröffnungen. </a:t>
            </a:r>
          </a:p>
          <a:p>
            <a:pPr marL="0" indent="0">
              <a:buNone/>
            </a:pPr>
            <a:r>
              <a:rPr lang="de-DE" dirty="0"/>
              <a:t>Idee: Druck auf e5, Errichtung eines starken Zentrums. </a:t>
            </a:r>
          </a:p>
        </p:txBody>
      </p:sp>
      <p:pic>
        <p:nvPicPr>
          <p:cNvPr id="6" name="Grafik 5"/>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0775594" y="656624"/>
            <a:ext cx="1249251" cy="1274145"/>
          </a:xfrm>
          <a:prstGeom prst="rect">
            <a:avLst/>
          </a:prstGeom>
        </p:spPr>
      </p:pic>
      <p:pic>
        <p:nvPicPr>
          <p:cNvPr id="4" name="Grafik 3"/>
          <p:cNvPicPr>
            <a:picLocks noChangeAspect="1"/>
          </p:cNvPicPr>
          <p:nvPr/>
        </p:nvPicPr>
        <p:blipFill>
          <a:blip r:embed="rId3"/>
          <a:stretch>
            <a:fillRect/>
          </a:stretch>
        </p:blipFill>
        <p:spPr>
          <a:xfrm>
            <a:off x="6332220" y="2085974"/>
            <a:ext cx="4649724" cy="4429805"/>
          </a:xfrm>
          <a:prstGeom prst="rect">
            <a:avLst/>
          </a:prstGeom>
        </p:spPr>
      </p:pic>
    </p:spTree>
    <p:extLst>
      <p:ext uri="{BB962C8B-B14F-4D97-AF65-F5344CB8AC3E}">
        <p14:creationId xmlns:p14="http://schemas.microsoft.com/office/powerpoint/2010/main" val="4209471198"/>
      </p:ext>
    </p:extLst>
  </p:cSld>
  <p:clrMapOvr>
    <a:masterClrMapping/>
  </p:clrMapOvr>
</p:sld>
</file>

<file path=ppt/slides/slide1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normAutofit/>
          </a:bodyPr>
          <a:lstStyle/>
          <a:p>
            <a:r>
              <a:rPr lang="de-DE" sz="4400" b="1" dirty="0"/>
              <a:t>Eröffnungen – offene Spiele</a:t>
            </a:r>
          </a:p>
        </p:txBody>
      </p:sp>
      <p:sp>
        <p:nvSpPr>
          <p:cNvPr id="3" name="Inhaltsplatzhalter 2"/>
          <p:cNvSpPr>
            <a:spLocks noGrp="1"/>
          </p:cNvSpPr>
          <p:nvPr>
            <p:ph sz="half" idx="1"/>
          </p:nvPr>
        </p:nvSpPr>
        <p:spPr>
          <a:xfrm>
            <a:off x="680320" y="2336872"/>
            <a:ext cx="5281568" cy="3954199"/>
          </a:xfrm>
        </p:spPr>
        <p:txBody>
          <a:bodyPr>
            <a:normAutofit fontScale="92500" lnSpcReduction="20000"/>
          </a:bodyPr>
          <a:lstStyle/>
          <a:p>
            <a:pPr marL="457200" indent="-457200">
              <a:buFont typeface="+mj-lt"/>
              <a:buAutoNum type="alphaLcPeriod"/>
            </a:pPr>
            <a:r>
              <a:rPr lang="de-DE" b="1" dirty="0"/>
              <a:t>3. ... a6 4. Lxc6 dxc6 </a:t>
            </a:r>
            <a:r>
              <a:rPr lang="de-DE" dirty="0"/>
              <a:t>Die </a:t>
            </a:r>
            <a:r>
              <a:rPr lang="de-DE" dirty="0" err="1"/>
              <a:t>Abtauschvariante</a:t>
            </a:r>
            <a:r>
              <a:rPr lang="de-DE" dirty="0"/>
              <a:t>. </a:t>
            </a:r>
            <a:r>
              <a:rPr lang="de-DE" b="1" dirty="0"/>
              <a:t>5. 0-0 </a:t>
            </a:r>
            <a:r>
              <a:rPr lang="de-DE" dirty="0"/>
              <a:t>Es zeigt sich, dass Weiß keinen Bauern gewinnt: 5. Sxe5 Dd4 und Schwarz hat Ausgleich. </a:t>
            </a:r>
            <a:r>
              <a:rPr lang="de-DE" b="1" dirty="0"/>
              <a:t>f6 6. d4 exd4 7. Sxd4 c5 </a:t>
            </a:r>
            <a:r>
              <a:rPr lang="de-DE" dirty="0"/>
              <a:t>mit leichtem weißen Plus </a:t>
            </a:r>
          </a:p>
          <a:p>
            <a:pPr marL="457200" indent="-457200">
              <a:buFont typeface="+mj-lt"/>
              <a:buAutoNum type="alphaLcPeriod"/>
            </a:pPr>
            <a:r>
              <a:rPr lang="de-DE" dirty="0"/>
              <a:t>Der Läufer wird abgedrängt: </a:t>
            </a:r>
            <a:r>
              <a:rPr lang="de-DE" b="1" dirty="0"/>
              <a:t>3. ... a6 La4 Sf6 5. 0-0 Le7 6. Te1 b5 7. Lb3 d6 8. c3 0-0 9. h3 Sa5 10. Lc2 c5 </a:t>
            </a:r>
            <a:r>
              <a:rPr lang="de-DE" dirty="0"/>
              <a:t>Es entsteht eine strategisch schwierige Stellung. </a:t>
            </a:r>
          </a:p>
          <a:p>
            <a:pPr marL="457200" indent="-457200">
              <a:buFont typeface="+mj-lt"/>
              <a:buAutoNum type="alphaLcPeriod"/>
            </a:pPr>
            <a:r>
              <a:rPr lang="de-DE" dirty="0"/>
              <a:t>Weiß deckt den e-Bauern: </a:t>
            </a:r>
            <a:r>
              <a:rPr lang="de-DE" b="1" dirty="0"/>
              <a:t>3. ... d6 4. d4 Ld7 5. Sc3 Sf6 6. 0-0 Le7 7. Te1 exd4 8. Sxd4 0-0 9. Lxc6 bxc6 </a:t>
            </a:r>
            <a:r>
              <a:rPr lang="de-DE" dirty="0"/>
              <a:t>Weiß steht freier. </a:t>
            </a:r>
          </a:p>
          <a:p>
            <a:pPr marL="0" indent="0">
              <a:buNone/>
            </a:pPr>
            <a:endParaRPr lang="de-DE" dirty="0"/>
          </a:p>
        </p:txBody>
      </p:sp>
      <p:pic>
        <p:nvPicPr>
          <p:cNvPr id="6" name="Grafik 5"/>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0775594" y="656624"/>
            <a:ext cx="1249251" cy="1274145"/>
          </a:xfrm>
          <a:prstGeom prst="rect">
            <a:avLst/>
          </a:prstGeom>
        </p:spPr>
      </p:pic>
      <p:pic>
        <p:nvPicPr>
          <p:cNvPr id="4" name="Grafik 3"/>
          <p:cNvPicPr>
            <a:picLocks noChangeAspect="1"/>
          </p:cNvPicPr>
          <p:nvPr/>
        </p:nvPicPr>
        <p:blipFill>
          <a:blip r:embed="rId3"/>
          <a:stretch>
            <a:fillRect/>
          </a:stretch>
        </p:blipFill>
        <p:spPr>
          <a:xfrm>
            <a:off x="6332220" y="2085974"/>
            <a:ext cx="4649724" cy="4429805"/>
          </a:xfrm>
          <a:prstGeom prst="rect">
            <a:avLst/>
          </a:prstGeom>
        </p:spPr>
      </p:pic>
    </p:spTree>
    <p:extLst>
      <p:ext uri="{BB962C8B-B14F-4D97-AF65-F5344CB8AC3E}">
        <p14:creationId xmlns:p14="http://schemas.microsoft.com/office/powerpoint/2010/main" val="3714373925"/>
      </p:ext>
    </p:extLst>
  </p:cSld>
  <p:clrMapOvr>
    <a:masterClrMapping/>
  </p:clrMapOvr>
</p:sld>
</file>

<file path=ppt/slides/slide1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normAutofit/>
          </a:bodyPr>
          <a:lstStyle/>
          <a:p>
            <a:r>
              <a:rPr lang="de-DE" sz="4400" b="1" dirty="0"/>
              <a:t>Eröffnungen – offene Spiele</a:t>
            </a:r>
          </a:p>
        </p:txBody>
      </p:sp>
      <p:sp>
        <p:nvSpPr>
          <p:cNvPr id="3" name="Inhaltsplatzhalter 2"/>
          <p:cNvSpPr>
            <a:spLocks noGrp="1"/>
          </p:cNvSpPr>
          <p:nvPr>
            <p:ph sz="half" idx="1"/>
          </p:nvPr>
        </p:nvSpPr>
        <p:spPr>
          <a:xfrm>
            <a:off x="680320" y="2336872"/>
            <a:ext cx="5281568" cy="3954199"/>
          </a:xfrm>
        </p:spPr>
        <p:txBody>
          <a:bodyPr>
            <a:normAutofit/>
          </a:bodyPr>
          <a:lstStyle/>
          <a:p>
            <a:pPr marL="0" indent="0">
              <a:buNone/>
            </a:pPr>
            <a:r>
              <a:rPr lang="de-DE" b="1" u="sng" dirty="0"/>
              <a:t>Schottische Eröffnung</a:t>
            </a:r>
            <a:endParaRPr lang="de-DE" b="1" dirty="0"/>
          </a:p>
          <a:p>
            <a:pPr marL="457200" indent="-457200">
              <a:buAutoNum type="arabicPeriod"/>
            </a:pPr>
            <a:r>
              <a:rPr lang="it-IT" b="1" dirty="0"/>
              <a:t>e4 e5 2. Sf3 Sc6 3. d4 </a:t>
            </a:r>
          </a:p>
          <a:p>
            <a:pPr marL="457200" indent="-457200">
              <a:buAutoNum type="arabicPeriod"/>
            </a:pPr>
            <a:endParaRPr lang="it-IT" b="1" dirty="0"/>
          </a:p>
          <a:p>
            <a:pPr marL="0" indent="0">
              <a:buNone/>
            </a:pPr>
            <a:r>
              <a:rPr lang="de-DE" dirty="0"/>
              <a:t>Idee: Frühe Öffnung des Zentrums </a:t>
            </a:r>
          </a:p>
        </p:txBody>
      </p:sp>
      <p:pic>
        <p:nvPicPr>
          <p:cNvPr id="6" name="Grafik 5"/>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0775594" y="656624"/>
            <a:ext cx="1249251" cy="1274145"/>
          </a:xfrm>
          <a:prstGeom prst="rect">
            <a:avLst/>
          </a:prstGeom>
        </p:spPr>
      </p:pic>
      <p:pic>
        <p:nvPicPr>
          <p:cNvPr id="5" name="Grafik 4"/>
          <p:cNvPicPr>
            <a:picLocks noChangeAspect="1"/>
          </p:cNvPicPr>
          <p:nvPr/>
        </p:nvPicPr>
        <p:blipFill>
          <a:blip r:embed="rId3"/>
          <a:stretch>
            <a:fillRect/>
          </a:stretch>
        </p:blipFill>
        <p:spPr>
          <a:xfrm>
            <a:off x="5755004" y="2091499"/>
            <a:ext cx="4967397" cy="4556189"/>
          </a:xfrm>
          <a:prstGeom prst="rect">
            <a:avLst/>
          </a:prstGeom>
        </p:spPr>
      </p:pic>
    </p:spTree>
    <p:extLst>
      <p:ext uri="{BB962C8B-B14F-4D97-AF65-F5344CB8AC3E}">
        <p14:creationId xmlns:p14="http://schemas.microsoft.com/office/powerpoint/2010/main" val="1626356463"/>
      </p:ext>
    </p:extLst>
  </p:cSld>
  <p:clrMapOvr>
    <a:masterClrMapping/>
  </p:clrMapOvr>
</p:sld>
</file>

<file path=ppt/slides/slide1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normAutofit/>
          </a:bodyPr>
          <a:lstStyle/>
          <a:p>
            <a:r>
              <a:rPr lang="de-DE" sz="4400" b="1" dirty="0"/>
              <a:t>Eröffnungen – offene Spiele</a:t>
            </a:r>
          </a:p>
        </p:txBody>
      </p:sp>
      <p:sp>
        <p:nvSpPr>
          <p:cNvPr id="3" name="Inhaltsplatzhalter 2"/>
          <p:cNvSpPr>
            <a:spLocks noGrp="1"/>
          </p:cNvSpPr>
          <p:nvPr>
            <p:ph sz="half" idx="1"/>
          </p:nvPr>
        </p:nvSpPr>
        <p:spPr>
          <a:xfrm>
            <a:off x="680320" y="2336872"/>
            <a:ext cx="5281568" cy="3954199"/>
          </a:xfrm>
        </p:spPr>
        <p:txBody>
          <a:bodyPr>
            <a:normAutofit fontScale="92500" lnSpcReduction="20000"/>
          </a:bodyPr>
          <a:lstStyle/>
          <a:p>
            <a:pPr marL="0" indent="0">
              <a:buNone/>
            </a:pPr>
            <a:r>
              <a:rPr lang="de-DE" b="1" dirty="0"/>
              <a:t>3. ... exd4 4. Sxd4 </a:t>
            </a:r>
            <a:endParaRPr lang="de-DE" dirty="0"/>
          </a:p>
          <a:p>
            <a:pPr marL="457200" indent="-457200">
              <a:buFont typeface="+mj-lt"/>
              <a:buAutoNum type="alphaLcPeriod"/>
            </a:pPr>
            <a:r>
              <a:rPr lang="de-DE" dirty="0"/>
              <a:t>Kampf um das Feld d4: </a:t>
            </a:r>
            <a:r>
              <a:rPr lang="de-DE" b="1" dirty="0"/>
              <a:t>4. ... Lc5 5. Le3 </a:t>
            </a:r>
            <a:r>
              <a:rPr lang="de-DE" dirty="0"/>
              <a:t>(Drohung Sxc6 nebst Lxc5) </a:t>
            </a:r>
            <a:r>
              <a:rPr lang="de-DE" b="1" dirty="0"/>
              <a:t>Df6 6. c3 Sge7 </a:t>
            </a:r>
            <a:endParaRPr lang="de-DE" dirty="0"/>
          </a:p>
          <a:p>
            <a:pPr marL="457200" indent="-457200">
              <a:buFont typeface="+mj-lt"/>
              <a:buAutoNum type="alphaLcPeriod"/>
            </a:pPr>
            <a:r>
              <a:rPr lang="de-DE" dirty="0"/>
              <a:t>Kampf um das Feld e4: </a:t>
            </a:r>
            <a:r>
              <a:rPr lang="de-DE" b="1" dirty="0"/>
              <a:t>4. ... Sf6 5. Sc3 Lb4 6. Sxc6 bxc6 7. Ld3 d5 8. exd5 cxd5 </a:t>
            </a:r>
            <a:r>
              <a:rPr lang="de-DE" dirty="0"/>
              <a:t>Schwarz beseitigt den Zentrumsbauern und schafft Aktionsraum für die eigenen Figuren. </a:t>
            </a:r>
          </a:p>
          <a:p>
            <a:pPr marL="457200" indent="-457200">
              <a:buFont typeface="+mj-lt"/>
              <a:buAutoNum type="alphaLcPeriod"/>
            </a:pPr>
            <a:r>
              <a:rPr lang="de-DE" b="1" dirty="0"/>
              <a:t>4. ... Sxd4? 5. Dxd4 </a:t>
            </a:r>
            <a:r>
              <a:rPr lang="de-DE" dirty="0"/>
              <a:t>Weiß steht besser, da die Dame nicht mehr so leicht von ihrem guten Zentrumsfeld vertrieben werden kann. </a:t>
            </a:r>
          </a:p>
          <a:p>
            <a:pPr marL="0" indent="0">
              <a:buNone/>
            </a:pPr>
            <a:endParaRPr lang="de-DE" dirty="0"/>
          </a:p>
        </p:txBody>
      </p:sp>
      <p:pic>
        <p:nvPicPr>
          <p:cNvPr id="6" name="Grafik 5"/>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0775594" y="656624"/>
            <a:ext cx="1249251" cy="1274145"/>
          </a:xfrm>
          <a:prstGeom prst="rect">
            <a:avLst/>
          </a:prstGeom>
        </p:spPr>
      </p:pic>
      <p:pic>
        <p:nvPicPr>
          <p:cNvPr id="5" name="Grafik 4"/>
          <p:cNvPicPr>
            <a:picLocks noChangeAspect="1"/>
          </p:cNvPicPr>
          <p:nvPr/>
        </p:nvPicPr>
        <p:blipFill>
          <a:blip r:embed="rId3"/>
          <a:stretch>
            <a:fillRect/>
          </a:stretch>
        </p:blipFill>
        <p:spPr>
          <a:xfrm>
            <a:off x="6065900" y="2035876"/>
            <a:ext cx="4967397" cy="4556189"/>
          </a:xfrm>
          <a:prstGeom prst="rect">
            <a:avLst/>
          </a:prstGeom>
        </p:spPr>
      </p:pic>
    </p:spTree>
    <p:extLst>
      <p:ext uri="{BB962C8B-B14F-4D97-AF65-F5344CB8AC3E}">
        <p14:creationId xmlns:p14="http://schemas.microsoft.com/office/powerpoint/2010/main" val="3053122226"/>
      </p:ext>
    </p:extLst>
  </p:cSld>
  <p:clrMapOvr>
    <a:masterClrMapping/>
  </p:clrMapOvr>
</p:sld>
</file>

<file path=ppt/slides/slide1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normAutofit/>
          </a:bodyPr>
          <a:lstStyle/>
          <a:p>
            <a:r>
              <a:rPr lang="de-DE" sz="4400" b="1" dirty="0"/>
              <a:t>Eröffnungen – offene Spiele</a:t>
            </a:r>
          </a:p>
        </p:txBody>
      </p:sp>
      <p:sp>
        <p:nvSpPr>
          <p:cNvPr id="3" name="Inhaltsplatzhalter 2"/>
          <p:cNvSpPr>
            <a:spLocks noGrp="1"/>
          </p:cNvSpPr>
          <p:nvPr>
            <p:ph sz="half" idx="1"/>
          </p:nvPr>
        </p:nvSpPr>
        <p:spPr>
          <a:xfrm>
            <a:off x="680320" y="2336872"/>
            <a:ext cx="5281568" cy="3954199"/>
          </a:xfrm>
        </p:spPr>
        <p:txBody>
          <a:bodyPr>
            <a:normAutofit/>
          </a:bodyPr>
          <a:lstStyle/>
          <a:p>
            <a:pPr marL="0" indent="0">
              <a:buNone/>
            </a:pPr>
            <a:r>
              <a:rPr lang="de-DE" b="1" u="sng" dirty="0"/>
              <a:t>Russische Verteidigung</a:t>
            </a:r>
            <a:endParaRPr lang="de-DE" b="1" dirty="0"/>
          </a:p>
          <a:p>
            <a:pPr marL="457200" indent="-457200">
              <a:buAutoNum type="arabicPeriod"/>
            </a:pPr>
            <a:r>
              <a:rPr lang="it-IT" b="1" dirty="0"/>
              <a:t>e4 e5 2. Sf3 Sf6 </a:t>
            </a:r>
          </a:p>
          <a:p>
            <a:pPr marL="457200" indent="-457200">
              <a:buAutoNum type="arabicPeriod"/>
            </a:pPr>
            <a:endParaRPr lang="it-IT" b="1" dirty="0"/>
          </a:p>
          <a:p>
            <a:pPr marL="0" indent="0">
              <a:buNone/>
            </a:pPr>
            <a:r>
              <a:rPr lang="de-DE" dirty="0"/>
              <a:t>Idee: Gegenangriff auf e4 </a:t>
            </a:r>
          </a:p>
        </p:txBody>
      </p:sp>
      <p:pic>
        <p:nvPicPr>
          <p:cNvPr id="6" name="Grafik 5"/>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0775594" y="656624"/>
            <a:ext cx="1249251" cy="1274145"/>
          </a:xfrm>
          <a:prstGeom prst="rect">
            <a:avLst/>
          </a:prstGeom>
        </p:spPr>
      </p:pic>
      <p:pic>
        <p:nvPicPr>
          <p:cNvPr id="4" name="Grafik 3"/>
          <p:cNvPicPr>
            <a:picLocks noChangeAspect="1"/>
          </p:cNvPicPr>
          <p:nvPr/>
        </p:nvPicPr>
        <p:blipFill>
          <a:blip r:embed="rId3"/>
          <a:stretch>
            <a:fillRect/>
          </a:stretch>
        </p:blipFill>
        <p:spPr>
          <a:xfrm>
            <a:off x="5337048" y="2050541"/>
            <a:ext cx="4776216" cy="4577207"/>
          </a:xfrm>
          <a:prstGeom prst="rect">
            <a:avLst/>
          </a:prstGeom>
        </p:spPr>
      </p:pic>
    </p:spTree>
    <p:extLst>
      <p:ext uri="{BB962C8B-B14F-4D97-AF65-F5344CB8AC3E}">
        <p14:creationId xmlns:p14="http://schemas.microsoft.com/office/powerpoint/2010/main" val="1699015143"/>
      </p:ext>
    </p:extLst>
  </p:cSld>
  <p:clrMapOvr>
    <a:masterClrMapping/>
  </p:clrMapOvr>
</p:sld>
</file>

<file path=ppt/slides/slide1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normAutofit/>
          </a:bodyPr>
          <a:lstStyle/>
          <a:p>
            <a:r>
              <a:rPr lang="de-DE" sz="4400" b="1" dirty="0"/>
              <a:t>Eröffnungen – offene Spiele</a:t>
            </a:r>
          </a:p>
        </p:txBody>
      </p:sp>
      <p:sp>
        <p:nvSpPr>
          <p:cNvPr id="3" name="Inhaltsplatzhalter 2"/>
          <p:cNvSpPr>
            <a:spLocks noGrp="1"/>
          </p:cNvSpPr>
          <p:nvPr>
            <p:ph sz="half" idx="1"/>
          </p:nvPr>
        </p:nvSpPr>
        <p:spPr>
          <a:xfrm>
            <a:off x="680320" y="2336872"/>
            <a:ext cx="5281568" cy="3954199"/>
          </a:xfrm>
        </p:spPr>
        <p:txBody>
          <a:bodyPr>
            <a:normAutofit/>
          </a:bodyPr>
          <a:lstStyle/>
          <a:p>
            <a:pPr marL="457200" indent="-457200">
              <a:buFont typeface="+mj-lt"/>
              <a:buAutoNum type="alphaLcPeriod"/>
            </a:pPr>
            <a:r>
              <a:rPr lang="de-DE" b="1" dirty="0"/>
              <a:t>3. Sxe5 d6 </a:t>
            </a:r>
            <a:r>
              <a:rPr lang="de-DE" dirty="0"/>
              <a:t>(Sxe4? 5. De2 Sf6?? Sc6+ Die schwarze Dame geht verloren.) </a:t>
            </a:r>
            <a:r>
              <a:rPr lang="de-DE" b="1" dirty="0"/>
              <a:t>4. Sf3 Sxe4 5. d4 d5 6. Ld3 Sc6 7. 0-0 Le7 8. c4 Sb4 9. Le2 0-0 </a:t>
            </a:r>
            <a:r>
              <a:rPr lang="de-DE" dirty="0"/>
              <a:t>Schwarz hat gute Chancen auf Ausgleich. </a:t>
            </a:r>
          </a:p>
          <a:p>
            <a:pPr marL="457200" indent="-457200">
              <a:buFont typeface="+mj-lt"/>
              <a:buAutoNum type="alphaLcPeriod"/>
            </a:pPr>
            <a:r>
              <a:rPr lang="de-DE" b="1" dirty="0"/>
              <a:t>3. d4 Sxe4 4. Ld3 d5 5. Sxe5 Sd7 </a:t>
            </a:r>
            <a:r>
              <a:rPr lang="de-DE" dirty="0"/>
              <a:t>mit verteilten Chancen </a:t>
            </a:r>
          </a:p>
          <a:p>
            <a:pPr marL="0" indent="0">
              <a:buNone/>
            </a:pPr>
            <a:endParaRPr lang="de-DE" dirty="0"/>
          </a:p>
        </p:txBody>
      </p:sp>
      <p:pic>
        <p:nvPicPr>
          <p:cNvPr id="6" name="Grafik 5"/>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0775594" y="656624"/>
            <a:ext cx="1249251" cy="1274145"/>
          </a:xfrm>
          <a:prstGeom prst="rect">
            <a:avLst/>
          </a:prstGeom>
        </p:spPr>
      </p:pic>
      <p:pic>
        <p:nvPicPr>
          <p:cNvPr id="4" name="Grafik 3"/>
          <p:cNvPicPr>
            <a:picLocks noChangeAspect="1"/>
          </p:cNvPicPr>
          <p:nvPr/>
        </p:nvPicPr>
        <p:blipFill>
          <a:blip r:embed="rId3"/>
          <a:stretch>
            <a:fillRect/>
          </a:stretch>
        </p:blipFill>
        <p:spPr>
          <a:xfrm>
            <a:off x="6077712" y="2114549"/>
            <a:ext cx="4776216" cy="4577207"/>
          </a:xfrm>
          <a:prstGeom prst="rect">
            <a:avLst/>
          </a:prstGeom>
        </p:spPr>
      </p:pic>
    </p:spTree>
    <p:extLst>
      <p:ext uri="{BB962C8B-B14F-4D97-AF65-F5344CB8AC3E}">
        <p14:creationId xmlns:p14="http://schemas.microsoft.com/office/powerpoint/2010/main" val="473042272"/>
      </p:ext>
    </p:extLst>
  </p:cSld>
  <p:clrMapOvr>
    <a:masterClrMapping/>
  </p:clrMapOvr>
</p:sld>
</file>

<file path=ppt/slides/slide1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normAutofit/>
          </a:bodyPr>
          <a:lstStyle/>
          <a:p>
            <a:r>
              <a:rPr lang="de-DE" sz="4400" b="1" dirty="0"/>
              <a:t>Eröffnungen – offene Spiele</a:t>
            </a:r>
          </a:p>
        </p:txBody>
      </p:sp>
      <p:sp>
        <p:nvSpPr>
          <p:cNvPr id="3" name="Inhaltsplatzhalter 2"/>
          <p:cNvSpPr>
            <a:spLocks noGrp="1"/>
          </p:cNvSpPr>
          <p:nvPr>
            <p:ph sz="half" idx="1"/>
          </p:nvPr>
        </p:nvSpPr>
        <p:spPr>
          <a:xfrm>
            <a:off x="680320" y="2336872"/>
            <a:ext cx="5281568" cy="3954199"/>
          </a:xfrm>
        </p:spPr>
        <p:txBody>
          <a:bodyPr>
            <a:normAutofit/>
          </a:bodyPr>
          <a:lstStyle/>
          <a:p>
            <a:pPr marL="0" indent="0">
              <a:buNone/>
            </a:pPr>
            <a:r>
              <a:rPr lang="de-DE" b="1" u="sng" dirty="0" err="1"/>
              <a:t>Philidor</a:t>
            </a:r>
            <a:r>
              <a:rPr lang="de-DE" b="1" u="sng" dirty="0"/>
              <a:t>-Verteidigung</a:t>
            </a:r>
            <a:endParaRPr lang="de-DE" b="1" dirty="0"/>
          </a:p>
          <a:p>
            <a:pPr marL="457200" indent="-457200">
              <a:buAutoNum type="arabicPeriod"/>
            </a:pPr>
            <a:r>
              <a:rPr lang="it-IT" b="1" dirty="0"/>
              <a:t>e4 e5 2. Sf3 d6 </a:t>
            </a:r>
          </a:p>
          <a:p>
            <a:pPr marL="457200" indent="-457200">
              <a:buAutoNum type="arabicPeriod"/>
            </a:pPr>
            <a:endParaRPr lang="it-IT" b="1" dirty="0"/>
          </a:p>
          <a:p>
            <a:pPr marL="0" indent="0">
              <a:buNone/>
            </a:pPr>
            <a:r>
              <a:rPr lang="de-DE" dirty="0"/>
              <a:t>Idee: Schwarz stützt das Zentrum durch einen Bauernzug. </a:t>
            </a:r>
          </a:p>
        </p:txBody>
      </p:sp>
      <p:pic>
        <p:nvPicPr>
          <p:cNvPr id="6" name="Grafik 5"/>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0775594" y="656624"/>
            <a:ext cx="1249251" cy="1274145"/>
          </a:xfrm>
          <a:prstGeom prst="rect">
            <a:avLst/>
          </a:prstGeom>
        </p:spPr>
      </p:pic>
      <p:pic>
        <p:nvPicPr>
          <p:cNvPr id="5" name="Grafik 4"/>
          <p:cNvPicPr>
            <a:picLocks noChangeAspect="1"/>
          </p:cNvPicPr>
          <p:nvPr/>
        </p:nvPicPr>
        <p:blipFill>
          <a:blip r:embed="rId3"/>
          <a:stretch>
            <a:fillRect/>
          </a:stretch>
        </p:blipFill>
        <p:spPr>
          <a:xfrm>
            <a:off x="5776341" y="2105786"/>
            <a:ext cx="4769450" cy="4569333"/>
          </a:xfrm>
          <a:prstGeom prst="rect">
            <a:avLst/>
          </a:prstGeom>
        </p:spPr>
      </p:pic>
    </p:spTree>
    <p:extLst>
      <p:ext uri="{BB962C8B-B14F-4D97-AF65-F5344CB8AC3E}">
        <p14:creationId xmlns:p14="http://schemas.microsoft.com/office/powerpoint/2010/main" val="3969775617"/>
      </p:ext>
    </p:extLst>
  </p:cSld>
  <p:clrMapOvr>
    <a:masterClrMapping/>
  </p:clrMapOvr>
</p:sld>
</file>

<file path=ppt/slides/slide1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normAutofit/>
          </a:bodyPr>
          <a:lstStyle/>
          <a:p>
            <a:r>
              <a:rPr lang="de-DE" sz="4400" b="1" dirty="0"/>
              <a:t>Eröffnungen – offene Spiele</a:t>
            </a:r>
          </a:p>
        </p:txBody>
      </p:sp>
      <p:sp>
        <p:nvSpPr>
          <p:cNvPr id="3" name="Inhaltsplatzhalter 2"/>
          <p:cNvSpPr>
            <a:spLocks noGrp="1"/>
          </p:cNvSpPr>
          <p:nvPr>
            <p:ph sz="half" idx="1"/>
          </p:nvPr>
        </p:nvSpPr>
        <p:spPr>
          <a:xfrm>
            <a:off x="680320" y="2336872"/>
            <a:ext cx="5281568" cy="3954199"/>
          </a:xfrm>
        </p:spPr>
        <p:txBody>
          <a:bodyPr>
            <a:normAutofit lnSpcReduction="10000"/>
          </a:bodyPr>
          <a:lstStyle/>
          <a:p>
            <a:pPr marL="0" indent="0">
              <a:buNone/>
            </a:pPr>
            <a:r>
              <a:rPr lang="de-DE" b="1" dirty="0"/>
              <a:t>3. d4 </a:t>
            </a:r>
            <a:endParaRPr lang="de-DE" dirty="0"/>
          </a:p>
          <a:p>
            <a:pPr marL="457200" indent="-457200">
              <a:buFont typeface="+mj-lt"/>
              <a:buAutoNum type="alphaLcPeriod"/>
            </a:pPr>
            <a:r>
              <a:rPr lang="de-DE" dirty="0"/>
              <a:t>Schwarz löst die Zentrumsspannung auf: </a:t>
            </a:r>
            <a:r>
              <a:rPr lang="de-DE" b="1" dirty="0"/>
              <a:t>3. ... exd4 4. Sxd4 </a:t>
            </a:r>
            <a:r>
              <a:rPr lang="de-DE" dirty="0"/>
              <a:t>(auch Dxd4 möglich) </a:t>
            </a:r>
            <a:r>
              <a:rPr lang="de-DE" b="1" dirty="0"/>
              <a:t>Sf6 5. Sc3 Le7 </a:t>
            </a:r>
            <a:r>
              <a:rPr lang="de-DE" dirty="0"/>
              <a:t>Weiß hat Raumvorteil. </a:t>
            </a:r>
          </a:p>
          <a:p>
            <a:pPr marL="457200" indent="-457200">
              <a:buFont typeface="+mj-lt"/>
              <a:buAutoNum type="alphaLcPeriod"/>
            </a:pPr>
            <a:r>
              <a:rPr lang="de-DE" dirty="0"/>
              <a:t>Schwarz hält die Spannung aufrecht: </a:t>
            </a:r>
            <a:r>
              <a:rPr lang="de-DE" b="1" dirty="0"/>
              <a:t>3. ... Sf6 4. Sc3 Sbd7 5. Lc4 Le7 6. 0-0 0-0 7. Te1 c6 </a:t>
            </a:r>
            <a:r>
              <a:rPr lang="de-DE" dirty="0"/>
              <a:t>Schwarz erhält ein festes, wenn auch etwas beengtes Spiel. </a:t>
            </a:r>
          </a:p>
          <a:p>
            <a:pPr marL="0" indent="0">
              <a:buNone/>
            </a:pPr>
            <a:endParaRPr lang="de-DE" dirty="0"/>
          </a:p>
        </p:txBody>
      </p:sp>
      <p:pic>
        <p:nvPicPr>
          <p:cNvPr id="6" name="Grafik 5"/>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0775594" y="656624"/>
            <a:ext cx="1249251" cy="1274145"/>
          </a:xfrm>
          <a:prstGeom prst="rect">
            <a:avLst/>
          </a:prstGeom>
        </p:spPr>
      </p:pic>
      <p:pic>
        <p:nvPicPr>
          <p:cNvPr id="5" name="Grafik 4"/>
          <p:cNvPicPr>
            <a:picLocks noChangeAspect="1"/>
          </p:cNvPicPr>
          <p:nvPr/>
        </p:nvPicPr>
        <p:blipFill>
          <a:blip r:embed="rId3"/>
          <a:stretch>
            <a:fillRect/>
          </a:stretch>
        </p:blipFill>
        <p:spPr>
          <a:xfrm>
            <a:off x="6105525" y="2105786"/>
            <a:ext cx="4769450" cy="4569333"/>
          </a:xfrm>
          <a:prstGeom prst="rect">
            <a:avLst/>
          </a:prstGeom>
        </p:spPr>
      </p:pic>
    </p:spTree>
    <p:extLst>
      <p:ext uri="{BB962C8B-B14F-4D97-AF65-F5344CB8AC3E}">
        <p14:creationId xmlns:p14="http://schemas.microsoft.com/office/powerpoint/2010/main" val="1738026770"/>
      </p:ext>
    </p:extLst>
  </p:cSld>
  <p:clrMapOvr>
    <a:masterClrMapping/>
  </p:clrMapOvr>
</p:sld>
</file>

<file path=ppt/slides/slide1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normAutofit/>
          </a:bodyPr>
          <a:lstStyle/>
          <a:p>
            <a:r>
              <a:rPr lang="de-DE" sz="4400" b="1" dirty="0"/>
              <a:t>Eröffnungen – offene Spiele</a:t>
            </a:r>
          </a:p>
        </p:txBody>
      </p:sp>
      <p:sp>
        <p:nvSpPr>
          <p:cNvPr id="3" name="Inhaltsplatzhalter 2"/>
          <p:cNvSpPr>
            <a:spLocks noGrp="1"/>
          </p:cNvSpPr>
          <p:nvPr>
            <p:ph sz="half" idx="1"/>
          </p:nvPr>
        </p:nvSpPr>
        <p:spPr>
          <a:xfrm>
            <a:off x="680320" y="2336872"/>
            <a:ext cx="5281568" cy="3954199"/>
          </a:xfrm>
        </p:spPr>
        <p:txBody>
          <a:bodyPr>
            <a:normAutofit lnSpcReduction="10000"/>
          </a:bodyPr>
          <a:lstStyle/>
          <a:p>
            <a:pPr marL="0" indent="0">
              <a:buNone/>
            </a:pPr>
            <a:r>
              <a:rPr lang="de-DE" b="1" u="sng" dirty="0"/>
              <a:t>Königsgambit</a:t>
            </a:r>
            <a:endParaRPr lang="de-DE" b="1" dirty="0"/>
          </a:p>
          <a:p>
            <a:pPr marL="457200" indent="-457200">
              <a:buAutoNum type="arabicPeriod"/>
            </a:pPr>
            <a:r>
              <a:rPr lang="de-DE" b="1" dirty="0"/>
              <a:t>e4 e5 2. f4 </a:t>
            </a:r>
          </a:p>
          <a:p>
            <a:pPr marL="457200" indent="-457200">
              <a:buAutoNum type="arabicPeriod"/>
            </a:pPr>
            <a:endParaRPr lang="de-DE" b="1" dirty="0"/>
          </a:p>
          <a:p>
            <a:pPr marL="0" indent="0">
              <a:buNone/>
            </a:pPr>
            <a:r>
              <a:rPr lang="de-DE" dirty="0"/>
              <a:t>Idee: Weiß opfert den f-Bauern, um den schwarzen e5-Bauern zu beseitigen und selbst das Zentrum mittels d4 zu erobern. Diese Strategie verspricht heißen Kampf. Oft wird die f-Linie geöffnet, notfalls sogar mit Figurenopfer, um Angriff gegen f7 zu bekommen. </a:t>
            </a:r>
          </a:p>
        </p:txBody>
      </p:sp>
      <p:pic>
        <p:nvPicPr>
          <p:cNvPr id="6" name="Grafik 5"/>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0775594" y="656624"/>
            <a:ext cx="1249251" cy="1274145"/>
          </a:xfrm>
          <a:prstGeom prst="rect">
            <a:avLst/>
          </a:prstGeom>
        </p:spPr>
      </p:pic>
      <p:pic>
        <p:nvPicPr>
          <p:cNvPr id="4" name="Grafik 3"/>
          <p:cNvPicPr>
            <a:picLocks noChangeAspect="1"/>
          </p:cNvPicPr>
          <p:nvPr/>
        </p:nvPicPr>
        <p:blipFill>
          <a:blip r:embed="rId3"/>
          <a:stretch>
            <a:fillRect/>
          </a:stretch>
        </p:blipFill>
        <p:spPr>
          <a:xfrm>
            <a:off x="6037516" y="2072830"/>
            <a:ext cx="4660964" cy="4595085"/>
          </a:xfrm>
          <a:prstGeom prst="rect">
            <a:avLst/>
          </a:prstGeom>
        </p:spPr>
      </p:pic>
    </p:spTree>
    <p:extLst>
      <p:ext uri="{BB962C8B-B14F-4D97-AF65-F5344CB8AC3E}">
        <p14:creationId xmlns:p14="http://schemas.microsoft.com/office/powerpoint/2010/main" val="2997567367"/>
      </p:ext>
    </p:extLst>
  </p:cSld>
  <p:clrMapOvr>
    <a:masterClrMapping/>
  </p:clrMapOvr>
</p:sld>
</file>

<file path=ppt/slides/slide1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normAutofit/>
          </a:bodyPr>
          <a:lstStyle/>
          <a:p>
            <a:r>
              <a:rPr lang="de-DE" sz="4400" b="1" dirty="0"/>
              <a:t>Eröffnungen – offene Spiele</a:t>
            </a:r>
          </a:p>
        </p:txBody>
      </p:sp>
      <p:sp>
        <p:nvSpPr>
          <p:cNvPr id="3" name="Inhaltsplatzhalter 2"/>
          <p:cNvSpPr>
            <a:spLocks noGrp="1"/>
          </p:cNvSpPr>
          <p:nvPr>
            <p:ph sz="half" idx="1"/>
          </p:nvPr>
        </p:nvSpPr>
        <p:spPr>
          <a:xfrm>
            <a:off x="680320" y="2336872"/>
            <a:ext cx="5281568" cy="3954199"/>
          </a:xfrm>
        </p:spPr>
        <p:txBody>
          <a:bodyPr>
            <a:normAutofit fontScale="92500" lnSpcReduction="20000"/>
          </a:bodyPr>
          <a:lstStyle/>
          <a:p>
            <a:pPr marL="457200" indent="-457200">
              <a:buFont typeface="+mj-lt"/>
              <a:buAutoNum type="alphaLcPeriod"/>
            </a:pPr>
            <a:r>
              <a:rPr lang="de-DE" dirty="0"/>
              <a:t>Das Opfer wird abgelehnt: </a:t>
            </a:r>
            <a:r>
              <a:rPr lang="de-DE" b="1" dirty="0"/>
              <a:t>2. ... Lc5 3. Sf3 d6 4. c3 </a:t>
            </a:r>
            <a:r>
              <a:rPr lang="de-DE" dirty="0"/>
              <a:t>Weiß beginnt einen Bauernangriff aufs Zentrum. </a:t>
            </a:r>
          </a:p>
          <a:p>
            <a:pPr marL="457200" indent="-457200">
              <a:buFont typeface="+mj-lt"/>
              <a:buAutoNum type="alphaLcPeriod"/>
            </a:pPr>
            <a:r>
              <a:rPr lang="de-DE" dirty="0"/>
              <a:t>Schwarz opfert selbst einen Bauern, um die Entwicklung zu stören: </a:t>
            </a:r>
            <a:r>
              <a:rPr lang="de-DE" b="1" dirty="0"/>
              <a:t>2. ... d5 3. exd5 e4 4. d3 Sf6 5. dxe4 Sxe4 </a:t>
            </a:r>
            <a:r>
              <a:rPr lang="de-DE" dirty="0"/>
              <a:t>Der störende Bauer wurde durch den nicht minder störenden Springer ersetzt. </a:t>
            </a:r>
          </a:p>
          <a:p>
            <a:pPr marL="457200" indent="-457200">
              <a:buFont typeface="+mj-lt"/>
              <a:buAutoNum type="alphaLcPeriod"/>
            </a:pPr>
            <a:r>
              <a:rPr lang="de-DE" dirty="0"/>
              <a:t>Schwarz schluckt den Bauern und hofft, den Angriff zu überstehen: </a:t>
            </a:r>
            <a:r>
              <a:rPr lang="de-DE" b="1" dirty="0"/>
              <a:t>2. ... exf4 3. Sf3 d6 4. d4 g5 5. Lc4 Lg7 6. 0-0 h6 7. c3 Sc6 8. g3 </a:t>
            </a:r>
            <a:r>
              <a:rPr lang="de-DE" dirty="0"/>
              <a:t>Weiß öffnet im Folgenden die f-Linie und spielt auf Angriff. </a:t>
            </a:r>
          </a:p>
          <a:p>
            <a:pPr marL="457200" indent="-457200">
              <a:buFont typeface="+mj-lt"/>
              <a:buAutoNum type="alphaLcPeriod"/>
            </a:pPr>
            <a:endParaRPr lang="de-DE" dirty="0"/>
          </a:p>
          <a:p>
            <a:pPr marL="0" indent="0">
              <a:buNone/>
            </a:pPr>
            <a:endParaRPr lang="de-DE" dirty="0"/>
          </a:p>
        </p:txBody>
      </p:sp>
      <p:pic>
        <p:nvPicPr>
          <p:cNvPr id="6" name="Grafik 5"/>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0775594" y="656624"/>
            <a:ext cx="1249251" cy="1274145"/>
          </a:xfrm>
          <a:prstGeom prst="rect">
            <a:avLst/>
          </a:prstGeom>
        </p:spPr>
      </p:pic>
      <p:pic>
        <p:nvPicPr>
          <p:cNvPr id="4" name="Grafik 3"/>
          <p:cNvPicPr>
            <a:picLocks noChangeAspect="1"/>
          </p:cNvPicPr>
          <p:nvPr/>
        </p:nvPicPr>
        <p:blipFill>
          <a:blip r:embed="rId3"/>
          <a:stretch>
            <a:fillRect/>
          </a:stretch>
        </p:blipFill>
        <p:spPr>
          <a:xfrm>
            <a:off x="6037516" y="2072830"/>
            <a:ext cx="4660964" cy="4595085"/>
          </a:xfrm>
          <a:prstGeom prst="rect">
            <a:avLst/>
          </a:prstGeom>
        </p:spPr>
      </p:pic>
    </p:spTree>
    <p:extLst>
      <p:ext uri="{BB962C8B-B14F-4D97-AF65-F5344CB8AC3E}">
        <p14:creationId xmlns:p14="http://schemas.microsoft.com/office/powerpoint/2010/main" val="1737398208"/>
      </p:ext>
    </p:extLst>
  </p:cSld>
  <p:clrMapOvr>
    <a:masterClrMapping/>
  </p:clrMapOvr>
</p:sld>
</file>

<file path=ppt/slides/slide1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normAutofit/>
          </a:bodyPr>
          <a:lstStyle/>
          <a:p>
            <a:r>
              <a:rPr lang="de-DE" sz="4400" b="1" dirty="0"/>
              <a:t>Eröffnungen – offene Spiele</a:t>
            </a:r>
          </a:p>
        </p:txBody>
      </p:sp>
      <p:sp>
        <p:nvSpPr>
          <p:cNvPr id="3" name="Inhaltsplatzhalter 2"/>
          <p:cNvSpPr>
            <a:spLocks noGrp="1"/>
          </p:cNvSpPr>
          <p:nvPr>
            <p:ph sz="half" idx="1"/>
          </p:nvPr>
        </p:nvSpPr>
        <p:spPr>
          <a:xfrm>
            <a:off x="680320" y="2336872"/>
            <a:ext cx="5281568" cy="3954199"/>
          </a:xfrm>
        </p:spPr>
        <p:txBody>
          <a:bodyPr>
            <a:normAutofit/>
          </a:bodyPr>
          <a:lstStyle/>
          <a:p>
            <a:pPr marL="0" indent="0">
              <a:buNone/>
            </a:pPr>
            <a:r>
              <a:rPr lang="de-DE" b="1" u="sng" dirty="0"/>
              <a:t>Mittelgambit </a:t>
            </a:r>
            <a:endParaRPr lang="de-DE" b="1" dirty="0"/>
          </a:p>
          <a:p>
            <a:pPr marL="0" indent="0">
              <a:buNone/>
            </a:pPr>
            <a:r>
              <a:rPr lang="de-DE" b="1" dirty="0"/>
              <a:t>1. e4 e5 2. d4 </a:t>
            </a:r>
            <a:endParaRPr lang="de-DE" dirty="0"/>
          </a:p>
          <a:p>
            <a:pPr marL="0" indent="0">
              <a:buNone/>
            </a:pPr>
            <a:endParaRPr lang="de-DE" dirty="0"/>
          </a:p>
          <a:p>
            <a:pPr marL="0" indent="0">
              <a:buNone/>
            </a:pPr>
            <a:r>
              <a:rPr lang="de-DE" dirty="0"/>
              <a:t>Idee: Der Bauer e5 wird beseitigt, um anschließend einen Figurenangriff zu starten, notfalls mit Hilfe von Figurenopfern. </a:t>
            </a:r>
          </a:p>
        </p:txBody>
      </p:sp>
      <p:pic>
        <p:nvPicPr>
          <p:cNvPr id="6" name="Grafik 5"/>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0775594" y="656624"/>
            <a:ext cx="1249251" cy="1274145"/>
          </a:xfrm>
          <a:prstGeom prst="rect">
            <a:avLst/>
          </a:prstGeom>
        </p:spPr>
      </p:pic>
      <p:pic>
        <p:nvPicPr>
          <p:cNvPr id="5" name="Grafik 4"/>
          <p:cNvPicPr>
            <a:picLocks noChangeAspect="1"/>
          </p:cNvPicPr>
          <p:nvPr/>
        </p:nvPicPr>
        <p:blipFill>
          <a:blip r:embed="rId3"/>
          <a:stretch>
            <a:fillRect/>
          </a:stretch>
        </p:blipFill>
        <p:spPr>
          <a:xfrm>
            <a:off x="5961888" y="2048065"/>
            <a:ext cx="4050792" cy="4433209"/>
          </a:xfrm>
          <a:prstGeom prst="rect">
            <a:avLst/>
          </a:prstGeom>
        </p:spPr>
      </p:pic>
    </p:spTree>
    <p:extLst>
      <p:ext uri="{BB962C8B-B14F-4D97-AF65-F5344CB8AC3E}">
        <p14:creationId xmlns:p14="http://schemas.microsoft.com/office/powerpoint/2010/main" val="919367959"/>
      </p:ext>
    </p:extLst>
  </p:cSld>
  <p:clrMapOvr>
    <a:masterClrMapping/>
  </p:clrMapOvr>
</p:sld>
</file>

<file path=ppt/slides/slide1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normAutofit/>
          </a:bodyPr>
          <a:lstStyle/>
          <a:p>
            <a:r>
              <a:rPr lang="de-DE" sz="4400" b="1" dirty="0"/>
              <a:t>Eröffnungen – offene Spiele</a:t>
            </a:r>
          </a:p>
        </p:txBody>
      </p:sp>
      <p:sp>
        <p:nvSpPr>
          <p:cNvPr id="3" name="Inhaltsplatzhalter 2"/>
          <p:cNvSpPr>
            <a:spLocks noGrp="1"/>
          </p:cNvSpPr>
          <p:nvPr>
            <p:ph sz="half" idx="1"/>
          </p:nvPr>
        </p:nvSpPr>
        <p:spPr>
          <a:xfrm>
            <a:off x="680320" y="2336872"/>
            <a:ext cx="5281568" cy="3954199"/>
          </a:xfrm>
        </p:spPr>
        <p:txBody>
          <a:bodyPr>
            <a:normAutofit fontScale="85000" lnSpcReduction="20000"/>
          </a:bodyPr>
          <a:lstStyle/>
          <a:p>
            <a:pPr marL="0" indent="0">
              <a:buNone/>
            </a:pPr>
            <a:r>
              <a:rPr lang="de-DE" b="1" dirty="0"/>
              <a:t>2. ... exd4 </a:t>
            </a:r>
            <a:endParaRPr lang="de-DE" dirty="0"/>
          </a:p>
          <a:p>
            <a:pPr marL="457200" indent="-457200">
              <a:buFont typeface="+mj-lt"/>
              <a:buAutoNum type="alphaLcPeriod"/>
            </a:pPr>
            <a:r>
              <a:rPr lang="de-DE" dirty="0"/>
              <a:t>Zurücknehmen mit der Dame: </a:t>
            </a:r>
            <a:r>
              <a:rPr lang="de-DE" b="1" dirty="0"/>
              <a:t>3. Dxd4 Sc6 4. Da4 </a:t>
            </a:r>
            <a:r>
              <a:rPr lang="de-DE" dirty="0"/>
              <a:t>Der Nachteil ist der frühe Damenausflug mit der Dame. </a:t>
            </a:r>
          </a:p>
          <a:p>
            <a:pPr marL="457200" indent="-457200">
              <a:buFont typeface="+mj-lt"/>
              <a:buAutoNum type="alphaLcPeriod"/>
            </a:pPr>
            <a:r>
              <a:rPr lang="de-DE" dirty="0"/>
              <a:t>Entwicklungsvorsprung durch Bauernopfer: </a:t>
            </a:r>
            <a:r>
              <a:rPr lang="de-DE" b="1" dirty="0"/>
              <a:t>3. c3 dxc3 4. Lc4 cxb2 5. Lb2 </a:t>
            </a:r>
            <a:r>
              <a:rPr lang="de-DE" dirty="0"/>
              <a:t>Das nordische Gambit. Weiß hat für die zwei geopferten Bauern schon zwei Läufer auf günstige Felder entwickelt. </a:t>
            </a:r>
            <a:r>
              <a:rPr lang="de-DE" b="1" dirty="0"/>
              <a:t>5. ... d5 </a:t>
            </a:r>
            <a:r>
              <a:rPr lang="de-DE" dirty="0"/>
              <a:t>( Lb4+? 6. Sc3 Sf6 7. Sge2 Sxe4? 8. 0-0 Sxc3 9. Sxc3 Lxc3 10. Lxc3 0-0 11. Dg4 g6 12. Dd4 nebst Matt) </a:t>
            </a:r>
            <a:r>
              <a:rPr lang="de-DE" b="1" dirty="0"/>
              <a:t>6. Lxd5 Sf6 7. Lxf7+ Kxf7 8. Dxd8 Lb4+ 9. Dd2 lxd2 10. Sxd2 </a:t>
            </a:r>
            <a:r>
              <a:rPr lang="de-DE" dirty="0"/>
              <a:t>Schwarz hat durch Bauernrückgabe ausgeglichen. </a:t>
            </a:r>
          </a:p>
          <a:p>
            <a:pPr marL="0" indent="0">
              <a:buNone/>
            </a:pPr>
            <a:endParaRPr lang="de-DE" dirty="0"/>
          </a:p>
        </p:txBody>
      </p:sp>
      <p:pic>
        <p:nvPicPr>
          <p:cNvPr id="6" name="Grafik 5"/>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0775594" y="656624"/>
            <a:ext cx="1249251" cy="1274145"/>
          </a:xfrm>
          <a:prstGeom prst="rect">
            <a:avLst/>
          </a:prstGeom>
        </p:spPr>
      </p:pic>
      <p:pic>
        <p:nvPicPr>
          <p:cNvPr id="5" name="Grafik 4"/>
          <p:cNvPicPr>
            <a:picLocks noChangeAspect="1"/>
          </p:cNvPicPr>
          <p:nvPr/>
        </p:nvPicPr>
        <p:blipFill>
          <a:blip r:embed="rId3"/>
          <a:stretch>
            <a:fillRect/>
          </a:stretch>
        </p:blipFill>
        <p:spPr>
          <a:xfrm>
            <a:off x="6071616" y="2097366"/>
            <a:ext cx="4050792" cy="4433209"/>
          </a:xfrm>
          <a:prstGeom prst="rect">
            <a:avLst/>
          </a:prstGeom>
        </p:spPr>
      </p:pic>
    </p:spTree>
    <p:extLst>
      <p:ext uri="{BB962C8B-B14F-4D97-AF65-F5344CB8AC3E}">
        <p14:creationId xmlns:p14="http://schemas.microsoft.com/office/powerpoint/2010/main" val="3055062072"/>
      </p:ext>
    </p:extLst>
  </p:cSld>
  <p:clrMapOvr>
    <a:masterClrMapping/>
  </p:clrMapOvr>
</p:sld>
</file>

<file path=ppt/slides/slide1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normAutofit/>
          </a:bodyPr>
          <a:lstStyle/>
          <a:p>
            <a:r>
              <a:rPr lang="de-DE" sz="4400" b="1" dirty="0"/>
              <a:t>Eröffnungen – offene Spiele</a:t>
            </a:r>
          </a:p>
        </p:txBody>
      </p:sp>
      <p:sp>
        <p:nvSpPr>
          <p:cNvPr id="3" name="Inhaltsplatzhalter 2"/>
          <p:cNvSpPr>
            <a:spLocks noGrp="1"/>
          </p:cNvSpPr>
          <p:nvPr>
            <p:ph sz="half" idx="1"/>
          </p:nvPr>
        </p:nvSpPr>
        <p:spPr>
          <a:xfrm>
            <a:off x="680320" y="2336872"/>
            <a:ext cx="10475360" cy="3954199"/>
          </a:xfrm>
        </p:spPr>
        <p:txBody>
          <a:bodyPr>
            <a:normAutofit fontScale="92500" lnSpcReduction="20000"/>
          </a:bodyPr>
          <a:lstStyle/>
          <a:p>
            <a:pPr marL="0" indent="0">
              <a:buNone/>
            </a:pPr>
            <a:r>
              <a:rPr lang="de-DE" b="1" u="sng" dirty="0"/>
              <a:t>Weitere offene Eröffnungen </a:t>
            </a:r>
            <a:endParaRPr lang="de-DE" b="1" dirty="0"/>
          </a:p>
          <a:p>
            <a:pPr marL="0" indent="0">
              <a:buNone/>
            </a:pPr>
            <a:r>
              <a:rPr lang="de-DE" b="1" dirty="0"/>
              <a:t>1. e4 e5 </a:t>
            </a:r>
            <a:endParaRPr lang="de-DE" dirty="0"/>
          </a:p>
          <a:p>
            <a:pPr marL="457200" indent="-457200">
              <a:buFont typeface="+mj-lt"/>
              <a:buAutoNum type="alphaLcPeriod"/>
            </a:pPr>
            <a:r>
              <a:rPr lang="de-DE" b="1" dirty="0"/>
              <a:t>2. Sf3 f5 </a:t>
            </a:r>
            <a:r>
              <a:rPr lang="de-DE" dirty="0"/>
              <a:t>Lettisches Gambit </a:t>
            </a:r>
            <a:r>
              <a:rPr lang="de-DE" b="1" dirty="0"/>
              <a:t>3. Sxe5 Df6 Sc4 fxe4 5. Sc3 Df7 Se3 c6 7. d3 exd3 8. Lxd3 d5 </a:t>
            </a:r>
            <a:r>
              <a:rPr lang="de-DE" dirty="0"/>
              <a:t>Weiß hat leichten Vorteil. </a:t>
            </a:r>
          </a:p>
          <a:p>
            <a:pPr marL="457200" indent="-457200">
              <a:buFont typeface="+mj-lt"/>
              <a:buAutoNum type="alphaLcPeriod"/>
            </a:pPr>
            <a:r>
              <a:rPr lang="de-DE" b="1" dirty="0"/>
              <a:t>2. Sf3 d5 </a:t>
            </a:r>
            <a:r>
              <a:rPr lang="de-DE" dirty="0"/>
              <a:t>Mittelgambit im Nachzug </a:t>
            </a:r>
            <a:r>
              <a:rPr lang="de-DE" b="1" dirty="0"/>
              <a:t>3. exd5 e4 4. De2 Sf6 5. d3 Le7 6. Dxe4 0-0 7. Sc3 Te8 8. Ld2 Lb4 </a:t>
            </a:r>
            <a:r>
              <a:rPr lang="de-DE" dirty="0"/>
              <a:t>mit geringem weißen Vorteil </a:t>
            </a:r>
          </a:p>
          <a:p>
            <a:pPr marL="457200" indent="-457200">
              <a:buFont typeface="+mj-lt"/>
              <a:buAutoNum type="alphaLcPeriod"/>
            </a:pPr>
            <a:r>
              <a:rPr lang="de-DE" b="1" dirty="0"/>
              <a:t>2. Sf3 Sc6 3. c3 </a:t>
            </a:r>
            <a:r>
              <a:rPr lang="de-DE" dirty="0" err="1"/>
              <a:t>Ponziani</a:t>
            </a:r>
            <a:r>
              <a:rPr lang="de-DE" dirty="0"/>
              <a:t>-Eröffnung </a:t>
            </a:r>
            <a:r>
              <a:rPr lang="de-DE" b="1" dirty="0"/>
              <a:t>Sf6 </a:t>
            </a:r>
            <a:r>
              <a:rPr lang="de-DE" dirty="0"/>
              <a:t>(auch d5 möglich) </a:t>
            </a:r>
            <a:r>
              <a:rPr lang="de-DE" b="1" dirty="0"/>
              <a:t>4. d4 Sxe4 5. d5 Sb8 6. Sxe5 De7 </a:t>
            </a:r>
            <a:r>
              <a:rPr lang="de-DE" dirty="0"/>
              <a:t>mit Ausgleich </a:t>
            </a:r>
          </a:p>
          <a:p>
            <a:pPr marL="457200" indent="-457200">
              <a:buFont typeface="+mj-lt"/>
              <a:buAutoNum type="alphaLcPeriod"/>
            </a:pPr>
            <a:r>
              <a:rPr lang="de-DE" b="1" dirty="0"/>
              <a:t>2. Sf3 Sc6 3. Sc3 Sf6 </a:t>
            </a:r>
            <a:r>
              <a:rPr lang="de-DE" dirty="0"/>
              <a:t>Vierspringerspiel </a:t>
            </a:r>
            <a:r>
              <a:rPr lang="de-DE" b="1" dirty="0"/>
              <a:t>4. Lb5 Lb4 5. 0-0 0-0 6. d3 d6 7. Lg5 Lxc3 8. bxc3 </a:t>
            </a:r>
            <a:r>
              <a:rPr lang="de-DE" dirty="0"/>
              <a:t>mit Ausgleich </a:t>
            </a:r>
          </a:p>
          <a:p>
            <a:pPr marL="457200" indent="-457200">
              <a:buFont typeface="+mj-lt"/>
              <a:buAutoNum type="alphaLcPeriod"/>
            </a:pPr>
            <a:r>
              <a:rPr lang="de-DE" b="1" dirty="0"/>
              <a:t>2. Sc3 </a:t>
            </a:r>
            <a:r>
              <a:rPr lang="de-DE" dirty="0"/>
              <a:t>Wiener Partie </a:t>
            </a:r>
            <a:r>
              <a:rPr lang="de-DE" b="1" dirty="0"/>
              <a:t>Sf6 3. f4 d5 4. fxe5 Sxe4 5. Sf3 Le7 6. De2 Sxc3 7. dxc3 c5 </a:t>
            </a:r>
            <a:r>
              <a:rPr lang="de-DE" dirty="0"/>
              <a:t>mit ausgeglichener Stellung</a:t>
            </a:r>
          </a:p>
          <a:p>
            <a:pPr marL="0" indent="0">
              <a:buNone/>
            </a:pPr>
            <a:endParaRPr lang="de-DE" dirty="0"/>
          </a:p>
        </p:txBody>
      </p:sp>
      <p:pic>
        <p:nvPicPr>
          <p:cNvPr id="6" name="Grafik 5"/>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0775594" y="656624"/>
            <a:ext cx="1249251" cy="1274145"/>
          </a:xfrm>
          <a:prstGeom prst="rect">
            <a:avLst/>
          </a:prstGeom>
        </p:spPr>
      </p:pic>
    </p:spTree>
    <p:extLst>
      <p:ext uri="{BB962C8B-B14F-4D97-AF65-F5344CB8AC3E}">
        <p14:creationId xmlns:p14="http://schemas.microsoft.com/office/powerpoint/2010/main" val="112296278"/>
      </p:ext>
    </p:extLst>
  </p:cSld>
  <p:clrMapOvr>
    <a:masterClrMapping/>
  </p:clrMapOvr>
</p:sld>
</file>

<file path=ppt/slides/slide1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normAutofit/>
          </a:bodyPr>
          <a:lstStyle/>
          <a:p>
            <a:r>
              <a:rPr lang="de-DE" sz="4400" b="1" dirty="0"/>
              <a:t>Eröffnungen</a:t>
            </a:r>
          </a:p>
        </p:txBody>
      </p:sp>
      <p:sp>
        <p:nvSpPr>
          <p:cNvPr id="3" name="Inhaltsplatzhalter 2"/>
          <p:cNvSpPr>
            <a:spLocks noGrp="1"/>
          </p:cNvSpPr>
          <p:nvPr>
            <p:ph sz="half" idx="1"/>
          </p:nvPr>
        </p:nvSpPr>
        <p:spPr>
          <a:xfrm>
            <a:off x="680320" y="2336872"/>
            <a:ext cx="10095274" cy="3954199"/>
          </a:xfrm>
        </p:spPr>
        <p:txBody>
          <a:bodyPr>
            <a:normAutofit/>
          </a:bodyPr>
          <a:lstStyle/>
          <a:p>
            <a:pPr marL="0" indent="0">
              <a:buNone/>
            </a:pPr>
            <a:r>
              <a:rPr lang="de-DE" b="1" i="1" dirty="0"/>
              <a:t>Halboffene Spiele </a:t>
            </a:r>
            <a:endParaRPr lang="de-DE" i="1" dirty="0"/>
          </a:p>
          <a:p>
            <a:pPr marL="0" indent="0">
              <a:buNone/>
            </a:pPr>
            <a:endParaRPr lang="de-DE" dirty="0"/>
          </a:p>
          <a:p>
            <a:r>
              <a:rPr lang="de-DE" dirty="0"/>
              <a:t>Bei den halboffenen Spielen wird der Eröffnungszug e4 nicht mit e5 beantwortet. Der Kampf ums Zentrum wird durch andere Züge geführt (z.B. durch den Vorstoß d5). </a:t>
            </a:r>
          </a:p>
        </p:txBody>
      </p:sp>
      <p:pic>
        <p:nvPicPr>
          <p:cNvPr id="6" name="Grafik 5"/>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0775594" y="656624"/>
            <a:ext cx="1249251" cy="1274145"/>
          </a:xfrm>
          <a:prstGeom prst="rect">
            <a:avLst/>
          </a:prstGeom>
        </p:spPr>
      </p:pic>
    </p:spTree>
    <p:extLst>
      <p:ext uri="{BB962C8B-B14F-4D97-AF65-F5344CB8AC3E}">
        <p14:creationId xmlns:p14="http://schemas.microsoft.com/office/powerpoint/2010/main" val="3070370482"/>
      </p:ext>
    </p:extLst>
  </p:cSld>
  <p:clrMapOvr>
    <a:masterClrMapping/>
  </p:clrMapOvr>
</p:sld>
</file>

<file path=ppt/slides/slide1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normAutofit/>
          </a:bodyPr>
          <a:lstStyle/>
          <a:p>
            <a:r>
              <a:rPr lang="de-DE" sz="4400" b="1" dirty="0"/>
              <a:t>Eröffnungen – Halboffene Spiele</a:t>
            </a:r>
          </a:p>
        </p:txBody>
      </p:sp>
      <p:sp>
        <p:nvSpPr>
          <p:cNvPr id="3" name="Inhaltsplatzhalter 2"/>
          <p:cNvSpPr>
            <a:spLocks noGrp="1"/>
          </p:cNvSpPr>
          <p:nvPr>
            <p:ph sz="half" idx="1"/>
          </p:nvPr>
        </p:nvSpPr>
        <p:spPr>
          <a:xfrm>
            <a:off x="680320" y="2336872"/>
            <a:ext cx="5281568" cy="3954199"/>
          </a:xfrm>
        </p:spPr>
        <p:txBody>
          <a:bodyPr>
            <a:normAutofit/>
          </a:bodyPr>
          <a:lstStyle/>
          <a:p>
            <a:pPr marL="0" indent="0">
              <a:buNone/>
            </a:pPr>
            <a:r>
              <a:rPr lang="de-DE" b="1" u="sng" dirty="0"/>
              <a:t>Skandinavische Verteidigung</a:t>
            </a:r>
            <a:endParaRPr lang="de-DE" b="1" dirty="0"/>
          </a:p>
          <a:p>
            <a:pPr marL="457200" indent="-457200">
              <a:buAutoNum type="arabicPeriod"/>
            </a:pPr>
            <a:r>
              <a:rPr lang="de-DE" b="1" dirty="0"/>
              <a:t>e4 d5 </a:t>
            </a:r>
          </a:p>
          <a:p>
            <a:pPr marL="457200" indent="-457200">
              <a:buAutoNum type="arabicPeriod"/>
            </a:pPr>
            <a:endParaRPr lang="de-DE" b="1" dirty="0"/>
          </a:p>
          <a:p>
            <a:pPr marL="0" indent="0">
              <a:buNone/>
            </a:pPr>
            <a:r>
              <a:rPr lang="de-DE" dirty="0"/>
              <a:t>Idee: Durch den sofortigen Gegenschlag im Zentrum löst Schwarz die Spannung. </a:t>
            </a:r>
          </a:p>
        </p:txBody>
      </p:sp>
      <p:pic>
        <p:nvPicPr>
          <p:cNvPr id="6" name="Grafik 5"/>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0775594" y="656624"/>
            <a:ext cx="1249251" cy="1274145"/>
          </a:xfrm>
          <a:prstGeom prst="rect">
            <a:avLst/>
          </a:prstGeom>
        </p:spPr>
      </p:pic>
      <p:pic>
        <p:nvPicPr>
          <p:cNvPr id="4" name="Grafik 3"/>
          <p:cNvPicPr>
            <a:picLocks noChangeAspect="1"/>
          </p:cNvPicPr>
          <p:nvPr/>
        </p:nvPicPr>
        <p:blipFill>
          <a:blip r:embed="rId3"/>
          <a:stretch>
            <a:fillRect/>
          </a:stretch>
        </p:blipFill>
        <p:spPr>
          <a:xfrm>
            <a:off x="6078474" y="2136838"/>
            <a:ext cx="4528566" cy="4448838"/>
          </a:xfrm>
          <a:prstGeom prst="rect">
            <a:avLst/>
          </a:prstGeom>
        </p:spPr>
      </p:pic>
    </p:spTree>
    <p:extLst>
      <p:ext uri="{BB962C8B-B14F-4D97-AF65-F5344CB8AC3E}">
        <p14:creationId xmlns:p14="http://schemas.microsoft.com/office/powerpoint/2010/main" val="2396429502"/>
      </p:ext>
    </p:extLst>
  </p:cSld>
  <p:clrMapOvr>
    <a:masterClrMapping/>
  </p:clrMapOvr>
</p:sld>
</file>

<file path=ppt/slides/slide1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normAutofit/>
          </a:bodyPr>
          <a:lstStyle/>
          <a:p>
            <a:r>
              <a:rPr lang="de-DE" sz="4400" b="1" dirty="0"/>
              <a:t>Eröffnungen – Halboffene Spiele</a:t>
            </a:r>
          </a:p>
        </p:txBody>
      </p:sp>
      <p:sp>
        <p:nvSpPr>
          <p:cNvPr id="3" name="Inhaltsplatzhalter 2"/>
          <p:cNvSpPr>
            <a:spLocks noGrp="1"/>
          </p:cNvSpPr>
          <p:nvPr>
            <p:ph sz="half" idx="1"/>
          </p:nvPr>
        </p:nvSpPr>
        <p:spPr>
          <a:xfrm>
            <a:off x="680320" y="2336872"/>
            <a:ext cx="5281568" cy="3954199"/>
          </a:xfrm>
        </p:spPr>
        <p:txBody>
          <a:bodyPr>
            <a:normAutofit fontScale="92500" lnSpcReduction="10000"/>
          </a:bodyPr>
          <a:lstStyle/>
          <a:p>
            <a:pPr marL="0" indent="0">
              <a:buNone/>
            </a:pPr>
            <a:r>
              <a:rPr lang="de-DE" b="1" dirty="0"/>
              <a:t>2. exd5 </a:t>
            </a:r>
            <a:endParaRPr lang="de-DE" dirty="0"/>
          </a:p>
          <a:p>
            <a:pPr marL="457200" indent="-457200">
              <a:buFont typeface="+mj-lt"/>
              <a:buAutoNum type="alphaLcPeriod"/>
            </a:pPr>
            <a:r>
              <a:rPr lang="de-DE" dirty="0"/>
              <a:t>Schwarz nimmt mit dem Springer zurück: </a:t>
            </a:r>
            <a:r>
              <a:rPr lang="de-DE" b="1" dirty="0"/>
              <a:t>2. ... Sf6 3. d4 </a:t>
            </a:r>
            <a:r>
              <a:rPr lang="de-DE" dirty="0"/>
              <a:t>(Den Bauern zu verteidigen ist ungünstig: 3. c4 c6 4. dxc6 Sxc6 5. d3 e5 mit schlechter weißer Bauernstellung.) </a:t>
            </a:r>
            <a:r>
              <a:rPr lang="de-DE" b="1" dirty="0"/>
              <a:t>Sxd5 4. c4 Sf6 </a:t>
            </a:r>
            <a:r>
              <a:rPr lang="de-DE" dirty="0"/>
              <a:t>(oder Sb6 oder sogar Sb4) Weiß hat leichten Vorteil. </a:t>
            </a:r>
          </a:p>
          <a:p>
            <a:pPr marL="457200" indent="-457200">
              <a:buFont typeface="+mj-lt"/>
              <a:buAutoNum type="alphaLcPeriod"/>
            </a:pPr>
            <a:r>
              <a:rPr lang="de-DE" dirty="0"/>
              <a:t>Schwarz nimmt sofort mit der Dame zurück: </a:t>
            </a:r>
            <a:r>
              <a:rPr lang="de-DE" b="1" dirty="0"/>
              <a:t>2. ... Dxd5 3. Sc3 Da5 4. d4 c6 5. Sf3 Sf6 6. Lc4 Lf5 7. Ld2 e6 8. De2 Lb4 9. 0-0-0 Sbd7 </a:t>
            </a:r>
            <a:r>
              <a:rPr lang="de-DE" dirty="0"/>
              <a:t>Schwarz ist dem Ausgleich sehr nahe. </a:t>
            </a:r>
          </a:p>
          <a:p>
            <a:pPr marL="0" indent="0">
              <a:buNone/>
            </a:pPr>
            <a:endParaRPr lang="de-DE" dirty="0"/>
          </a:p>
        </p:txBody>
      </p:sp>
      <p:pic>
        <p:nvPicPr>
          <p:cNvPr id="6" name="Grafik 5"/>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0775594" y="656624"/>
            <a:ext cx="1249251" cy="1274145"/>
          </a:xfrm>
          <a:prstGeom prst="rect">
            <a:avLst/>
          </a:prstGeom>
        </p:spPr>
      </p:pic>
      <p:pic>
        <p:nvPicPr>
          <p:cNvPr id="4" name="Grafik 3"/>
          <p:cNvPicPr>
            <a:picLocks noChangeAspect="1"/>
          </p:cNvPicPr>
          <p:nvPr/>
        </p:nvPicPr>
        <p:blipFill>
          <a:blip r:embed="rId3"/>
          <a:stretch>
            <a:fillRect/>
          </a:stretch>
        </p:blipFill>
        <p:spPr>
          <a:xfrm>
            <a:off x="6078474" y="2136838"/>
            <a:ext cx="4528566" cy="4448838"/>
          </a:xfrm>
          <a:prstGeom prst="rect">
            <a:avLst/>
          </a:prstGeom>
        </p:spPr>
      </p:pic>
    </p:spTree>
    <p:extLst>
      <p:ext uri="{BB962C8B-B14F-4D97-AF65-F5344CB8AC3E}">
        <p14:creationId xmlns:p14="http://schemas.microsoft.com/office/powerpoint/2010/main" val="1374580103"/>
      </p:ext>
    </p:extLst>
  </p:cSld>
  <p:clrMapOvr>
    <a:masterClrMapping/>
  </p:clrMapOvr>
</p:sld>
</file>

<file path=ppt/slides/slide1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normAutofit/>
          </a:bodyPr>
          <a:lstStyle/>
          <a:p>
            <a:r>
              <a:rPr lang="de-DE" sz="4400" b="1" dirty="0"/>
              <a:t>Eröffnungen – Halboffene Spiele</a:t>
            </a:r>
          </a:p>
        </p:txBody>
      </p:sp>
      <p:sp>
        <p:nvSpPr>
          <p:cNvPr id="3" name="Inhaltsplatzhalter 2"/>
          <p:cNvSpPr>
            <a:spLocks noGrp="1"/>
          </p:cNvSpPr>
          <p:nvPr>
            <p:ph sz="half" idx="1"/>
          </p:nvPr>
        </p:nvSpPr>
        <p:spPr>
          <a:xfrm>
            <a:off x="680320" y="2336872"/>
            <a:ext cx="5281568" cy="3954199"/>
          </a:xfrm>
        </p:spPr>
        <p:txBody>
          <a:bodyPr>
            <a:normAutofit lnSpcReduction="10000"/>
          </a:bodyPr>
          <a:lstStyle/>
          <a:p>
            <a:pPr marL="0" indent="0">
              <a:buNone/>
            </a:pPr>
            <a:r>
              <a:rPr lang="de-DE" b="1" u="sng" dirty="0"/>
              <a:t>Französische Verteidigung </a:t>
            </a:r>
            <a:endParaRPr lang="de-DE" b="1" dirty="0"/>
          </a:p>
          <a:p>
            <a:pPr marL="457200" indent="-457200">
              <a:buAutoNum type="arabicPeriod"/>
            </a:pPr>
            <a:r>
              <a:rPr lang="de-DE" b="1" dirty="0"/>
              <a:t>e4 e6 2. d4 d5</a:t>
            </a:r>
          </a:p>
          <a:p>
            <a:pPr marL="457200" indent="-457200">
              <a:buAutoNum type="arabicPeriod"/>
            </a:pPr>
            <a:endParaRPr lang="de-DE" b="1" dirty="0"/>
          </a:p>
          <a:p>
            <a:pPr marL="0" indent="0">
              <a:buNone/>
            </a:pPr>
            <a:r>
              <a:rPr lang="de-DE" dirty="0"/>
              <a:t>Idee: Der Vorstoß d5 wird vorbereitet. Allerdings wird durch den Bauern die Entwicklung des Damenläufers behindert. Meist wird der Angriff auf das Zentrum später mit c5 noch verstärkt. Für Weiß stellt sich die Frage, was er mit dem angegriffenen Bauern e4 macht. </a:t>
            </a:r>
          </a:p>
        </p:txBody>
      </p:sp>
      <p:pic>
        <p:nvPicPr>
          <p:cNvPr id="6" name="Grafik 5"/>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0775594" y="656624"/>
            <a:ext cx="1249251" cy="1274145"/>
          </a:xfrm>
          <a:prstGeom prst="rect">
            <a:avLst/>
          </a:prstGeom>
        </p:spPr>
      </p:pic>
      <p:pic>
        <p:nvPicPr>
          <p:cNvPr id="5" name="Grafik 4"/>
          <p:cNvPicPr>
            <a:picLocks noChangeAspect="1"/>
          </p:cNvPicPr>
          <p:nvPr/>
        </p:nvPicPr>
        <p:blipFill>
          <a:blip r:embed="rId3"/>
          <a:stretch>
            <a:fillRect/>
          </a:stretch>
        </p:blipFill>
        <p:spPr>
          <a:xfrm>
            <a:off x="6348031" y="2071497"/>
            <a:ext cx="4240721" cy="4612714"/>
          </a:xfrm>
          <a:prstGeom prst="rect">
            <a:avLst/>
          </a:prstGeom>
        </p:spPr>
      </p:pic>
    </p:spTree>
    <p:extLst>
      <p:ext uri="{BB962C8B-B14F-4D97-AF65-F5344CB8AC3E}">
        <p14:creationId xmlns:p14="http://schemas.microsoft.com/office/powerpoint/2010/main" val="3213694856"/>
      </p:ext>
    </p:extLst>
  </p:cSld>
  <p:clrMapOvr>
    <a:masterClrMapping/>
  </p:clrMapOvr>
</p:sld>
</file>

<file path=ppt/slides/slide1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normAutofit/>
          </a:bodyPr>
          <a:lstStyle/>
          <a:p>
            <a:r>
              <a:rPr lang="de-DE" sz="4400" b="1" dirty="0"/>
              <a:t>Eröffnungen – Halboffene Spiele</a:t>
            </a:r>
          </a:p>
        </p:txBody>
      </p:sp>
      <p:sp>
        <p:nvSpPr>
          <p:cNvPr id="3" name="Inhaltsplatzhalter 2"/>
          <p:cNvSpPr>
            <a:spLocks noGrp="1"/>
          </p:cNvSpPr>
          <p:nvPr>
            <p:ph sz="half" idx="1"/>
          </p:nvPr>
        </p:nvSpPr>
        <p:spPr>
          <a:xfrm>
            <a:off x="680320" y="2336872"/>
            <a:ext cx="5409584" cy="3954199"/>
          </a:xfrm>
        </p:spPr>
        <p:txBody>
          <a:bodyPr>
            <a:normAutofit fontScale="92500" lnSpcReduction="20000"/>
          </a:bodyPr>
          <a:lstStyle/>
          <a:p>
            <a:pPr marL="457200" indent="-457200">
              <a:buFont typeface="+mj-lt"/>
              <a:buAutoNum type="alphaLcPeriod"/>
            </a:pPr>
            <a:r>
              <a:rPr lang="de-DE" dirty="0"/>
              <a:t>Abtausch der Zentrumsbauern: </a:t>
            </a:r>
            <a:r>
              <a:rPr lang="de-DE" b="1" dirty="0"/>
              <a:t>3. exd5 </a:t>
            </a:r>
            <a:r>
              <a:rPr lang="de-DE" b="1" dirty="0" err="1"/>
              <a:t>exd5</a:t>
            </a:r>
            <a:r>
              <a:rPr lang="de-DE" b="1" dirty="0"/>
              <a:t> 4. Ld3 Ld6 5. Se2 Se7 6. Lf4 Lf5 7. Sc3 c6 </a:t>
            </a:r>
            <a:r>
              <a:rPr lang="de-DE" dirty="0"/>
              <a:t>Weiß hat in der symmetrischen Stellung einen leichten Vorteil. </a:t>
            </a:r>
          </a:p>
          <a:p>
            <a:pPr marL="457200" indent="-457200">
              <a:buFont typeface="+mj-lt"/>
              <a:buAutoNum type="alphaLcPeriod"/>
            </a:pPr>
            <a:r>
              <a:rPr lang="de-DE" dirty="0"/>
              <a:t>Der e-Bauer zieht vorbei. Weiß gewinnt Raum; der Bauer d4 wird aber zum Angriffsobjekt: </a:t>
            </a:r>
            <a:r>
              <a:rPr lang="de-DE" b="1" dirty="0"/>
              <a:t>3. e5 c5 4. c3 Sc6 5. Sf3 Db6 6. Le2 cxd4 7. cxd4 Sge7 8. b3 Sf5 </a:t>
            </a:r>
            <a:r>
              <a:rPr lang="de-DE" dirty="0"/>
              <a:t>Schwarz gleicht aus. </a:t>
            </a:r>
          </a:p>
          <a:p>
            <a:pPr marL="457200" indent="-457200">
              <a:buFont typeface="+mj-lt"/>
              <a:buAutoNum type="alphaLcPeriod"/>
            </a:pPr>
            <a:r>
              <a:rPr lang="de-DE" dirty="0"/>
              <a:t>Der e-Bauer wird gedeckt: </a:t>
            </a:r>
            <a:r>
              <a:rPr lang="de-DE" b="1" dirty="0"/>
              <a:t>3. Sc3 </a:t>
            </a:r>
            <a:r>
              <a:rPr lang="de-DE" dirty="0"/>
              <a:t>(auch Sd2 möglich) </a:t>
            </a:r>
            <a:r>
              <a:rPr lang="de-DE" b="1" dirty="0"/>
              <a:t>Lb4 </a:t>
            </a:r>
            <a:r>
              <a:rPr lang="de-DE" dirty="0"/>
              <a:t>(oder: Sf6 4. Lg5 Le7) </a:t>
            </a:r>
            <a:r>
              <a:rPr lang="de-DE" b="1" dirty="0"/>
              <a:t>4. e5 c5 5. a3 Lxc3 6. bxc3 Se7 </a:t>
            </a:r>
            <a:r>
              <a:rPr lang="de-DE" dirty="0"/>
              <a:t>mit verteilten Chancen </a:t>
            </a:r>
          </a:p>
          <a:p>
            <a:pPr marL="0" indent="0">
              <a:buNone/>
            </a:pPr>
            <a:endParaRPr lang="de-DE" dirty="0"/>
          </a:p>
        </p:txBody>
      </p:sp>
      <p:pic>
        <p:nvPicPr>
          <p:cNvPr id="6" name="Grafik 5"/>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0775594" y="656624"/>
            <a:ext cx="1249251" cy="1274145"/>
          </a:xfrm>
          <a:prstGeom prst="rect">
            <a:avLst/>
          </a:prstGeom>
        </p:spPr>
      </p:pic>
      <p:pic>
        <p:nvPicPr>
          <p:cNvPr id="5" name="Grafik 4"/>
          <p:cNvPicPr>
            <a:picLocks noChangeAspect="1"/>
          </p:cNvPicPr>
          <p:nvPr/>
        </p:nvPicPr>
        <p:blipFill>
          <a:blip r:embed="rId3"/>
          <a:stretch>
            <a:fillRect/>
          </a:stretch>
        </p:blipFill>
        <p:spPr>
          <a:xfrm>
            <a:off x="6348031" y="2071497"/>
            <a:ext cx="4240721" cy="4612714"/>
          </a:xfrm>
          <a:prstGeom prst="rect">
            <a:avLst/>
          </a:prstGeom>
        </p:spPr>
      </p:pic>
    </p:spTree>
    <p:extLst>
      <p:ext uri="{BB962C8B-B14F-4D97-AF65-F5344CB8AC3E}">
        <p14:creationId xmlns:p14="http://schemas.microsoft.com/office/powerpoint/2010/main" val="1088104110"/>
      </p:ext>
    </p:extLst>
  </p:cSld>
  <p:clrMapOvr>
    <a:masterClrMapping/>
  </p:clrMapOvr>
</p:sld>
</file>

<file path=ppt/slides/slide1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normAutofit/>
          </a:bodyPr>
          <a:lstStyle/>
          <a:p>
            <a:r>
              <a:rPr lang="de-DE" sz="4400" b="1" dirty="0"/>
              <a:t>Eröffnungen – Halboffene Spiele</a:t>
            </a:r>
          </a:p>
        </p:txBody>
      </p:sp>
      <p:sp>
        <p:nvSpPr>
          <p:cNvPr id="3" name="Inhaltsplatzhalter 2"/>
          <p:cNvSpPr>
            <a:spLocks noGrp="1"/>
          </p:cNvSpPr>
          <p:nvPr>
            <p:ph sz="half" idx="1"/>
          </p:nvPr>
        </p:nvSpPr>
        <p:spPr>
          <a:xfrm>
            <a:off x="680320" y="2336872"/>
            <a:ext cx="5409584" cy="3954199"/>
          </a:xfrm>
        </p:spPr>
        <p:txBody>
          <a:bodyPr>
            <a:normAutofit/>
          </a:bodyPr>
          <a:lstStyle/>
          <a:p>
            <a:pPr marL="0" indent="0">
              <a:buNone/>
            </a:pPr>
            <a:r>
              <a:rPr lang="de-DE" b="1" u="sng" dirty="0"/>
              <a:t>Caro-Kann-Verteidigung </a:t>
            </a:r>
            <a:endParaRPr lang="de-DE" b="1" dirty="0"/>
          </a:p>
          <a:p>
            <a:pPr marL="457200" indent="-457200">
              <a:buAutoNum type="arabicPeriod"/>
            </a:pPr>
            <a:r>
              <a:rPr lang="de-DE" b="1" dirty="0"/>
              <a:t>e4 c6 2. d4 d5 </a:t>
            </a:r>
          </a:p>
          <a:p>
            <a:pPr marL="457200" indent="-457200">
              <a:buAutoNum type="arabicPeriod"/>
            </a:pPr>
            <a:endParaRPr lang="de-DE" b="1" dirty="0"/>
          </a:p>
          <a:p>
            <a:pPr marL="0" indent="0">
              <a:buNone/>
            </a:pPr>
            <a:r>
              <a:rPr lang="de-DE" dirty="0"/>
              <a:t>Idee: Die Vorbereitung des Vorstoßes d5 mit dem c-Bauern vermeidet die Einsperrung des Damenläufers. Allerdings nimmt der Springer das beste Entwicklungsfeld. </a:t>
            </a:r>
          </a:p>
        </p:txBody>
      </p:sp>
      <p:pic>
        <p:nvPicPr>
          <p:cNvPr id="6" name="Grafik 5"/>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0775594" y="656624"/>
            <a:ext cx="1249251" cy="1274145"/>
          </a:xfrm>
          <a:prstGeom prst="rect">
            <a:avLst/>
          </a:prstGeom>
        </p:spPr>
      </p:pic>
      <p:pic>
        <p:nvPicPr>
          <p:cNvPr id="4" name="Grafik 3"/>
          <p:cNvPicPr>
            <a:picLocks noChangeAspect="1"/>
          </p:cNvPicPr>
          <p:nvPr/>
        </p:nvPicPr>
        <p:blipFill>
          <a:blip r:embed="rId3"/>
          <a:stretch>
            <a:fillRect/>
          </a:stretch>
        </p:blipFill>
        <p:spPr>
          <a:xfrm>
            <a:off x="6295643" y="2069210"/>
            <a:ext cx="4896701" cy="4532757"/>
          </a:xfrm>
          <a:prstGeom prst="rect">
            <a:avLst/>
          </a:prstGeom>
        </p:spPr>
      </p:pic>
    </p:spTree>
    <p:extLst>
      <p:ext uri="{BB962C8B-B14F-4D97-AF65-F5344CB8AC3E}">
        <p14:creationId xmlns:p14="http://schemas.microsoft.com/office/powerpoint/2010/main" val="4215263914"/>
      </p:ext>
    </p:extLst>
  </p:cSld>
  <p:clrMapOvr>
    <a:masterClrMapping/>
  </p:clrMapOvr>
</p:sld>
</file>

<file path=ppt/slides/slide1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normAutofit/>
          </a:bodyPr>
          <a:lstStyle/>
          <a:p>
            <a:r>
              <a:rPr lang="de-DE" sz="4400" b="1" dirty="0"/>
              <a:t>Eröffnungen – Halboffene Spiele</a:t>
            </a:r>
          </a:p>
        </p:txBody>
      </p:sp>
      <p:sp>
        <p:nvSpPr>
          <p:cNvPr id="3" name="Inhaltsplatzhalter 2"/>
          <p:cNvSpPr>
            <a:spLocks noGrp="1"/>
          </p:cNvSpPr>
          <p:nvPr>
            <p:ph sz="half" idx="1"/>
          </p:nvPr>
        </p:nvSpPr>
        <p:spPr>
          <a:xfrm>
            <a:off x="680320" y="2336872"/>
            <a:ext cx="5409584" cy="3954199"/>
          </a:xfrm>
        </p:spPr>
        <p:txBody>
          <a:bodyPr>
            <a:normAutofit fontScale="92500" lnSpcReduction="20000"/>
          </a:bodyPr>
          <a:lstStyle/>
          <a:p>
            <a:pPr marL="457200" indent="-457200">
              <a:buFont typeface="+mj-lt"/>
              <a:buAutoNum type="alphaLcPeriod"/>
            </a:pPr>
            <a:r>
              <a:rPr lang="de-DE" dirty="0"/>
              <a:t>Abtausch der Zentrumsbauern: </a:t>
            </a:r>
            <a:r>
              <a:rPr lang="de-DE" b="1" dirty="0"/>
              <a:t>3. exd5 cxd5 4. c4 </a:t>
            </a:r>
            <a:r>
              <a:rPr lang="de-DE" dirty="0"/>
              <a:t>(Ld3 ist ruhiger.) </a:t>
            </a:r>
            <a:r>
              <a:rPr lang="de-DE" b="1" dirty="0"/>
              <a:t>Sf6 5. Sc3 e6 6. Sf3 Le7 7. cxd5 Sxd5 </a:t>
            </a:r>
            <a:r>
              <a:rPr lang="de-DE" dirty="0"/>
              <a:t>Schwarz will den entstandenen Einzelbauern (</a:t>
            </a:r>
            <a:r>
              <a:rPr lang="de-DE" dirty="0" err="1"/>
              <a:t>Isolani</a:t>
            </a:r>
            <a:r>
              <a:rPr lang="de-DE" dirty="0"/>
              <a:t>) angreifen. Dieser aber erweist sich oft als Stärke im Zentrum. </a:t>
            </a:r>
          </a:p>
          <a:p>
            <a:pPr marL="457200" indent="-457200">
              <a:buFont typeface="+mj-lt"/>
              <a:buAutoNum type="alphaLcPeriod"/>
            </a:pPr>
            <a:r>
              <a:rPr lang="de-DE" dirty="0"/>
              <a:t>Der e-Bauer zieht vorbei: </a:t>
            </a:r>
            <a:r>
              <a:rPr lang="de-DE" b="1" dirty="0"/>
              <a:t>3. e5 Lf5 4. Ld3 Lxd3 5. Dxd3 e6 </a:t>
            </a:r>
            <a:r>
              <a:rPr lang="de-DE" dirty="0"/>
              <a:t>Schwarz hat eine feste Stellung. </a:t>
            </a:r>
          </a:p>
          <a:p>
            <a:pPr marL="457200" indent="-457200">
              <a:buFont typeface="+mj-lt"/>
              <a:buAutoNum type="alphaLcPeriod"/>
            </a:pPr>
            <a:r>
              <a:rPr lang="de-DE" dirty="0"/>
              <a:t>Der e-Bauer wird gedeckt: </a:t>
            </a:r>
            <a:r>
              <a:rPr lang="de-DE" b="1" dirty="0"/>
              <a:t>3. Sc3 </a:t>
            </a:r>
            <a:r>
              <a:rPr lang="de-DE" dirty="0"/>
              <a:t>oder Sd2 </a:t>
            </a:r>
            <a:r>
              <a:rPr lang="de-DE" b="1" dirty="0"/>
              <a:t>dxe4 4. Sxe4 Lf5 5. Sg3 Lg6 6. h4 h6 7. Sf3 Sd7 8. h5 Lh7 9. Ld3 Lxd3 10. Dxd3 e6 </a:t>
            </a:r>
            <a:r>
              <a:rPr lang="de-DE" dirty="0"/>
              <a:t>Schwarz gleicht aus. </a:t>
            </a:r>
          </a:p>
          <a:p>
            <a:pPr marL="457200" indent="-457200">
              <a:buFont typeface="+mj-lt"/>
              <a:buAutoNum type="alphaLcPeriod"/>
            </a:pPr>
            <a:endParaRPr lang="de-DE" dirty="0"/>
          </a:p>
          <a:p>
            <a:pPr marL="0" indent="0">
              <a:buNone/>
            </a:pPr>
            <a:endParaRPr lang="de-DE" dirty="0"/>
          </a:p>
        </p:txBody>
      </p:sp>
      <p:pic>
        <p:nvPicPr>
          <p:cNvPr id="6" name="Grafik 5"/>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0775594" y="656624"/>
            <a:ext cx="1249251" cy="1274145"/>
          </a:xfrm>
          <a:prstGeom prst="rect">
            <a:avLst/>
          </a:prstGeom>
        </p:spPr>
      </p:pic>
      <p:pic>
        <p:nvPicPr>
          <p:cNvPr id="4" name="Grafik 3"/>
          <p:cNvPicPr>
            <a:picLocks noChangeAspect="1"/>
          </p:cNvPicPr>
          <p:nvPr/>
        </p:nvPicPr>
        <p:blipFill>
          <a:blip r:embed="rId3"/>
          <a:stretch>
            <a:fillRect/>
          </a:stretch>
        </p:blipFill>
        <p:spPr>
          <a:xfrm>
            <a:off x="6295643" y="2069210"/>
            <a:ext cx="4896701" cy="4532757"/>
          </a:xfrm>
          <a:prstGeom prst="rect">
            <a:avLst/>
          </a:prstGeom>
        </p:spPr>
      </p:pic>
    </p:spTree>
    <p:extLst>
      <p:ext uri="{BB962C8B-B14F-4D97-AF65-F5344CB8AC3E}">
        <p14:creationId xmlns:p14="http://schemas.microsoft.com/office/powerpoint/2010/main" val="2960707012"/>
      </p:ext>
    </p:extLst>
  </p:cSld>
  <p:clrMapOvr>
    <a:masterClrMapping/>
  </p:clrMapOvr>
</p:sld>
</file>

<file path=ppt/slides/slide1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normAutofit/>
          </a:bodyPr>
          <a:lstStyle/>
          <a:p>
            <a:r>
              <a:rPr lang="de-DE" sz="4400" b="1" dirty="0"/>
              <a:t>Eröffnungen – Halboffene Spiele</a:t>
            </a:r>
          </a:p>
        </p:txBody>
      </p:sp>
      <p:sp>
        <p:nvSpPr>
          <p:cNvPr id="3" name="Inhaltsplatzhalter 2"/>
          <p:cNvSpPr>
            <a:spLocks noGrp="1"/>
          </p:cNvSpPr>
          <p:nvPr>
            <p:ph sz="half" idx="1"/>
          </p:nvPr>
        </p:nvSpPr>
        <p:spPr>
          <a:xfrm>
            <a:off x="680320" y="2336872"/>
            <a:ext cx="5409584" cy="3954199"/>
          </a:xfrm>
        </p:spPr>
        <p:txBody>
          <a:bodyPr>
            <a:normAutofit fontScale="92500" lnSpcReduction="10000"/>
          </a:bodyPr>
          <a:lstStyle/>
          <a:p>
            <a:pPr marL="0" indent="0">
              <a:buNone/>
            </a:pPr>
            <a:r>
              <a:rPr lang="de-DE" b="1" u="sng" dirty="0"/>
              <a:t>Sizilianische Verteidigung</a:t>
            </a:r>
            <a:endParaRPr lang="de-DE" b="1" dirty="0"/>
          </a:p>
          <a:p>
            <a:pPr marL="457200" indent="-457200">
              <a:buAutoNum type="arabicPeriod"/>
            </a:pPr>
            <a:r>
              <a:rPr lang="de-DE" b="1" dirty="0"/>
              <a:t>e4 c5</a:t>
            </a:r>
          </a:p>
          <a:p>
            <a:pPr marL="457200" indent="-457200">
              <a:buAutoNum type="arabicPeriod"/>
            </a:pPr>
            <a:endParaRPr lang="de-DE" b="1" dirty="0"/>
          </a:p>
          <a:p>
            <a:pPr marL="0" indent="0">
              <a:buNone/>
            </a:pPr>
            <a:r>
              <a:rPr lang="de-DE" dirty="0"/>
              <a:t>Hierbei handelt es sich um die beliebteste halboffene Eröffnung. </a:t>
            </a:r>
          </a:p>
          <a:p>
            <a:pPr marL="0" indent="0">
              <a:buNone/>
            </a:pPr>
            <a:r>
              <a:rPr lang="de-DE" dirty="0"/>
              <a:t>Idee: Der Zug des Läuferbauern fördert zwar nicht die Entwicklung; der c-Bauer wird aber meist gegen den weißen d-Bauern getauscht, so dass Schwarz noch über beide Zentrumsbauern verfügt. In der Folge wird die halboffene c-Linie mit einem Turm besetzt. </a:t>
            </a:r>
          </a:p>
        </p:txBody>
      </p:sp>
      <p:pic>
        <p:nvPicPr>
          <p:cNvPr id="6" name="Grafik 5"/>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0775594" y="656624"/>
            <a:ext cx="1249251" cy="1274145"/>
          </a:xfrm>
          <a:prstGeom prst="rect">
            <a:avLst/>
          </a:prstGeom>
        </p:spPr>
      </p:pic>
      <p:pic>
        <p:nvPicPr>
          <p:cNvPr id="5" name="Grafik 4"/>
          <p:cNvPicPr>
            <a:picLocks noChangeAspect="1"/>
          </p:cNvPicPr>
          <p:nvPr/>
        </p:nvPicPr>
        <p:blipFill>
          <a:blip r:embed="rId3"/>
          <a:stretch>
            <a:fillRect/>
          </a:stretch>
        </p:blipFill>
        <p:spPr>
          <a:xfrm>
            <a:off x="6314312" y="2086356"/>
            <a:ext cx="4777359" cy="4549866"/>
          </a:xfrm>
          <a:prstGeom prst="rect">
            <a:avLst/>
          </a:prstGeom>
        </p:spPr>
      </p:pic>
    </p:spTree>
    <p:extLst>
      <p:ext uri="{BB962C8B-B14F-4D97-AF65-F5344CB8AC3E}">
        <p14:creationId xmlns:p14="http://schemas.microsoft.com/office/powerpoint/2010/main" val="2462769834"/>
      </p:ext>
    </p:extLst>
  </p:cSld>
  <p:clrMapOvr>
    <a:masterClrMapping/>
  </p:clrMapOvr>
</p:sld>
</file>

<file path=ppt/slides/slide1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normAutofit/>
          </a:bodyPr>
          <a:lstStyle/>
          <a:p>
            <a:r>
              <a:rPr lang="de-DE" sz="4400" b="1" dirty="0"/>
              <a:t>Eröffnungen – Halboffene Spiele</a:t>
            </a:r>
          </a:p>
        </p:txBody>
      </p:sp>
      <p:sp>
        <p:nvSpPr>
          <p:cNvPr id="3" name="Inhaltsplatzhalter 2"/>
          <p:cNvSpPr>
            <a:spLocks noGrp="1"/>
          </p:cNvSpPr>
          <p:nvPr>
            <p:ph sz="half" idx="1"/>
          </p:nvPr>
        </p:nvSpPr>
        <p:spPr>
          <a:xfrm>
            <a:off x="680320" y="2157984"/>
            <a:ext cx="5409584" cy="4478237"/>
          </a:xfrm>
        </p:spPr>
        <p:txBody>
          <a:bodyPr>
            <a:normAutofit fontScale="85000" lnSpcReduction="20000"/>
          </a:bodyPr>
          <a:lstStyle/>
          <a:p>
            <a:pPr marL="457200" indent="-457200">
              <a:buFont typeface="+mj-lt"/>
              <a:buAutoNum type="alphaLcPeriod"/>
            </a:pPr>
            <a:r>
              <a:rPr lang="de-DE" b="1" dirty="0"/>
              <a:t>2. Sf3 e6 3. d4 cxd4 4. Sxd4 a6 </a:t>
            </a:r>
            <a:r>
              <a:rPr lang="de-DE" dirty="0"/>
              <a:t>Ein typischer Zug, mit dem das Feld b5 unter Kontrolle genommen und der Doppelschritt des b-Bauern ermöglicht wird. </a:t>
            </a:r>
            <a:r>
              <a:rPr lang="de-DE" b="1" dirty="0"/>
              <a:t>5. Sc3 Sc6 6. Le2 Dc7 7. 0-0 Sf6 8. Le3 Lb4 </a:t>
            </a:r>
            <a:r>
              <a:rPr lang="de-DE" dirty="0"/>
              <a:t>Es ist eine dynamische Stellung entstanden. </a:t>
            </a:r>
          </a:p>
          <a:p>
            <a:pPr marL="457200" indent="-457200">
              <a:buFont typeface="+mj-lt"/>
              <a:buAutoNum type="alphaLcPeriod"/>
            </a:pPr>
            <a:r>
              <a:rPr lang="de-DE" b="1" dirty="0"/>
              <a:t>2. Sf3 d6 3. d4 cxd4 4. Sxd4 Sf6 5. Sc3 a6 6. Le2 e5 </a:t>
            </a:r>
            <a:r>
              <a:rPr lang="de-DE" dirty="0"/>
              <a:t>oder e6 mit flexibler Stellung </a:t>
            </a:r>
            <a:r>
              <a:rPr lang="de-DE" b="1" dirty="0"/>
              <a:t>7. Sb3 Le7 8. 0-0 0-0 9. Le3 Le6 </a:t>
            </a:r>
            <a:r>
              <a:rPr lang="de-DE" dirty="0"/>
              <a:t>mit verteilten Chancen </a:t>
            </a:r>
          </a:p>
          <a:p>
            <a:pPr marL="457200" indent="-457200">
              <a:buFont typeface="+mj-lt"/>
              <a:buAutoNum type="alphaLcPeriod"/>
            </a:pPr>
            <a:r>
              <a:rPr lang="de-DE" dirty="0"/>
              <a:t>Schwarz flankiert seinen Königsläufer: </a:t>
            </a:r>
            <a:r>
              <a:rPr lang="de-DE" b="1" dirty="0"/>
              <a:t>2. Sf3 d6 3. d4 cxd4 4. Sxd4 Sf6 5. Sc3 g6 6. Le3 Lg7 7. f3 Sc6 8. Dd2 0-0 9. Lc4 Ld7 10. 0-0-0 Da5 11. Lb3 Tfc8 12. h4 </a:t>
            </a:r>
            <a:r>
              <a:rPr lang="de-DE" dirty="0"/>
              <a:t>Das Wettrennen, wer als erster den gegnerischen König mattsetzt, hat begonnen. Es ist eine sehr scharfe Stellung entstanden. </a:t>
            </a:r>
          </a:p>
          <a:p>
            <a:pPr marL="0" indent="0">
              <a:buNone/>
            </a:pPr>
            <a:endParaRPr lang="de-DE" dirty="0"/>
          </a:p>
        </p:txBody>
      </p:sp>
      <p:pic>
        <p:nvPicPr>
          <p:cNvPr id="6" name="Grafik 5"/>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0775594" y="656624"/>
            <a:ext cx="1249251" cy="1274145"/>
          </a:xfrm>
          <a:prstGeom prst="rect">
            <a:avLst/>
          </a:prstGeom>
        </p:spPr>
      </p:pic>
      <p:pic>
        <p:nvPicPr>
          <p:cNvPr id="5" name="Grafik 4"/>
          <p:cNvPicPr>
            <a:picLocks noChangeAspect="1"/>
          </p:cNvPicPr>
          <p:nvPr/>
        </p:nvPicPr>
        <p:blipFill>
          <a:blip r:embed="rId3"/>
          <a:stretch>
            <a:fillRect/>
          </a:stretch>
        </p:blipFill>
        <p:spPr>
          <a:xfrm>
            <a:off x="6314312" y="2086356"/>
            <a:ext cx="4777359" cy="4549866"/>
          </a:xfrm>
          <a:prstGeom prst="rect">
            <a:avLst/>
          </a:prstGeom>
        </p:spPr>
      </p:pic>
    </p:spTree>
    <p:extLst>
      <p:ext uri="{BB962C8B-B14F-4D97-AF65-F5344CB8AC3E}">
        <p14:creationId xmlns:p14="http://schemas.microsoft.com/office/powerpoint/2010/main" val="264049264"/>
      </p:ext>
    </p:extLst>
  </p:cSld>
  <p:clrMapOvr>
    <a:masterClrMapping/>
  </p:clrMapOvr>
</p:sld>
</file>

<file path=ppt/slides/slide1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normAutofit/>
          </a:bodyPr>
          <a:lstStyle/>
          <a:p>
            <a:r>
              <a:rPr lang="de-DE" sz="4400" b="1" dirty="0"/>
              <a:t>Eröffnungen – Halboffene Spiele</a:t>
            </a:r>
          </a:p>
        </p:txBody>
      </p:sp>
      <p:sp>
        <p:nvSpPr>
          <p:cNvPr id="3" name="Inhaltsplatzhalter 2"/>
          <p:cNvSpPr>
            <a:spLocks noGrp="1"/>
          </p:cNvSpPr>
          <p:nvPr>
            <p:ph sz="half" idx="1"/>
          </p:nvPr>
        </p:nvSpPr>
        <p:spPr>
          <a:xfrm>
            <a:off x="680320" y="2157984"/>
            <a:ext cx="5409584" cy="4478237"/>
          </a:xfrm>
        </p:spPr>
        <p:txBody>
          <a:bodyPr>
            <a:normAutofit/>
          </a:bodyPr>
          <a:lstStyle/>
          <a:p>
            <a:pPr marL="0" indent="0">
              <a:buNone/>
            </a:pPr>
            <a:r>
              <a:rPr lang="de-DE" b="1" u="sng" dirty="0" err="1"/>
              <a:t>Pirc</a:t>
            </a:r>
            <a:r>
              <a:rPr lang="de-DE" b="1" u="sng" dirty="0"/>
              <a:t>-Verteidigung</a:t>
            </a:r>
            <a:r>
              <a:rPr lang="de-DE" u="sng" dirty="0"/>
              <a:t> </a:t>
            </a:r>
            <a:endParaRPr lang="de-DE" dirty="0"/>
          </a:p>
          <a:p>
            <a:pPr marL="457200" indent="-457200">
              <a:buAutoNum type="arabicPeriod"/>
            </a:pPr>
            <a:r>
              <a:rPr lang="it-IT" b="1" dirty="0"/>
              <a:t>e4 d6 2. d4 Sf6 3. Sc3 g6 </a:t>
            </a:r>
          </a:p>
          <a:p>
            <a:pPr marL="457200" indent="-457200">
              <a:buAutoNum type="arabicPeriod"/>
            </a:pPr>
            <a:endParaRPr lang="it-IT" b="1" dirty="0"/>
          </a:p>
          <a:p>
            <a:pPr marL="0" indent="0">
              <a:buNone/>
            </a:pPr>
            <a:r>
              <a:rPr lang="de-DE" dirty="0"/>
              <a:t>Idee: Schwarz nimmt mit seinem </a:t>
            </a:r>
            <a:r>
              <a:rPr lang="de-DE" dirty="0" err="1"/>
              <a:t>Fianchetto</a:t>
            </a:r>
            <a:r>
              <a:rPr lang="de-DE" dirty="0"/>
              <a:t>-Läufer eine flexible Stellung ein. </a:t>
            </a:r>
          </a:p>
        </p:txBody>
      </p:sp>
      <p:pic>
        <p:nvPicPr>
          <p:cNvPr id="6" name="Grafik 5"/>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0775594" y="656624"/>
            <a:ext cx="1249251" cy="1274145"/>
          </a:xfrm>
          <a:prstGeom prst="rect">
            <a:avLst/>
          </a:prstGeom>
        </p:spPr>
      </p:pic>
      <p:pic>
        <p:nvPicPr>
          <p:cNvPr id="4" name="Grafik 3"/>
          <p:cNvPicPr>
            <a:picLocks noChangeAspect="1"/>
          </p:cNvPicPr>
          <p:nvPr/>
        </p:nvPicPr>
        <p:blipFill>
          <a:blip r:embed="rId3"/>
          <a:stretch>
            <a:fillRect/>
          </a:stretch>
        </p:blipFill>
        <p:spPr>
          <a:xfrm>
            <a:off x="5990272" y="2077212"/>
            <a:ext cx="4699064" cy="4521436"/>
          </a:xfrm>
          <a:prstGeom prst="rect">
            <a:avLst/>
          </a:prstGeom>
        </p:spPr>
      </p:pic>
    </p:spTree>
    <p:extLst>
      <p:ext uri="{BB962C8B-B14F-4D97-AF65-F5344CB8AC3E}">
        <p14:creationId xmlns:p14="http://schemas.microsoft.com/office/powerpoint/2010/main" val="203965643"/>
      </p:ext>
    </p:extLst>
  </p:cSld>
  <p:clrMapOvr>
    <a:masterClrMapping/>
  </p:clrMapOvr>
</p:sld>
</file>

<file path=ppt/slides/slide1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normAutofit/>
          </a:bodyPr>
          <a:lstStyle/>
          <a:p>
            <a:r>
              <a:rPr lang="de-DE" sz="4400" b="1" dirty="0"/>
              <a:t>Eröffnungen – Halboffene Spiele</a:t>
            </a:r>
          </a:p>
        </p:txBody>
      </p:sp>
      <p:sp>
        <p:nvSpPr>
          <p:cNvPr id="3" name="Inhaltsplatzhalter 2"/>
          <p:cNvSpPr>
            <a:spLocks noGrp="1"/>
          </p:cNvSpPr>
          <p:nvPr>
            <p:ph sz="half" idx="1"/>
          </p:nvPr>
        </p:nvSpPr>
        <p:spPr>
          <a:xfrm>
            <a:off x="680320" y="2157984"/>
            <a:ext cx="5409584" cy="4478237"/>
          </a:xfrm>
        </p:spPr>
        <p:txBody>
          <a:bodyPr>
            <a:normAutofit/>
          </a:bodyPr>
          <a:lstStyle/>
          <a:p>
            <a:pPr marL="457200" indent="-457200">
              <a:buFont typeface="+mj-lt"/>
              <a:buAutoNum type="alphaLcPeriod"/>
            </a:pPr>
            <a:r>
              <a:rPr lang="de-DE" dirty="0"/>
              <a:t>Weiß entwickelt sich normal weiter: </a:t>
            </a:r>
            <a:r>
              <a:rPr lang="de-DE" b="1" dirty="0"/>
              <a:t>4. Sf3 Lg7 5. Le2 0-0 6. 0-0 c6 </a:t>
            </a:r>
            <a:r>
              <a:rPr lang="de-DE" dirty="0"/>
              <a:t>mit verteilten Chancen </a:t>
            </a:r>
          </a:p>
          <a:p>
            <a:pPr marL="457200" indent="-457200">
              <a:buFont typeface="+mj-lt"/>
              <a:buAutoNum type="alphaLcPeriod"/>
            </a:pPr>
            <a:r>
              <a:rPr lang="de-DE" dirty="0"/>
              <a:t>Weiß besetzt das Zentrum mit Bauern: </a:t>
            </a:r>
            <a:r>
              <a:rPr lang="de-DE" b="1" dirty="0"/>
              <a:t>4. f4 Lg7 5. Sf3 0-0 6. Ld3 Sc6 7. 0-0 e5 8. fxe5 dxe5 </a:t>
            </a:r>
            <a:r>
              <a:rPr lang="de-DE" dirty="0"/>
              <a:t>Es entwickelt sich ein kompliziertes Spiel. </a:t>
            </a:r>
          </a:p>
          <a:p>
            <a:pPr marL="0" indent="0">
              <a:buNone/>
            </a:pPr>
            <a:endParaRPr lang="de-DE" dirty="0"/>
          </a:p>
        </p:txBody>
      </p:sp>
      <p:pic>
        <p:nvPicPr>
          <p:cNvPr id="6" name="Grafik 5"/>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0775594" y="656624"/>
            <a:ext cx="1249251" cy="1274145"/>
          </a:xfrm>
          <a:prstGeom prst="rect">
            <a:avLst/>
          </a:prstGeom>
        </p:spPr>
      </p:pic>
      <p:pic>
        <p:nvPicPr>
          <p:cNvPr id="4" name="Grafik 3"/>
          <p:cNvPicPr>
            <a:picLocks noChangeAspect="1"/>
          </p:cNvPicPr>
          <p:nvPr/>
        </p:nvPicPr>
        <p:blipFill>
          <a:blip r:embed="rId3"/>
          <a:stretch>
            <a:fillRect/>
          </a:stretch>
        </p:blipFill>
        <p:spPr>
          <a:xfrm>
            <a:off x="5990272" y="2077212"/>
            <a:ext cx="4699064" cy="4521436"/>
          </a:xfrm>
          <a:prstGeom prst="rect">
            <a:avLst/>
          </a:prstGeom>
        </p:spPr>
      </p:pic>
    </p:spTree>
    <p:extLst>
      <p:ext uri="{BB962C8B-B14F-4D97-AF65-F5344CB8AC3E}">
        <p14:creationId xmlns:p14="http://schemas.microsoft.com/office/powerpoint/2010/main" val="3484066651"/>
      </p:ext>
    </p:extLst>
  </p:cSld>
  <p:clrMapOvr>
    <a:masterClrMapping/>
  </p:clrMapOvr>
</p:sld>
</file>

<file path=ppt/slides/slide1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normAutofit/>
          </a:bodyPr>
          <a:lstStyle/>
          <a:p>
            <a:r>
              <a:rPr lang="de-DE" sz="4400" b="1" dirty="0"/>
              <a:t>Eröffnungen – Halboffene Spiele</a:t>
            </a:r>
          </a:p>
        </p:txBody>
      </p:sp>
      <p:sp>
        <p:nvSpPr>
          <p:cNvPr id="3" name="Inhaltsplatzhalter 2"/>
          <p:cNvSpPr>
            <a:spLocks noGrp="1"/>
          </p:cNvSpPr>
          <p:nvPr>
            <p:ph sz="half" idx="1"/>
          </p:nvPr>
        </p:nvSpPr>
        <p:spPr>
          <a:xfrm>
            <a:off x="680320" y="2157984"/>
            <a:ext cx="5409584" cy="4478237"/>
          </a:xfrm>
        </p:spPr>
        <p:txBody>
          <a:bodyPr>
            <a:normAutofit/>
          </a:bodyPr>
          <a:lstStyle/>
          <a:p>
            <a:pPr marL="0" indent="0">
              <a:buNone/>
            </a:pPr>
            <a:r>
              <a:rPr lang="de-DE" b="1" u="sng" dirty="0" err="1"/>
              <a:t>Aljechin</a:t>
            </a:r>
            <a:r>
              <a:rPr lang="de-DE" b="1" u="sng" dirty="0"/>
              <a:t>-Verteidigung</a:t>
            </a:r>
            <a:endParaRPr lang="de-DE" b="1" dirty="0"/>
          </a:p>
          <a:p>
            <a:pPr marL="457200" indent="-457200">
              <a:buAutoNum type="arabicPeriod"/>
            </a:pPr>
            <a:r>
              <a:rPr lang="de-DE" b="1" dirty="0"/>
              <a:t>e4 Sf6 </a:t>
            </a:r>
          </a:p>
          <a:p>
            <a:pPr marL="457200" indent="-457200">
              <a:buAutoNum type="arabicPeriod"/>
            </a:pPr>
            <a:endParaRPr lang="de-DE" b="1" dirty="0"/>
          </a:p>
          <a:p>
            <a:pPr marL="0" indent="0">
              <a:buNone/>
            </a:pPr>
            <a:r>
              <a:rPr lang="de-DE" dirty="0"/>
              <a:t>Diese schwierige Verteidigung wurde von dem Weltmeister Alexander </a:t>
            </a:r>
            <a:r>
              <a:rPr lang="de-DE" dirty="0" err="1"/>
              <a:t>Aljechin</a:t>
            </a:r>
            <a:r>
              <a:rPr lang="de-DE" dirty="0"/>
              <a:t> 1921 in die Turnierpraxis eingeführt. </a:t>
            </a:r>
          </a:p>
          <a:p>
            <a:pPr marL="0" indent="0">
              <a:buNone/>
            </a:pPr>
            <a:r>
              <a:rPr lang="de-DE" dirty="0"/>
              <a:t>Idee: Hervorlocken der weißen Bauern über die 4. Reihe hinaus, um sie dort später anzugreifen. </a:t>
            </a:r>
          </a:p>
        </p:txBody>
      </p:sp>
      <p:pic>
        <p:nvPicPr>
          <p:cNvPr id="6" name="Grafik 5"/>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0775594" y="656624"/>
            <a:ext cx="1249251" cy="1274145"/>
          </a:xfrm>
          <a:prstGeom prst="rect">
            <a:avLst/>
          </a:prstGeom>
        </p:spPr>
      </p:pic>
      <p:pic>
        <p:nvPicPr>
          <p:cNvPr id="5" name="Grafik 4"/>
          <p:cNvPicPr>
            <a:picLocks noChangeAspect="1"/>
          </p:cNvPicPr>
          <p:nvPr/>
        </p:nvPicPr>
        <p:blipFill>
          <a:blip r:embed="rId3"/>
          <a:stretch>
            <a:fillRect/>
          </a:stretch>
        </p:blipFill>
        <p:spPr>
          <a:xfrm>
            <a:off x="6157722" y="2079905"/>
            <a:ext cx="4970526" cy="4556316"/>
          </a:xfrm>
          <a:prstGeom prst="rect">
            <a:avLst/>
          </a:prstGeom>
        </p:spPr>
      </p:pic>
    </p:spTree>
    <p:extLst>
      <p:ext uri="{BB962C8B-B14F-4D97-AF65-F5344CB8AC3E}">
        <p14:creationId xmlns:p14="http://schemas.microsoft.com/office/powerpoint/2010/main" val="795377787"/>
      </p:ext>
    </p:extLst>
  </p:cSld>
  <p:clrMapOvr>
    <a:masterClrMapping/>
  </p:clrMapOvr>
</p:sld>
</file>

<file path=ppt/slides/slide1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normAutofit/>
          </a:bodyPr>
          <a:lstStyle/>
          <a:p>
            <a:r>
              <a:rPr lang="de-DE" sz="4400" b="1" dirty="0"/>
              <a:t>Eröffnungen – Halboffene Spiele</a:t>
            </a:r>
          </a:p>
        </p:txBody>
      </p:sp>
      <p:sp>
        <p:nvSpPr>
          <p:cNvPr id="3" name="Inhaltsplatzhalter 2"/>
          <p:cNvSpPr>
            <a:spLocks noGrp="1"/>
          </p:cNvSpPr>
          <p:nvPr>
            <p:ph sz="half" idx="1"/>
          </p:nvPr>
        </p:nvSpPr>
        <p:spPr>
          <a:xfrm>
            <a:off x="680320" y="2157984"/>
            <a:ext cx="5409584" cy="4478237"/>
          </a:xfrm>
        </p:spPr>
        <p:txBody>
          <a:bodyPr>
            <a:normAutofit/>
          </a:bodyPr>
          <a:lstStyle/>
          <a:p>
            <a:pPr marL="457200" indent="-457200">
              <a:buFont typeface="+mj-lt"/>
              <a:buAutoNum type="alphaLcPeriod"/>
            </a:pPr>
            <a:r>
              <a:rPr lang="de-DE" dirty="0"/>
              <a:t>Weiß deckt den e-Bauern: </a:t>
            </a:r>
            <a:r>
              <a:rPr lang="de-DE" b="1" dirty="0"/>
              <a:t>2. Sc3 d5 3. exd5 Sxd5 4. Lc4 Sb6 5. Lb3 Sc6 6. Sf3 Lf5 </a:t>
            </a:r>
            <a:r>
              <a:rPr lang="de-DE" dirty="0"/>
              <a:t>Schwarz hat ausgeglichen. </a:t>
            </a:r>
          </a:p>
          <a:p>
            <a:pPr marL="457200" indent="-457200">
              <a:buFont typeface="+mj-lt"/>
              <a:buAutoNum type="alphaLcPeriod"/>
            </a:pPr>
            <a:r>
              <a:rPr lang="de-DE" dirty="0"/>
              <a:t>Weiß nimmt die Herausforderung an: </a:t>
            </a:r>
            <a:r>
              <a:rPr lang="de-DE" b="1" dirty="0"/>
              <a:t>2. e5 Sd5 3. d4 d6 4. Sf3 Lg4 5. Le2 </a:t>
            </a:r>
            <a:r>
              <a:rPr lang="de-DE" dirty="0"/>
              <a:t>Der weiße Vorteil ist gering. </a:t>
            </a:r>
          </a:p>
          <a:p>
            <a:pPr marL="0" indent="0">
              <a:buNone/>
            </a:pPr>
            <a:endParaRPr lang="de-DE" dirty="0"/>
          </a:p>
        </p:txBody>
      </p:sp>
      <p:pic>
        <p:nvPicPr>
          <p:cNvPr id="6" name="Grafik 5"/>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0775594" y="656624"/>
            <a:ext cx="1249251" cy="1274145"/>
          </a:xfrm>
          <a:prstGeom prst="rect">
            <a:avLst/>
          </a:prstGeom>
        </p:spPr>
      </p:pic>
      <p:pic>
        <p:nvPicPr>
          <p:cNvPr id="5" name="Grafik 4"/>
          <p:cNvPicPr>
            <a:picLocks noChangeAspect="1"/>
          </p:cNvPicPr>
          <p:nvPr/>
        </p:nvPicPr>
        <p:blipFill>
          <a:blip r:embed="rId3"/>
          <a:stretch>
            <a:fillRect/>
          </a:stretch>
        </p:blipFill>
        <p:spPr>
          <a:xfrm>
            <a:off x="6157722" y="2079905"/>
            <a:ext cx="4970526" cy="4556316"/>
          </a:xfrm>
          <a:prstGeom prst="rect">
            <a:avLst/>
          </a:prstGeom>
        </p:spPr>
      </p:pic>
    </p:spTree>
    <p:extLst>
      <p:ext uri="{BB962C8B-B14F-4D97-AF65-F5344CB8AC3E}">
        <p14:creationId xmlns:p14="http://schemas.microsoft.com/office/powerpoint/2010/main" val="870513297"/>
      </p:ext>
    </p:extLst>
  </p:cSld>
  <p:clrMapOvr>
    <a:masterClrMapping/>
  </p:clrMapOvr>
</p:sld>
</file>

<file path=ppt/slides/slide1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normAutofit/>
          </a:bodyPr>
          <a:lstStyle/>
          <a:p>
            <a:r>
              <a:rPr lang="de-DE" sz="4400" b="1" dirty="0"/>
              <a:t>Eröffnungen – Geschlossene Spiele</a:t>
            </a:r>
          </a:p>
        </p:txBody>
      </p:sp>
      <p:sp>
        <p:nvSpPr>
          <p:cNvPr id="3" name="Inhaltsplatzhalter 2"/>
          <p:cNvSpPr>
            <a:spLocks noGrp="1"/>
          </p:cNvSpPr>
          <p:nvPr>
            <p:ph sz="half" idx="1"/>
          </p:nvPr>
        </p:nvSpPr>
        <p:spPr>
          <a:xfrm>
            <a:off x="680320" y="2336872"/>
            <a:ext cx="10095274" cy="3954199"/>
          </a:xfrm>
        </p:spPr>
        <p:txBody>
          <a:bodyPr>
            <a:normAutofit lnSpcReduction="10000"/>
          </a:bodyPr>
          <a:lstStyle/>
          <a:p>
            <a:pPr marL="0" indent="0">
              <a:buNone/>
            </a:pPr>
            <a:r>
              <a:rPr lang="de-DE" b="1" i="1" dirty="0"/>
              <a:t>Geschlossene Spiele </a:t>
            </a:r>
            <a:endParaRPr lang="de-DE" i="1" dirty="0"/>
          </a:p>
          <a:p>
            <a:pPr marL="0" indent="0">
              <a:buNone/>
            </a:pPr>
            <a:endParaRPr lang="de-DE" dirty="0"/>
          </a:p>
          <a:p>
            <a:r>
              <a:rPr lang="de-DE" dirty="0"/>
              <a:t>Als geschlossene Spiele bezeichnet man alle Systeme, in denen Weiß nicht mit 1. e4 beginnt. Bei diesen Spielen dauert es oft etwas länger, bis der heiße Kampf entbrennt. </a:t>
            </a:r>
          </a:p>
          <a:p>
            <a:r>
              <a:rPr lang="de-DE" dirty="0"/>
              <a:t>Hier ist mehr das langsame Anhäufen von kleinen Positionsvorteilen gefragt und besonders die Geduld von Schwarz wird häufig auf die Probe gestellt. </a:t>
            </a:r>
          </a:p>
          <a:p>
            <a:r>
              <a:rPr lang="de-DE" dirty="0"/>
              <a:t>Bei den geschlossenen Eröffnungen spielen Zugumstellungen eine große Rolle. So kann etwa das Damengambit z.B. durch folgende Zugfolge erreicht werden: 1. Sf3 Sf6 2. c4 e6 3. Sc3 d5 4. d4 Le7. </a:t>
            </a:r>
          </a:p>
        </p:txBody>
      </p:sp>
      <p:pic>
        <p:nvPicPr>
          <p:cNvPr id="6" name="Grafik 5"/>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0775594" y="656624"/>
            <a:ext cx="1249251" cy="1274145"/>
          </a:xfrm>
          <a:prstGeom prst="rect">
            <a:avLst/>
          </a:prstGeom>
        </p:spPr>
      </p:pic>
    </p:spTree>
    <p:extLst>
      <p:ext uri="{BB962C8B-B14F-4D97-AF65-F5344CB8AC3E}">
        <p14:creationId xmlns:p14="http://schemas.microsoft.com/office/powerpoint/2010/main" val="2295536536"/>
      </p:ext>
    </p:extLst>
  </p:cSld>
  <p:clrMapOvr>
    <a:masterClrMapping/>
  </p:clrMapOvr>
</p:sld>
</file>

<file path=ppt/slides/slide1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normAutofit/>
          </a:bodyPr>
          <a:lstStyle/>
          <a:p>
            <a:r>
              <a:rPr lang="de-DE" sz="4400" b="1" dirty="0"/>
              <a:t>Eröffnungen – Geschlossene Spiele</a:t>
            </a:r>
          </a:p>
        </p:txBody>
      </p:sp>
      <p:sp>
        <p:nvSpPr>
          <p:cNvPr id="3" name="Inhaltsplatzhalter 2"/>
          <p:cNvSpPr>
            <a:spLocks noGrp="1"/>
          </p:cNvSpPr>
          <p:nvPr>
            <p:ph sz="half" idx="1"/>
          </p:nvPr>
        </p:nvSpPr>
        <p:spPr>
          <a:xfrm>
            <a:off x="680320" y="2157984"/>
            <a:ext cx="5409584" cy="4478237"/>
          </a:xfrm>
        </p:spPr>
        <p:txBody>
          <a:bodyPr>
            <a:normAutofit/>
          </a:bodyPr>
          <a:lstStyle/>
          <a:p>
            <a:pPr marL="0" indent="0">
              <a:buNone/>
            </a:pPr>
            <a:r>
              <a:rPr lang="de-DE" b="1" u="sng" dirty="0"/>
              <a:t>Damengambit</a:t>
            </a:r>
            <a:endParaRPr lang="de-DE" b="1" dirty="0"/>
          </a:p>
          <a:p>
            <a:pPr marL="457200" indent="-457200">
              <a:buAutoNum type="arabicPeriod"/>
            </a:pPr>
            <a:r>
              <a:rPr lang="de-DE" b="1" dirty="0"/>
              <a:t>d4 d5 2. c4</a:t>
            </a:r>
          </a:p>
          <a:p>
            <a:pPr marL="457200" indent="-457200">
              <a:buAutoNum type="arabicPeriod"/>
            </a:pPr>
            <a:endParaRPr lang="de-DE" b="1" dirty="0"/>
          </a:p>
          <a:p>
            <a:pPr marL="0" indent="0">
              <a:buNone/>
            </a:pPr>
            <a:r>
              <a:rPr lang="de-DE" dirty="0"/>
              <a:t>Idee: Weiß übt Druck auf den Punkt d5 aus. Oft wird der c- gegen den d-Bauern getauscht, so dass Weiß im Zentrum zwei Bauern gegen einen schwarzen hat. </a:t>
            </a:r>
          </a:p>
        </p:txBody>
      </p:sp>
      <p:pic>
        <p:nvPicPr>
          <p:cNvPr id="6" name="Grafik 5"/>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0775594" y="656624"/>
            <a:ext cx="1249251" cy="1274145"/>
          </a:xfrm>
          <a:prstGeom prst="rect">
            <a:avLst/>
          </a:prstGeom>
        </p:spPr>
      </p:pic>
      <p:pic>
        <p:nvPicPr>
          <p:cNvPr id="4" name="Grafik 3"/>
          <p:cNvPicPr>
            <a:picLocks noChangeAspect="1"/>
          </p:cNvPicPr>
          <p:nvPr/>
        </p:nvPicPr>
        <p:blipFill>
          <a:blip r:embed="rId3"/>
          <a:stretch>
            <a:fillRect/>
          </a:stretch>
        </p:blipFill>
        <p:spPr>
          <a:xfrm>
            <a:off x="6186157" y="2072830"/>
            <a:ext cx="4589437" cy="4446017"/>
          </a:xfrm>
          <a:prstGeom prst="rect">
            <a:avLst/>
          </a:prstGeom>
        </p:spPr>
      </p:pic>
    </p:spTree>
    <p:extLst>
      <p:ext uri="{BB962C8B-B14F-4D97-AF65-F5344CB8AC3E}">
        <p14:creationId xmlns:p14="http://schemas.microsoft.com/office/powerpoint/2010/main" val="4176722379"/>
      </p:ext>
    </p:extLst>
  </p:cSld>
  <p:clrMapOvr>
    <a:masterClrMapping/>
  </p:clrMapOvr>
</p:sld>
</file>

<file path=ppt/slides/slide1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normAutofit/>
          </a:bodyPr>
          <a:lstStyle/>
          <a:p>
            <a:r>
              <a:rPr lang="de-DE" sz="4400" b="1" dirty="0"/>
              <a:t>Eröffnungen – Geschlossene Spiele</a:t>
            </a:r>
          </a:p>
        </p:txBody>
      </p:sp>
      <p:sp>
        <p:nvSpPr>
          <p:cNvPr id="3" name="Inhaltsplatzhalter 2"/>
          <p:cNvSpPr>
            <a:spLocks noGrp="1"/>
          </p:cNvSpPr>
          <p:nvPr>
            <p:ph sz="half" idx="1"/>
          </p:nvPr>
        </p:nvSpPr>
        <p:spPr>
          <a:xfrm>
            <a:off x="680320" y="2157984"/>
            <a:ext cx="5409584" cy="4478237"/>
          </a:xfrm>
        </p:spPr>
        <p:txBody>
          <a:bodyPr>
            <a:normAutofit fontScale="85000" lnSpcReduction="20000"/>
          </a:bodyPr>
          <a:lstStyle/>
          <a:p>
            <a:pPr marL="457200" indent="-457200">
              <a:buFont typeface="+mj-lt"/>
              <a:buAutoNum type="alphaLcPeriod"/>
            </a:pPr>
            <a:r>
              <a:rPr lang="de-DE" dirty="0"/>
              <a:t>Schwarz nimmt den c-Bauern: </a:t>
            </a:r>
            <a:r>
              <a:rPr lang="de-DE" b="1" dirty="0"/>
              <a:t>2. ... dxc4 3. Sf3 Sf6 4. e3 e6 5. Lxc4 c5 6. 0-0 cxd4 7. exd4 </a:t>
            </a:r>
            <a:r>
              <a:rPr lang="de-DE" dirty="0"/>
              <a:t>Weiß versucht in der entstanden </a:t>
            </a:r>
            <a:r>
              <a:rPr lang="de-DE" dirty="0" err="1"/>
              <a:t>Isolani</a:t>
            </a:r>
            <a:r>
              <a:rPr lang="de-DE" dirty="0"/>
              <a:t>-Stellung einen Angriff gegen den schwarzen Königsflügel einzuleiten. (Siehe auch Caro-Kann, Variante a) </a:t>
            </a:r>
          </a:p>
          <a:p>
            <a:pPr marL="457200" indent="-457200">
              <a:buFont typeface="+mj-lt"/>
              <a:buAutoNum type="alphaLcPeriod"/>
            </a:pPr>
            <a:r>
              <a:rPr lang="de-DE" dirty="0"/>
              <a:t>Schwarz deckt mit dem e-Bauern: </a:t>
            </a:r>
            <a:r>
              <a:rPr lang="de-DE" b="1" dirty="0"/>
              <a:t>2. ... e6 3. Sc3 Sf6 4. Lg5 Le7 5. Sf3 0-0 6. e3 Sbd7 </a:t>
            </a:r>
            <a:r>
              <a:rPr lang="de-DE" dirty="0"/>
              <a:t>Der Bauer auf e6 sperrt den Läufer ein, dessen Entwicklung oft Sorgen bereitet. </a:t>
            </a:r>
          </a:p>
          <a:p>
            <a:pPr marL="457200" indent="-457200">
              <a:buFont typeface="+mj-lt"/>
              <a:buAutoNum type="alphaLcPeriod"/>
            </a:pPr>
            <a:r>
              <a:rPr lang="de-DE" dirty="0"/>
              <a:t>Schwarz deckt mit dem c-Bauern: </a:t>
            </a:r>
            <a:r>
              <a:rPr lang="de-DE" b="1" dirty="0"/>
              <a:t>2. ... c6 3. Sf3 Sf6 4. Sc3 e6 5. e3 Sbd7 6. Ld3 dxc4 7. Lxc4 b5 8. Ld3 Lb7 </a:t>
            </a:r>
            <a:r>
              <a:rPr lang="de-DE" dirty="0"/>
              <a:t>In dieser Variante wird der Läufer nicht eingesperrt; dafür nimmt der Bauer auf c6 dem Springer das beste Feld. </a:t>
            </a:r>
          </a:p>
          <a:p>
            <a:pPr marL="0" indent="0">
              <a:buNone/>
            </a:pPr>
            <a:endParaRPr lang="de-DE" dirty="0"/>
          </a:p>
        </p:txBody>
      </p:sp>
      <p:pic>
        <p:nvPicPr>
          <p:cNvPr id="6" name="Grafik 5"/>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0775594" y="656624"/>
            <a:ext cx="1249251" cy="1274145"/>
          </a:xfrm>
          <a:prstGeom prst="rect">
            <a:avLst/>
          </a:prstGeom>
        </p:spPr>
      </p:pic>
      <p:pic>
        <p:nvPicPr>
          <p:cNvPr id="4" name="Grafik 3"/>
          <p:cNvPicPr>
            <a:picLocks noChangeAspect="1"/>
          </p:cNvPicPr>
          <p:nvPr/>
        </p:nvPicPr>
        <p:blipFill>
          <a:blip r:embed="rId3"/>
          <a:stretch>
            <a:fillRect/>
          </a:stretch>
        </p:blipFill>
        <p:spPr>
          <a:xfrm>
            <a:off x="6186157" y="2072830"/>
            <a:ext cx="4589437" cy="4446017"/>
          </a:xfrm>
          <a:prstGeom prst="rect">
            <a:avLst/>
          </a:prstGeom>
        </p:spPr>
      </p:pic>
    </p:spTree>
    <p:extLst>
      <p:ext uri="{BB962C8B-B14F-4D97-AF65-F5344CB8AC3E}">
        <p14:creationId xmlns:p14="http://schemas.microsoft.com/office/powerpoint/2010/main" val="44940188"/>
      </p:ext>
    </p:extLst>
  </p:cSld>
  <p:clrMapOvr>
    <a:masterClrMapping/>
  </p:clrMapOvr>
</p:sld>
</file>

<file path=ppt/slides/slide1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normAutofit/>
          </a:bodyPr>
          <a:lstStyle/>
          <a:p>
            <a:r>
              <a:rPr lang="de-DE" sz="4400" b="1" dirty="0"/>
              <a:t>Eröffnungen – Geschlossene Spiele</a:t>
            </a:r>
          </a:p>
        </p:txBody>
      </p:sp>
      <p:sp>
        <p:nvSpPr>
          <p:cNvPr id="3" name="Inhaltsplatzhalter 2"/>
          <p:cNvSpPr>
            <a:spLocks noGrp="1"/>
          </p:cNvSpPr>
          <p:nvPr>
            <p:ph sz="half" idx="1"/>
          </p:nvPr>
        </p:nvSpPr>
        <p:spPr>
          <a:xfrm>
            <a:off x="680320" y="2157984"/>
            <a:ext cx="5409584" cy="4478237"/>
          </a:xfrm>
        </p:spPr>
        <p:txBody>
          <a:bodyPr>
            <a:normAutofit/>
          </a:bodyPr>
          <a:lstStyle/>
          <a:p>
            <a:pPr marL="0" indent="0">
              <a:buNone/>
            </a:pPr>
            <a:r>
              <a:rPr lang="de-DE" b="1" u="sng" dirty="0" err="1"/>
              <a:t>Nimzowitsch</a:t>
            </a:r>
            <a:r>
              <a:rPr lang="de-DE" b="1" u="sng" dirty="0"/>
              <a:t>-Indische Verteidigung</a:t>
            </a:r>
            <a:endParaRPr lang="de-DE" b="1" dirty="0"/>
          </a:p>
          <a:p>
            <a:pPr marL="457200" indent="-457200">
              <a:buAutoNum type="arabicPeriod"/>
            </a:pPr>
            <a:r>
              <a:rPr lang="it-IT" b="1" dirty="0"/>
              <a:t>d4 Sf6 2. c4 e6 3. Sc3 Lb4</a:t>
            </a:r>
          </a:p>
          <a:p>
            <a:pPr marL="457200" indent="-457200">
              <a:buAutoNum type="arabicPeriod"/>
            </a:pPr>
            <a:endParaRPr lang="it-IT" b="1" dirty="0"/>
          </a:p>
          <a:p>
            <a:pPr marL="0" indent="0">
              <a:buNone/>
            </a:pPr>
            <a:r>
              <a:rPr lang="de-DE" dirty="0"/>
              <a:t>Aaron </a:t>
            </a:r>
            <a:r>
              <a:rPr lang="de-DE" dirty="0" err="1"/>
              <a:t>Nimzowitsch</a:t>
            </a:r>
            <a:r>
              <a:rPr lang="de-DE" dirty="0"/>
              <a:t> führte diese Eröffnung in den 1920ern ein. </a:t>
            </a:r>
          </a:p>
          <a:p>
            <a:pPr marL="0" indent="0">
              <a:buNone/>
            </a:pPr>
            <a:r>
              <a:rPr lang="de-DE" dirty="0"/>
              <a:t>Idee: Schwarz hält mit der Fesselung das Feld e4 unter Kontrolle und droht bei Gelegenheit, dem Weißen einen Doppelbauer zuzufügen. </a:t>
            </a:r>
            <a:endParaRPr lang="it-IT" dirty="0"/>
          </a:p>
        </p:txBody>
      </p:sp>
      <p:pic>
        <p:nvPicPr>
          <p:cNvPr id="6" name="Grafik 5"/>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0775594" y="656624"/>
            <a:ext cx="1249251" cy="1274145"/>
          </a:xfrm>
          <a:prstGeom prst="rect">
            <a:avLst/>
          </a:prstGeom>
        </p:spPr>
      </p:pic>
      <p:pic>
        <p:nvPicPr>
          <p:cNvPr id="5" name="Grafik 4"/>
          <p:cNvPicPr>
            <a:picLocks noChangeAspect="1"/>
          </p:cNvPicPr>
          <p:nvPr/>
        </p:nvPicPr>
        <p:blipFill>
          <a:blip r:embed="rId3"/>
          <a:stretch>
            <a:fillRect/>
          </a:stretch>
        </p:blipFill>
        <p:spPr>
          <a:xfrm>
            <a:off x="6298692" y="2062162"/>
            <a:ext cx="4476902" cy="4588825"/>
          </a:xfrm>
          <a:prstGeom prst="rect">
            <a:avLst/>
          </a:prstGeom>
        </p:spPr>
      </p:pic>
    </p:spTree>
    <p:extLst>
      <p:ext uri="{BB962C8B-B14F-4D97-AF65-F5344CB8AC3E}">
        <p14:creationId xmlns:p14="http://schemas.microsoft.com/office/powerpoint/2010/main" val="2238900348"/>
      </p:ext>
    </p:extLst>
  </p:cSld>
  <p:clrMapOvr>
    <a:masterClrMapping/>
  </p:clrMapOvr>
</p:sld>
</file>

<file path=ppt/slides/slide1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normAutofit/>
          </a:bodyPr>
          <a:lstStyle/>
          <a:p>
            <a:r>
              <a:rPr lang="de-DE" sz="4400" b="1" dirty="0"/>
              <a:t>Eröffnungen – Geschlossene Spiele</a:t>
            </a:r>
          </a:p>
        </p:txBody>
      </p:sp>
      <p:sp>
        <p:nvSpPr>
          <p:cNvPr id="3" name="Inhaltsplatzhalter 2"/>
          <p:cNvSpPr>
            <a:spLocks noGrp="1"/>
          </p:cNvSpPr>
          <p:nvPr>
            <p:ph sz="half" idx="1"/>
          </p:nvPr>
        </p:nvSpPr>
        <p:spPr>
          <a:xfrm>
            <a:off x="680320" y="2157984"/>
            <a:ext cx="5409584" cy="4478237"/>
          </a:xfrm>
        </p:spPr>
        <p:txBody>
          <a:bodyPr>
            <a:normAutofit fontScale="92500" lnSpcReduction="10000"/>
          </a:bodyPr>
          <a:lstStyle/>
          <a:p>
            <a:pPr marL="457200" indent="-457200">
              <a:buFont typeface="+mj-lt"/>
              <a:buAutoNum type="alphaLcPeriod"/>
            </a:pPr>
            <a:r>
              <a:rPr lang="de-DE" dirty="0"/>
              <a:t>Weiß zwingt den Läufer zu einer Erklärung: </a:t>
            </a:r>
            <a:r>
              <a:rPr lang="de-DE" b="1" dirty="0"/>
              <a:t>4. a3 Lxc3 5. bxc3 c5 6. e3 Sc6 7. Ld3 0-0 8. Se2 b6 9. e4 Se8 10. 0-0 La6 </a:t>
            </a:r>
            <a:r>
              <a:rPr lang="de-DE" dirty="0"/>
              <a:t>Schwarz hat vollwertiges Spiel. </a:t>
            </a:r>
          </a:p>
          <a:p>
            <a:pPr marL="457200" indent="-457200">
              <a:buFont typeface="+mj-lt"/>
              <a:buAutoNum type="alphaLcPeriod"/>
            </a:pPr>
            <a:r>
              <a:rPr lang="de-DE" dirty="0"/>
              <a:t>Weiß vermeidet den Doppelbauern: </a:t>
            </a:r>
            <a:r>
              <a:rPr lang="de-DE" b="1" dirty="0"/>
              <a:t>4. Dc2 0-0 5. a3 Lxc3 6. Dxc3 b6 7. Lg5 Lb7 8. f3 h6 9. Lh4 d5 </a:t>
            </a:r>
            <a:r>
              <a:rPr lang="de-DE" dirty="0"/>
              <a:t>mit verteilten Chancen </a:t>
            </a:r>
          </a:p>
          <a:p>
            <a:pPr marL="457200" indent="-457200">
              <a:buFont typeface="+mj-lt"/>
              <a:buAutoNum type="alphaLcPeriod"/>
            </a:pPr>
            <a:r>
              <a:rPr lang="de-DE" dirty="0"/>
              <a:t>Weiß entwickelt sich normal weiter: </a:t>
            </a:r>
            <a:r>
              <a:rPr lang="de-DE" b="1" dirty="0"/>
              <a:t>4. e3 c5 5. Ld3 Sc6 6. Sf3 Lxc3 7. bxc3 d6 8. e4 e5 </a:t>
            </a:r>
            <a:r>
              <a:rPr lang="de-DE" dirty="0"/>
              <a:t>Das weiße Bauernzentrum wirkt eher unbeholfen als stark. </a:t>
            </a:r>
          </a:p>
        </p:txBody>
      </p:sp>
      <p:pic>
        <p:nvPicPr>
          <p:cNvPr id="6" name="Grafik 5"/>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0775594" y="656624"/>
            <a:ext cx="1249251" cy="1274145"/>
          </a:xfrm>
          <a:prstGeom prst="rect">
            <a:avLst/>
          </a:prstGeom>
        </p:spPr>
      </p:pic>
      <p:pic>
        <p:nvPicPr>
          <p:cNvPr id="5" name="Grafik 4"/>
          <p:cNvPicPr>
            <a:picLocks noChangeAspect="1"/>
          </p:cNvPicPr>
          <p:nvPr/>
        </p:nvPicPr>
        <p:blipFill>
          <a:blip r:embed="rId3"/>
          <a:stretch>
            <a:fillRect/>
          </a:stretch>
        </p:blipFill>
        <p:spPr>
          <a:xfrm>
            <a:off x="6298692" y="2062162"/>
            <a:ext cx="4476902" cy="4588825"/>
          </a:xfrm>
          <a:prstGeom prst="rect">
            <a:avLst/>
          </a:prstGeom>
        </p:spPr>
      </p:pic>
    </p:spTree>
    <p:extLst>
      <p:ext uri="{BB962C8B-B14F-4D97-AF65-F5344CB8AC3E}">
        <p14:creationId xmlns:p14="http://schemas.microsoft.com/office/powerpoint/2010/main" val="2961630852"/>
      </p:ext>
    </p:extLst>
  </p:cSld>
  <p:clrMapOvr>
    <a:masterClrMapping/>
  </p:clrMapOvr>
</p:sld>
</file>

<file path=ppt/slides/slide1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normAutofit/>
          </a:bodyPr>
          <a:lstStyle/>
          <a:p>
            <a:r>
              <a:rPr lang="de-DE" sz="4400" b="1" dirty="0"/>
              <a:t>Eröffnungen – Geschlossene Spiele</a:t>
            </a:r>
          </a:p>
        </p:txBody>
      </p:sp>
      <p:sp>
        <p:nvSpPr>
          <p:cNvPr id="3" name="Inhaltsplatzhalter 2"/>
          <p:cNvSpPr>
            <a:spLocks noGrp="1"/>
          </p:cNvSpPr>
          <p:nvPr>
            <p:ph sz="half" idx="1"/>
          </p:nvPr>
        </p:nvSpPr>
        <p:spPr>
          <a:xfrm>
            <a:off x="680320" y="2157984"/>
            <a:ext cx="5409584" cy="4478237"/>
          </a:xfrm>
        </p:spPr>
        <p:txBody>
          <a:bodyPr>
            <a:normAutofit/>
          </a:bodyPr>
          <a:lstStyle/>
          <a:p>
            <a:pPr marL="0" indent="0">
              <a:buNone/>
            </a:pPr>
            <a:r>
              <a:rPr lang="de-DE" b="1" u="sng" dirty="0"/>
              <a:t>Damenindische Verteidigung</a:t>
            </a:r>
            <a:endParaRPr lang="de-DE" b="1" dirty="0"/>
          </a:p>
          <a:p>
            <a:pPr marL="457200" indent="-457200">
              <a:buAutoNum type="arabicPeriod"/>
            </a:pPr>
            <a:r>
              <a:rPr lang="it-IT" b="1" dirty="0"/>
              <a:t>d4 Sf6 2. c4 e6 3. Sf3 b6 </a:t>
            </a:r>
          </a:p>
          <a:p>
            <a:pPr marL="457200" indent="-457200">
              <a:buAutoNum type="arabicPeriod"/>
            </a:pPr>
            <a:endParaRPr lang="it-IT" b="1" dirty="0"/>
          </a:p>
          <a:p>
            <a:pPr marL="0" indent="0">
              <a:buNone/>
            </a:pPr>
            <a:r>
              <a:rPr lang="de-DE" dirty="0"/>
              <a:t>Idee: Ähnlich wie </a:t>
            </a:r>
            <a:r>
              <a:rPr lang="de-DE" dirty="0" err="1"/>
              <a:t>Nimzoindisch</a:t>
            </a:r>
            <a:r>
              <a:rPr lang="de-DE" dirty="0"/>
              <a:t> zielt auch Damenindisch auf die Beherrschung von e4 ab. </a:t>
            </a:r>
            <a:endParaRPr lang="it-IT" dirty="0"/>
          </a:p>
        </p:txBody>
      </p:sp>
      <p:pic>
        <p:nvPicPr>
          <p:cNvPr id="6" name="Grafik 5"/>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0775594" y="656624"/>
            <a:ext cx="1249251" cy="1274145"/>
          </a:xfrm>
          <a:prstGeom prst="rect">
            <a:avLst/>
          </a:prstGeom>
        </p:spPr>
      </p:pic>
      <p:pic>
        <p:nvPicPr>
          <p:cNvPr id="4" name="Grafik 3"/>
          <p:cNvPicPr>
            <a:picLocks noChangeAspect="1"/>
          </p:cNvPicPr>
          <p:nvPr/>
        </p:nvPicPr>
        <p:blipFill>
          <a:blip r:embed="rId3"/>
          <a:stretch>
            <a:fillRect/>
          </a:stretch>
        </p:blipFill>
        <p:spPr>
          <a:xfrm>
            <a:off x="6182296" y="2157983"/>
            <a:ext cx="4721619" cy="4478237"/>
          </a:xfrm>
          <a:prstGeom prst="rect">
            <a:avLst/>
          </a:prstGeom>
        </p:spPr>
      </p:pic>
    </p:spTree>
    <p:extLst>
      <p:ext uri="{BB962C8B-B14F-4D97-AF65-F5344CB8AC3E}">
        <p14:creationId xmlns:p14="http://schemas.microsoft.com/office/powerpoint/2010/main" val="60242780"/>
      </p:ext>
    </p:extLst>
  </p:cSld>
  <p:clrMapOvr>
    <a:masterClrMapping/>
  </p:clrMapOvr>
</p:sld>
</file>

<file path=ppt/slides/slide1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normAutofit/>
          </a:bodyPr>
          <a:lstStyle/>
          <a:p>
            <a:r>
              <a:rPr lang="de-DE" sz="4400" b="1" dirty="0"/>
              <a:t>Eröffnungen – Geschlossene Spiele</a:t>
            </a:r>
          </a:p>
        </p:txBody>
      </p:sp>
      <p:sp>
        <p:nvSpPr>
          <p:cNvPr id="3" name="Inhaltsplatzhalter 2"/>
          <p:cNvSpPr>
            <a:spLocks noGrp="1"/>
          </p:cNvSpPr>
          <p:nvPr>
            <p:ph sz="half" idx="1"/>
          </p:nvPr>
        </p:nvSpPr>
        <p:spPr>
          <a:xfrm>
            <a:off x="680320" y="2157984"/>
            <a:ext cx="5409584" cy="4478237"/>
          </a:xfrm>
        </p:spPr>
        <p:txBody>
          <a:bodyPr>
            <a:normAutofit/>
          </a:bodyPr>
          <a:lstStyle/>
          <a:p>
            <a:pPr marL="457200" indent="-457200">
              <a:buFont typeface="+mj-lt"/>
              <a:buAutoNum type="alphaLcPeriod"/>
            </a:pPr>
            <a:r>
              <a:rPr lang="de-DE" dirty="0"/>
              <a:t>Weiß nimmt das Feld b4 unter Kontrolle: </a:t>
            </a:r>
            <a:r>
              <a:rPr lang="de-DE" b="1" dirty="0"/>
              <a:t>4. a3 Lb7 5. Sc3 d5 cxd5 Sxd5 7. e3 Le7 8. Ld3 </a:t>
            </a:r>
            <a:r>
              <a:rPr lang="de-DE" dirty="0"/>
              <a:t>Schwarz hat gute Chancen auf Ausgleich. </a:t>
            </a:r>
          </a:p>
          <a:p>
            <a:pPr marL="457200" indent="-457200">
              <a:buFont typeface="+mj-lt"/>
              <a:buAutoNum type="alphaLcPeriod"/>
            </a:pPr>
            <a:r>
              <a:rPr lang="de-DE" dirty="0"/>
              <a:t>Weiß fianchettiert ebenfalls seinen Läufer: </a:t>
            </a:r>
            <a:r>
              <a:rPr lang="de-DE" b="1" dirty="0"/>
              <a:t>4. g3 Lb7 5. Lg2 Le7 6. 0-0 0-0 7. Sc3 Se4 8. Dc2 Sxc3 9. Dxc3 c5 </a:t>
            </a:r>
            <a:r>
              <a:rPr lang="de-DE" dirty="0"/>
              <a:t>Schwarz steht nur leicht schlechter. </a:t>
            </a:r>
          </a:p>
          <a:p>
            <a:pPr marL="0" indent="0">
              <a:buNone/>
            </a:pPr>
            <a:endParaRPr lang="it-IT" dirty="0"/>
          </a:p>
        </p:txBody>
      </p:sp>
      <p:pic>
        <p:nvPicPr>
          <p:cNvPr id="6" name="Grafik 5"/>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0775594" y="656624"/>
            <a:ext cx="1249251" cy="1274145"/>
          </a:xfrm>
          <a:prstGeom prst="rect">
            <a:avLst/>
          </a:prstGeom>
        </p:spPr>
      </p:pic>
      <p:pic>
        <p:nvPicPr>
          <p:cNvPr id="4" name="Grafik 3"/>
          <p:cNvPicPr>
            <a:picLocks noChangeAspect="1"/>
          </p:cNvPicPr>
          <p:nvPr/>
        </p:nvPicPr>
        <p:blipFill>
          <a:blip r:embed="rId3"/>
          <a:stretch>
            <a:fillRect/>
          </a:stretch>
        </p:blipFill>
        <p:spPr>
          <a:xfrm>
            <a:off x="6182296" y="2157983"/>
            <a:ext cx="4721619" cy="4478237"/>
          </a:xfrm>
          <a:prstGeom prst="rect">
            <a:avLst/>
          </a:prstGeom>
        </p:spPr>
      </p:pic>
    </p:spTree>
    <p:extLst>
      <p:ext uri="{BB962C8B-B14F-4D97-AF65-F5344CB8AC3E}">
        <p14:creationId xmlns:p14="http://schemas.microsoft.com/office/powerpoint/2010/main" val="980047735"/>
      </p:ext>
    </p:extLst>
  </p:cSld>
  <p:clrMapOvr>
    <a:masterClrMapping/>
  </p:clrMapOvr>
</p:sld>
</file>

<file path=ppt/slides/slide1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normAutofit/>
          </a:bodyPr>
          <a:lstStyle/>
          <a:p>
            <a:r>
              <a:rPr lang="de-DE" sz="4400" b="1" dirty="0"/>
              <a:t>Eröffnungen – Geschlossene Spiele</a:t>
            </a:r>
          </a:p>
        </p:txBody>
      </p:sp>
      <p:sp>
        <p:nvSpPr>
          <p:cNvPr id="3" name="Inhaltsplatzhalter 2"/>
          <p:cNvSpPr>
            <a:spLocks noGrp="1"/>
          </p:cNvSpPr>
          <p:nvPr>
            <p:ph sz="half" idx="1"/>
          </p:nvPr>
        </p:nvSpPr>
        <p:spPr>
          <a:xfrm>
            <a:off x="680320" y="2157984"/>
            <a:ext cx="5409584" cy="4478237"/>
          </a:xfrm>
        </p:spPr>
        <p:txBody>
          <a:bodyPr>
            <a:normAutofit/>
          </a:bodyPr>
          <a:lstStyle/>
          <a:p>
            <a:pPr marL="0" indent="0">
              <a:buNone/>
            </a:pPr>
            <a:r>
              <a:rPr lang="de-DE" b="1" u="sng" dirty="0"/>
              <a:t>Königsindische Verteidigung </a:t>
            </a:r>
            <a:endParaRPr lang="de-DE" b="1" dirty="0"/>
          </a:p>
          <a:p>
            <a:pPr marL="0" indent="0">
              <a:buNone/>
            </a:pPr>
            <a:r>
              <a:rPr lang="it-IT" b="1" dirty="0"/>
              <a:t>1. d4 Sf6 2. c4 g6 3. Sc3 Lg7 4. e4 d6</a:t>
            </a:r>
          </a:p>
          <a:p>
            <a:pPr marL="0" indent="0">
              <a:buNone/>
            </a:pPr>
            <a:endParaRPr lang="it-IT" b="1" dirty="0"/>
          </a:p>
          <a:p>
            <a:pPr marL="0" indent="0">
              <a:buNone/>
            </a:pPr>
            <a:r>
              <a:rPr lang="de-DE" dirty="0"/>
              <a:t>In den 1990er Jahren waren fast 90% der mit d4 eröffneten Partien Königsindisch. </a:t>
            </a:r>
          </a:p>
          <a:p>
            <a:pPr marL="0" indent="0">
              <a:buNone/>
            </a:pPr>
            <a:r>
              <a:rPr lang="de-DE" dirty="0"/>
              <a:t>Idee: Weiß spielt auf dem Damenflügel, während Schwarz sein Glück auf dem Königsflügel sucht. </a:t>
            </a:r>
            <a:r>
              <a:rPr lang="it-IT" b="1" dirty="0"/>
              <a:t> </a:t>
            </a:r>
            <a:endParaRPr lang="it-IT" dirty="0"/>
          </a:p>
        </p:txBody>
      </p:sp>
      <p:pic>
        <p:nvPicPr>
          <p:cNvPr id="6" name="Grafik 5"/>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0775594" y="656624"/>
            <a:ext cx="1249251" cy="1274145"/>
          </a:xfrm>
          <a:prstGeom prst="rect">
            <a:avLst/>
          </a:prstGeom>
        </p:spPr>
      </p:pic>
      <p:pic>
        <p:nvPicPr>
          <p:cNvPr id="5" name="Grafik 4"/>
          <p:cNvPicPr>
            <a:picLocks noChangeAspect="1"/>
          </p:cNvPicPr>
          <p:nvPr/>
        </p:nvPicPr>
        <p:blipFill>
          <a:blip r:embed="rId3"/>
          <a:stretch>
            <a:fillRect/>
          </a:stretch>
        </p:blipFill>
        <p:spPr>
          <a:xfrm>
            <a:off x="6159626" y="2072449"/>
            <a:ext cx="4758309" cy="4610637"/>
          </a:xfrm>
          <a:prstGeom prst="rect">
            <a:avLst/>
          </a:prstGeom>
        </p:spPr>
      </p:pic>
    </p:spTree>
    <p:extLst>
      <p:ext uri="{BB962C8B-B14F-4D97-AF65-F5344CB8AC3E}">
        <p14:creationId xmlns:p14="http://schemas.microsoft.com/office/powerpoint/2010/main" val="84979639"/>
      </p:ext>
    </p:extLst>
  </p:cSld>
  <p:clrMapOvr>
    <a:masterClrMapping/>
  </p:clrMapOvr>
</p:sld>
</file>

<file path=ppt/slides/slide1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normAutofit/>
          </a:bodyPr>
          <a:lstStyle/>
          <a:p>
            <a:r>
              <a:rPr lang="de-DE" sz="4400" b="1" dirty="0"/>
              <a:t>Eröffnungen – Geschlossene Spiele</a:t>
            </a:r>
          </a:p>
        </p:txBody>
      </p:sp>
      <p:sp>
        <p:nvSpPr>
          <p:cNvPr id="3" name="Inhaltsplatzhalter 2"/>
          <p:cNvSpPr>
            <a:spLocks noGrp="1"/>
          </p:cNvSpPr>
          <p:nvPr>
            <p:ph sz="half" idx="1"/>
          </p:nvPr>
        </p:nvSpPr>
        <p:spPr>
          <a:xfrm>
            <a:off x="680320" y="2157984"/>
            <a:ext cx="5409584" cy="4478237"/>
          </a:xfrm>
        </p:spPr>
        <p:txBody>
          <a:bodyPr>
            <a:normAutofit/>
          </a:bodyPr>
          <a:lstStyle/>
          <a:p>
            <a:pPr marL="457200" indent="-457200">
              <a:buFont typeface="+mj-lt"/>
              <a:buAutoNum type="alphaLcPeriod"/>
            </a:pPr>
            <a:r>
              <a:rPr lang="de-DE" dirty="0"/>
              <a:t>Weiß stützt das Zentrum mit f3: </a:t>
            </a:r>
            <a:r>
              <a:rPr lang="de-DE" b="1" dirty="0"/>
              <a:t>5. f3 0-0 6. Le3 e5 7. d5 c6 8. Ld3 cxd5 9. cxd5 Sh5 10. Sge2 f5 </a:t>
            </a:r>
            <a:r>
              <a:rPr lang="de-DE" dirty="0"/>
              <a:t>Schwarz hat Gegenspiel. </a:t>
            </a:r>
          </a:p>
          <a:p>
            <a:pPr marL="457200" indent="-457200">
              <a:buFont typeface="+mj-lt"/>
              <a:buAutoNum type="alphaLcPeriod"/>
            </a:pPr>
            <a:r>
              <a:rPr lang="de-DE" dirty="0"/>
              <a:t>Weiß entwickelt den Springer nach f3: </a:t>
            </a:r>
            <a:r>
              <a:rPr lang="de-DE" b="1" dirty="0"/>
              <a:t>5. Sf3 0-0 6. Le2 e5 7. 0-0 Sc6 </a:t>
            </a:r>
            <a:r>
              <a:rPr lang="de-DE" dirty="0"/>
              <a:t>(oder Sbd7) </a:t>
            </a:r>
            <a:r>
              <a:rPr lang="de-DE" b="1" dirty="0"/>
              <a:t>8. d5 Se7 9. Se1 </a:t>
            </a:r>
            <a:r>
              <a:rPr lang="de-DE" dirty="0"/>
              <a:t>(oder b4 bzw. Sd2) </a:t>
            </a:r>
            <a:r>
              <a:rPr lang="de-DE" b="1" dirty="0"/>
              <a:t>Sd7 10. Le3 f5 11. f3 f4 12. Lf2 g5 </a:t>
            </a:r>
            <a:r>
              <a:rPr lang="de-DE" dirty="0"/>
              <a:t>In dieser scharfen Stellung haben beide Seiten Chancen. </a:t>
            </a:r>
          </a:p>
          <a:p>
            <a:pPr marL="0" indent="0">
              <a:buNone/>
            </a:pPr>
            <a:endParaRPr lang="it-IT" dirty="0"/>
          </a:p>
        </p:txBody>
      </p:sp>
      <p:pic>
        <p:nvPicPr>
          <p:cNvPr id="6" name="Grafik 5"/>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0775594" y="656624"/>
            <a:ext cx="1249251" cy="1274145"/>
          </a:xfrm>
          <a:prstGeom prst="rect">
            <a:avLst/>
          </a:prstGeom>
        </p:spPr>
      </p:pic>
      <p:pic>
        <p:nvPicPr>
          <p:cNvPr id="5" name="Grafik 4"/>
          <p:cNvPicPr>
            <a:picLocks noChangeAspect="1"/>
          </p:cNvPicPr>
          <p:nvPr/>
        </p:nvPicPr>
        <p:blipFill>
          <a:blip r:embed="rId3"/>
          <a:stretch>
            <a:fillRect/>
          </a:stretch>
        </p:blipFill>
        <p:spPr>
          <a:xfrm>
            <a:off x="6159626" y="2072449"/>
            <a:ext cx="4758309" cy="4610637"/>
          </a:xfrm>
          <a:prstGeom prst="rect">
            <a:avLst/>
          </a:prstGeom>
        </p:spPr>
      </p:pic>
    </p:spTree>
    <p:extLst>
      <p:ext uri="{BB962C8B-B14F-4D97-AF65-F5344CB8AC3E}">
        <p14:creationId xmlns:p14="http://schemas.microsoft.com/office/powerpoint/2010/main" val="2888385143"/>
      </p:ext>
    </p:extLst>
  </p:cSld>
  <p:clrMapOvr>
    <a:masterClrMapping/>
  </p:clrMapOvr>
</p:sld>
</file>

<file path=ppt/slides/slide1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normAutofit/>
          </a:bodyPr>
          <a:lstStyle/>
          <a:p>
            <a:r>
              <a:rPr lang="de-DE" sz="4400" b="1" dirty="0"/>
              <a:t>Eröffnungen – Geschlossene Spiele</a:t>
            </a:r>
          </a:p>
        </p:txBody>
      </p:sp>
      <p:sp>
        <p:nvSpPr>
          <p:cNvPr id="3" name="Inhaltsplatzhalter 2"/>
          <p:cNvSpPr>
            <a:spLocks noGrp="1"/>
          </p:cNvSpPr>
          <p:nvPr>
            <p:ph sz="half" idx="1"/>
          </p:nvPr>
        </p:nvSpPr>
        <p:spPr>
          <a:xfrm>
            <a:off x="680320" y="2157984"/>
            <a:ext cx="5409584" cy="4478237"/>
          </a:xfrm>
        </p:spPr>
        <p:txBody>
          <a:bodyPr>
            <a:normAutofit/>
          </a:bodyPr>
          <a:lstStyle/>
          <a:p>
            <a:pPr marL="0" indent="0">
              <a:buNone/>
            </a:pPr>
            <a:r>
              <a:rPr lang="de-DE" b="1" u="sng" dirty="0"/>
              <a:t>Grünfeldindische Verteidigung</a:t>
            </a:r>
            <a:endParaRPr lang="de-DE" b="1" dirty="0"/>
          </a:p>
          <a:p>
            <a:pPr marL="457200" indent="-457200">
              <a:buAutoNum type="arabicPeriod"/>
            </a:pPr>
            <a:r>
              <a:rPr lang="de-DE" b="1" dirty="0"/>
              <a:t>d4 Sf6 2. c4 g6 3. Sc3 d5 </a:t>
            </a:r>
          </a:p>
          <a:p>
            <a:pPr marL="457200" indent="-457200">
              <a:buAutoNum type="arabicPeriod"/>
            </a:pPr>
            <a:endParaRPr lang="de-DE" b="1" dirty="0"/>
          </a:p>
          <a:p>
            <a:pPr marL="0" indent="0">
              <a:buNone/>
            </a:pPr>
            <a:r>
              <a:rPr lang="de-DE" dirty="0"/>
              <a:t>Idee: Schwarz gibt in dieser taktisch geprägten Eröffnung das Zentrum zunächst auf, um es später wieder zu attackieren. </a:t>
            </a:r>
          </a:p>
        </p:txBody>
      </p:sp>
      <p:pic>
        <p:nvPicPr>
          <p:cNvPr id="6" name="Grafik 5"/>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0775594" y="656624"/>
            <a:ext cx="1249251" cy="1274145"/>
          </a:xfrm>
          <a:prstGeom prst="rect">
            <a:avLst/>
          </a:prstGeom>
        </p:spPr>
      </p:pic>
      <p:pic>
        <p:nvPicPr>
          <p:cNvPr id="4" name="Grafik 3"/>
          <p:cNvPicPr>
            <a:picLocks noChangeAspect="1"/>
          </p:cNvPicPr>
          <p:nvPr/>
        </p:nvPicPr>
        <p:blipFill>
          <a:blip r:embed="rId3"/>
          <a:stretch>
            <a:fillRect/>
          </a:stretch>
        </p:blipFill>
        <p:spPr>
          <a:xfrm>
            <a:off x="6485572" y="2090737"/>
            <a:ext cx="4596956" cy="4564469"/>
          </a:xfrm>
          <a:prstGeom prst="rect">
            <a:avLst/>
          </a:prstGeom>
        </p:spPr>
      </p:pic>
    </p:spTree>
    <p:extLst>
      <p:ext uri="{BB962C8B-B14F-4D97-AF65-F5344CB8AC3E}">
        <p14:creationId xmlns:p14="http://schemas.microsoft.com/office/powerpoint/2010/main" val="367765280"/>
      </p:ext>
    </p:extLst>
  </p:cSld>
  <p:clrMapOvr>
    <a:masterClrMapping/>
  </p:clrMapOvr>
</p:sld>
</file>

<file path=ppt/slides/slide1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normAutofit/>
          </a:bodyPr>
          <a:lstStyle/>
          <a:p>
            <a:r>
              <a:rPr lang="de-DE" sz="4400" b="1" dirty="0"/>
              <a:t>Eröffnungen – Geschlossene Spiele</a:t>
            </a:r>
          </a:p>
        </p:txBody>
      </p:sp>
      <p:sp>
        <p:nvSpPr>
          <p:cNvPr id="3" name="Inhaltsplatzhalter 2"/>
          <p:cNvSpPr>
            <a:spLocks noGrp="1"/>
          </p:cNvSpPr>
          <p:nvPr>
            <p:ph sz="half" idx="1"/>
          </p:nvPr>
        </p:nvSpPr>
        <p:spPr>
          <a:xfrm>
            <a:off x="680320" y="2157984"/>
            <a:ext cx="5409584" cy="4478237"/>
          </a:xfrm>
        </p:spPr>
        <p:txBody>
          <a:bodyPr>
            <a:normAutofit/>
          </a:bodyPr>
          <a:lstStyle/>
          <a:p>
            <a:pPr marL="0" indent="0">
              <a:buNone/>
            </a:pPr>
            <a:r>
              <a:rPr lang="de-DE" b="1" dirty="0"/>
              <a:t>4. Sf3 Lg7 </a:t>
            </a:r>
            <a:endParaRPr lang="de-DE" dirty="0"/>
          </a:p>
          <a:p>
            <a:pPr marL="457200" indent="-457200">
              <a:buFont typeface="+mj-lt"/>
              <a:buAutoNum type="alphaLcPeriod"/>
            </a:pPr>
            <a:r>
              <a:rPr lang="de-DE" dirty="0"/>
              <a:t>Weiß tauscht ab: </a:t>
            </a:r>
            <a:r>
              <a:rPr lang="de-DE" b="1" dirty="0"/>
              <a:t>5. cxd5 Sxd5 6. e4 Sxc3 7. bxc3 c5 8. Tb1 0-0 9. Le2 cxd4 10. cxd4 Da5+ 11. Dd2 Dxd2 12. Lxd2 b6 </a:t>
            </a:r>
            <a:r>
              <a:rPr lang="de-DE" dirty="0"/>
              <a:t>Weiß verfügt im Endspiel über die etwas besseren Chancen. </a:t>
            </a:r>
          </a:p>
          <a:p>
            <a:pPr marL="457200" indent="-457200">
              <a:buFont typeface="+mj-lt"/>
              <a:buAutoNum type="alphaLcPeriod"/>
            </a:pPr>
            <a:r>
              <a:rPr lang="de-DE" dirty="0"/>
              <a:t>Weiß entwickelt sich ruhig weiter: </a:t>
            </a:r>
            <a:r>
              <a:rPr lang="de-DE" b="1" dirty="0"/>
              <a:t>5. e3 0-0 6. Le2 c5 7. 0-0 cxd4 8. exd4 Sc6 9. h3 b6 </a:t>
            </a:r>
            <a:r>
              <a:rPr lang="de-DE" dirty="0"/>
              <a:t>Schwarz steht nicht schlechter. </a:t>
            </a:r>
          </a:p>
          <a:p>
            <a:pPr marL="0" indent="0">
              <a:buNone/>
            </a:pPr>
            <a:endParaRPr lang="de-DE" dirty="0"/>
          </a:p>
        </p:txBody>
      </p:sp>
      <p:pic>
        <p:nvPicPr>
          <p:cNvPr id="6" name="Grafik 5"/>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0775594" y="656624"/>
            <a:ext cx="1249251" cy="1274145"/>
          </a:xfrm>
          <a:prstGeom prst="rect">
            <a:avLst/>
          </a:prstGeom>
        </p:spPr>
      </p:pic>
      <p:pic>
        <p:nvPicPr>
          <p:cNvPr id="7" name="Grafik 6"/>
          <p:cNvPicPr>
            <a:picLocks noChangeAspect="1"/>
          </p:cNvPicPr>
          <p:nvPr/>
        </p:nvPicPr>
        <p:blipFill>
          <a:blip r:embed="rId3"/>
          <a:stretch>
            <a:fillRect/>
          </a:stretch>
        </p:blipFill>
        <p:spPr>
          <a:xfrm>
            <a:off x="6485572" y="2090737"/>
            <a:ext cx="4596956" cy="4564469"/>
          </a:xfrm>
          <a:prstGeom prst="rect">
            <a:avLst/>
          </a:prstGeom>
        </p:spPr>
      </p:pic>
    </p:spTree>
    <p:extLst>
      <p:ext uri="{BB962C8B-B14F-4D97-AF65-F5344CB8AC3E}">
        <p14:creationId xmlns:p14="http://schemas.microsoft.com/office/powerpoint/2010/main" val="2537224467"/>
      </p:ext>
    </p:extLst>
  </p:cSld>
  <p:clrMapOvr>
    <a:masterClrMapping/>
  </p:clrMapOvr>
</p:sld>
</file>

<file path=ppt/slides/slide1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normAutofit/>
          </a:bodyPr>
          <a:lstStyle/>
          <a:p>
            <a:r>
              <a:rPr lang="de-DE" sz="4400" b="1" dirty="0"/>
              <a:t>Eröffnungen – Geschlossene Spiele</a:t>
            </a:r>
          </a:p>
        </p:txBody>
      </p:sp>
      <p:sp>
        <p:nvSpPr>
          <p:cNvPr id="3" name="Inhaltsplatzhalter 2"/>
          <p:cNvSpPr>
            <a:spLocks noGrp="1"/>
          </p:cNvSpPr>
          <p:nvPr>
            <p:ph sz="half" idx="1"/>
          </p:nvPr>
        </p:nvSpPr>
        <p:spPr>
          <a:xfrm>
            <a:off x="680320" y="2157984"/>
            <a:ext cx="5409584" cy="4478237"/>
          </a:xfrm>
        </p:spPr>
        <p:txBody>
          <a:bodyPr>
            <a:normAutofit/>
          </a:bodyPr>
          <a:lstStyle/>
          <a:p>
            <a:pPr marL="0" indent="0">
              <a:buNone/>
            </a:pPr>
            <a:r>
              <a:rPr lang="de-DE" b="1" u="sng" dirty="0"/>
              <a:t>Holländische Verteidigung</a:t>
            </a:r>
            <a:endParaRPr lang="de-DE" b="1" dirty="0"/>
          </a:p>
          <a:p>
            <a:pPr marL="457200" indent="-457200">
              <a:buAutoNum type="arabicPeriod"/>
            </a:pPr>
            <a:r>
              <a:rPr lang="de-DE" b="1" dirty="0"/>
              <a:t>d4 f5</a:t>
            </a:r>
          </a:p>
          <a:p>
            <a:pPr marL="457200" indent="-457200">
              <a:buAutoNum type="arabicPeriod"/>
            </a:pPr>
            <a:endParaRPr lang="de-DE" b="1" dirty="0"/>
          </a:p>
          <a:p>
            <a:pPr marL="0" indent="0">
              <a:buNone/>
            </a:pPr>
            <a:r>
              <a:rPr lang="de-DE" dirty="0"/>
              <a:t>Idee: Schwarz kontrolliert den Punkt e4 durch den f-Bauern. </a:t>
            </a:r>
          </a:p>
        </p:txBody>
      </p:sp>
      <p:pic>
        <p:nvPicPr>
          <p:cNvPr id="6" name="Grafik 5"/>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0775594" y="656624"/>
            <a:ext cx="1249251" cy="1274145"/>
          </a:xfrm>
          <a:prstGeom prst="rect">
            <a:avLst/>
          </a:prstGeom>
        </p:spPr>
      </p:pic>
      <p:pic>
        <p:nvPicPr>
          <p:cNvPr id="4" name="Grafik 3"/>
          <p:cNvPicPr>
            <a:picLocks noChangeAspect="1"/>
          </p:cNvPicPr>
          <p:nvPr/>
        </p:nvPicPr>
        <p:blipFill>
          <a:blip r:embed="rId3"/>
          <a:stretch>
            <a:fillRect/>
          </a:stretch>
        </p:blipFill>
        <p:spPr>
          <a:xfrm>
            <a:off x="6089904" y="2157983"/>
            <a:ext cx="4425696" cy="4522609"/>
          </a:xfrm>
          <a:prstGeom prst="rect">
            <a:avLst/>
          </a:prstGeom>
        </p:spPr>
      </p:pic>
    </p:spTree>
    <p:extLst>
      <p:ext uri="{BB962C8B-B14F-4D97-AF65-F5344CB8AC3E}">
        <p14:creationId xmlns:p14="http://schemas.microsoft.com/office/powerpoint/2010/main" val="2194930320"/>
      </p:ext>
    </p:extLst>
  </p:cSld>
  <p:clrMapOvr>
    <a:masterClrMapping/>
  </p:clrMapOvr>
</p:sld>
</file>

<file path=ppt/slides/slide1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normAutofit/>
          </a:bodyPr>
          <a:lstStyle/>
          <a:p>
            <a:r>
              <a:rPr lang="de-DE" sz="4400" b="1" dirty="0"/>
              <a:t>Eröffnungen – Geschlossene Spiele</a:t>
            </a:r>
          </a:p>
        </p:txBody>
      </p:sp>
      <p:sp>
        <p:nvSpPr>
          <p:cNvPr id="3" name="Inhaltsplatzhalter 2"/>
          <p:cNvSpPr>
            <a:spLocks noGrp="1"/>
          </p:cNvSpPr>
          <p:nvPr>
            <p:ph sz="half" idx="1"/>
          </p:nvPr>
        </p:nvSpPr>
        <p:spPr>
          <a:xfrm>
            <a:off x="680320" y="2157984"/>
            <a:ext cx="5409584" cy="4478237"/>
          </a:xfrm>
        </p:spPr>
        <p:txBody>
          <a:bodyPr>
            <a:normAutofit/>
          </a:bodyPr>
          <a:lstStyle/>
          <a:p>
            <a:pPr marL="0" indent="0">
              <a:buNone/>
            </a:pPr>
            <a:r>
              <a:rPr lang="en-US" b="1" dirty="0"/>
              <a:t>2. c4 Sf6 3. Sc3 </a:t>
            </a:r>
            <a:endParaRPr lang="en-US" dirty="0"/>
          </a:p>
          <a:p>
            <a:pPr marL="457200" indent="-457200">
              <a:buFont typeface="+mj-lt"/>
              <a:buAutoNum type="alphaLcPeriod"/>
            </a:pPr>
            <a:r>
              <a:rPr lang="de-DE" dirty="0"/>
              <a:t>Schwarz flankiert seinen Läufer: </a:t>
            </a:r>
            <a:r>
              <a:rPr lang="de-DE" b="1" dirty="0"/>
              <a:t>3. ... g6 4. g3 Lg7 5. Lg2 0-0 6. Sf3 d6 7. 0-0 De8 </a:t>
            </a:r>
            <a:r>
              <a:rPr lang="de-DE" dirty="0"/>
              <a:t>bereitet d5 vor </a:t>
            </a:r>
            <a:r>
              <a:rPr lang="de-DE" b="1" dirty="0"/>
              <a:t>8. d5 Sa6 </a:t>
            </a:r>
            <a:r>
              <a:rPr lang="de-DE" dirty="0"/>
              <a:t>Es entwickelt sich ein schwieriger Kampf. </a:t>
            </a:r>
          </a:p>
          <a:p>
            <a:pPr marL="457200" indent="-457200">
              <a:buFont typeface="+mj-lt"/>
              <a:buAutoNum type="alphaLcPeriod"/>
            </a:pPr>
            <a:r>
              <a:rPr lang="de-DE" dirty="0"/>
              <a:t>Schwarz errichtet eine Bauernkette: </a:t>
            </a:r>
            <a:r>
              <a:rPr lang="de-DE" b="1" dirty="0"/>
              <a:t>3. ... e6 4. g3 d5 5. Lg2 c6 6. Sf3 Ld6 7. 0-0 0-0 </a:t>
            </a:r>
            <a:r>
              <a:rPr lang="de-DE" dirty="0"/>
              <a:t>Schwarz steht zwar beengt, aber fest. </a:t>
            </a:r>
          </a:p>
          <a:p>
            <a:pPr marL="457200" indent="-457200">
              <a:buFont typeface="+mj-lt"/>
              <a:buAutoNum type="alphaLcPeriod"/>
            </a:pPr>
            <a:endParaRPr lang="de-DE" dirty="0"/>
          </a:p>
          <a:p>
            <a:pPr marL="0" indent="0">
              <a:buNone/>
            </a:pPr>
            <a:endParaRPr lang="de-DE" dirty="0"/>
          </a:p>
        </p:txBody>
      </p:sp>
      <p:pic>
        <p:nvPicPr>
          <p:cNvPr id="6" name="Grafik 5"/>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0775594" y="656624"/>
            <a:ext cx="1249251" cy="1274145"/>
          </a:xfrm>
          <a:prstGeom prst="rect">
            <a:avLst/>
          </a:prstGeom>
        </p:spPr>
      </p:pic>
      <p:pic>
        <p:nvPicPr>
          <p:cNvPr id="4" name="Grafik 3"/>
          <p:cNvPicPr>
            <a:picLocks noChangeAspect="1"/>
          </p:cNvPicPr>
          <p:nvPr/>
        </p:nvPicPr>
        <p:blipFill>
          <a:blip r:embed="rId3"/>
          <a:stretch>
            <a:fillRect/>
          </a:stretch>
        </p:blipFill>
        <p:spPr>
          <a:xfrm>
            <a:off x="6089904" y="2157983"/>
            <a:ext cx="4425696" cy="4522609"/>
          </a:xfrm>
          <a:prstGeom prst="rect">
            <a:avLst/>
          </a:prstGeom>
        </p:spPr>
      </p:pic>
    </p:spTree>
    <p:extLst>
      <p:ext uri="{BB962C8B-B14F-4D97-AF65-F5344CB8AC3E}">
        <p14:creationId xmlns:p14="http://schemas.microsoft.com/office/powerpoint/2010/main" val="1426444301"/>
      </p:ext>
    </p:extLst>
  </p:cSld>
  <p:clrMapOvr>
    <a:masterClrMapping/>
  </p:clrMapOvr>
</p:sld>
</file>

<file path=ppt/slides/slide1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normAutofit/>
          </a:bodyPr>
          <a:lstStyle/>
          <a:p>
            <a:r>
              <a:rPr lang="de-DE" sz="4400" b="1" dirty="0"/>
              <a:t>Eröffnungen – Geschlossene Spiele</a:t>
            </a:r>
          </a:p>
        </p:txBody>
      </p:sp>
      <p:sp>
        <p:nvSpPr>
          <p:cNvPr id="3" name="Inhaltsplatzhalter 2"/>
          <p:cNvSpPr>
            <a:spLocks noGrp="1"/>
          </p:cNvSpPr>
          <p:nvPr>
            <p:ph sz="half" idx="1"/>
          </p:nvPr>
        </p:nvSpPr>
        <p:spPr>
          <a:xfrm>
            <a:off x="680320" y="2157984"/>
            <a:ext cx="5409584" cy="4478237"/>
          </a:xfrm>
        </p:spPr>
        <p:txBody>
          <a:bodyPr>
            <a:normAutofit/>
          </a:bodyPr>
          <a:lstStyle/>
          <a:p>
            <a:pPr marL="0" indent="0">
              <a:buNone/>
            </a:pPr>
            <a:r>
              <a:rPr lang="de-DE" b="1" u="sng" dirty="0"/>
              <a:t>Englische Eröffnung </a:t>
            </a:r>
            <a:endParaRPr lang="de-DE" b="1" dirty="0"/>
          </a:p>
          <a:p>
            <a:pPr marL="0" indent="0">
              <a:buNone/>
            </a:pPr>
            <a:r>
              <a:rPr lang="de-DE" b="1" dirty="0"/>
              <a:t>1. c4 </a:t>
            </a:r>
            <a:endParaRPr lang="de-DE" dirty="0"/>
          </a:p>
          <a:p>
            <a:pPr marL="0" indent="0">
              <a:buNone/>
            </a:pPr>
            <a:endParaRPr lang="de-DE" dirty="0"/>
          </a:p>
          <a:p>
            <a:pPr marL="0" indent="0">
              <a:buNone/>
            </a:pPr>
            <a:r>
              <a:rPr lang="de-DE" dirty="0"/>
              <a:t>Idee: Weiß möchte die sizilianische Verteidigung mit vertauschten Farben spielen. </a:t>
            </a:r>
          </a:p>
          <a:p>
            <a:pPr marL="0" indent="0">
              <a:buNone/>
            </a:pPr>
            <a:endParaRPr lang="de-DE" dirty="0"/>
          </a:p>
        </p:txBody>
      </p:sp>
      <p:pic>
        <p:nvPicPr>
          <p:cNvPr id="6" name="Grafik 5"/>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0775594" y="656624"/>
            <a:ext cx="1249251" cy="1274145"/>
          </a:xfrm>
          <a:prstGeom prst="rect">
            <a:avLst/>
          </a:prstGeom>
        </p:spPr>
      </p:pic>
      <p:pic>
        <p:nvPicPr>
          <p:cNvPr id="5" name="Grafik 4"/>
          <p:cNvPicPr>
            <a:picLocks noChangeAspect="1"/>
          </p:cNvPicPr>
          <p:nvPr/>
        </p:nvPicPr>
        <p:blipFill>
          <a:blip r:embed="rId3"/>
          <a:stretch>
            <a:fillRect/>
          </a:stretch>
        </p:blipFill>
        <p:spPr>
          <a:xfrm>
            <a:off x="6353174" y="2091499"/>
            <a:ext cx="4647057" cy="4564662"/>
          </a:xfrm>
          <a:prstGeom prst="rect">
            <a:avLst/>
          </a:prstGeom>
        </p:spPr>
      </p:pic>
    </p:spTree>
    <p:extLst>
      <p:ext uri="{BB962C8B-B14F-4D97-AF65-F5344CB8AC3E}">
        <p14:creationId xmlns:p14="http://schemas.microsoft.com/office/powerpoint/2010/main" val="784460580"/>
      </p:ext>
    </p:extLst>
  </p:cSld>
  <p:clrMapOvr>
    <a:masterClrMapping/>
  </p:clrMapOvr>
</p:sld>
</file>

<file path=ppt/slides/slide1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normAutofit/>
          </a:bodyPr>
          <a:lstStyle/>
          <a:p>
            <a:r>
              <a:rPr lang="de-DE" sz="4400" b="1" dirty="0"/>
              <a:t>Eröffnungen – Geschlossene Spiele</a:t>
            </a:r>
          </a:p>
        </p:txBody>
      </p:sp>
      <p:sp>
        <p:nvSpPr>
          <p:cNvPr id="3" name="Inhaltsplatzhalter 2"/>
          <p:cNvSpPr>
            <a:spLocks noGrp="1"/>
          </p:cNvSpPr>
          <p:nvPr>
            <p:ph sz="half" idx="1"/>
          </p:nvPr>
        </p:nvSpPr>
        <p:spPr>
          <a:xfrm>
            <a:off x="680320" y="2157984"/>
            <a:ext cx="5409584" cy="4478237"/>
          </a:xfrm>
        </p:spPr>
        <p:txBody>
          <a:bodyPr>
            <a:normAutofit lnSpcReduction="10000"/>
          </a:bodyPr>
          <a:lstStyle/>
          <a:p>
            <a:pPr marL="457200" indent="-457200">
              <a:buFont typeface="+mj-lt"/>
              <a:buAutoNum type="alphaLcPeriod"/>
            </a:pPr>
            <a:r>
              <a:rPr lang="de-DE" dirty="0"/>
              <a:t>Schwarz antwortet mit dem Zentrumsbauern: </a:t>
            </a:r>
            <a:r>
              <a:rPr lang="de-DE" b="1" dirty="0"/>
              <a:t>1. ... e5 2. Sc3 Sf6 3. Sf3 Sc6 4. g3 d5 5. cxd5 Sxd5 6. Lg2 Sb6 7. 0-0 Le7 8. d3 0-0 </a:t>
            </a:r>
            <a:r>
              <a:rPr lang="de-DE" dirty="0"/>
              <a:t>Weiß wird sich im Folgenden den Damenflügel zuwenden. </a:t>
            </a:r>
          </a:p>
          <a:p>
            <a:pPr marL="457200" indent="-457200">
              <a:buFont typeface="+mj-lt"/>
              <a:buAutoNum type="alphaLcPeriod"/>
            </a:pPr>
            <a:r>
              <a:rPr lang="de-DE" dirty="0"/>
              <a:t>Schwarz spielt symmetrisch: </a:t>
            </a:r>
            <a:r>
              <a:rPr lang="de-DE" b="1" dirty="0"/>
              <a:t>1. ... c5 2. Sf3 Sf6 3. Sc3 e6 4. g3 b6 5. Lg2 Lb7 6. 0-0 Le7 7. d4 cxd4 8. Dxd4 d6 Td1 a6 </a:t>
            </a:r>
            <a:r>
              <a:rPr lang="de-DE" dirty="0"/>
              <a:t>In dieser Igelstellung wartet Schwarz ab und kontert im geeigneten Augenblick mit d5 oder b5. </a:t>
            </a:r>
          </a:p>
          <a:p>
            <a:pPr marL="0" indent="0">
              <a:buNone/>
            </a:pPr>
            <a:endParaRPr lang="de-DE" dirty="0"/>
          </a:p>
        </p:txBody>
      </p:sp>
      <p:pic>
        <p:nvPicPr>
          <p:cNvPr id="6" name="Grafik 5"/>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0775594" y="656624"/>
            <a:ext cx="1249251" cy="1274145"/>
          </a:xfrm>
          <a:prstGeom prst="rect">
            <a:avLst/>
          </a:prstGeom>
        </p:spPr>
      </p:pic>
      <p:pic>
        <p:nvPicPr>
          <p:cNvPr id="5" name="Grafik 4"/>
          <p:cNvPicPr>
            <a:picLocks noChangeAspect="1"/>
          </p:cNvPicPr>
          <p:nvPr/>
        </p:nvPicPr>
        <p:blipFill>
          <a:blip r:embed="rId3"/>
          <a:stretch>
            <a:fillRect/>
          </a:stretch>
        </p:blipFill>
        <p:spPr>
          <a:xfrm>
            <a:off x="6353174" y="2091499"/>
            <a:ext cx="4647057" cy="4564662"/>
          </a:xfrm>
          <a:prstGeom prst="rect">
            <a:avLst/>
          </a:prstGeom>
        </p:spPr>
      </p:pic>
    </p:spTree>
    <p:extLst>
      <p:ext uri="{BB962C8B-B14F-4D97-AF65-F5344CB8AC3E}">
        <p14:creationId xmlns:p14="http://schemas.microsoft.com/office/powerpoint/2010/main" val="2431961636"/>
      </p:ext>
    </p:extLst>
  </p:cSld>
  <p:clrMapOvr>
    <a:masterClrMapping/>
  </p:clrMapOvr>
</p:sld>
</file>

<file path=ppt/slides/slide1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normAutofit/>
          </a:bodyPr>
          <a:lstStyle/>
          <a:p>
            <a:r>
              <a:rPr lang="de-DE" sz="4400" b="1" dirty="0"/>
              <a:t>Eröffnungen – Geschlossene Spiele</a:t>
            </a:r>
          </a:p>
        </p:txBody>
      </p:sp>
      <p:sp>
        <p:nvSpPr>
          <p:cNvPr id="3" name="Inhaltsplatzhalter 2"/>
          <p:cNvSpPr>
            <a:spLocks noGrp="1"/>
          </p:cNvSpPr>
          <p:nvPr>
            <p:ph sz="half" idx="1"/>
          </p:nvPr>
        </p:nvSpPr>
        <p:spPr>
          <a:xfrm>
            <a:off x="680320" y="2157984"/>
            <a:ext cx="10804544" cy="4478237"/>
          </a:xfrm>
        </p:spPr>
        <p:txBody>
          <a:bodyPr>
            <a:normAutofit fontScale="92500" lnSpcReduction="20000"/>
          </a:bodyPr>
          <a:lstStyle/>
          <a:p>
            <a:pPr marL="0" indent="0">
              <a:buNone/>
            </a:pPr>
            <a:r>
              <a:rPr lang="de-DE" b="1" u="sng" dirty="0"/>
              <a:t>Weitere geschlossene Eröffnungen </a:t>
            </a:r>
          </a:p>
          <a:p>
            <a:pPr marL="0" indent="0">
              <a:buNone/>
            </a:pPr>
            <a:endParaRPr lang="de-DE" b="1" dirty="0"/>
          </a:p>
          <a:p>
            <a:pPr marL="457200" indent="-457200">
              <a:buFont typeface="+mj-lt"/>
              <a:buAutoNum type="alphaLcPeriod"/>
            </a:pPr>
            <a:r>
              <a:rPr lang="de-DE" b="1" dirty="0"/>
              <a:t>1. f4 </a:t>
            </a:r>
            <a:r>
              <a:rPr lang="de-DE" dirty="0"/>
              <a:t>Bird-Eröffnung </a:t>
            </a:r>
            <a:r>
              <a:rPr lang="de-DE" b="1" dirty="0"/>
              <a:t>d5 2. Sf3 Sf6 3. g3 g6 4. Lg2 Lg7 5. 0-0 0-0 6. d3 c5 </a:t>
            </a:r>
            <a:r>
              <a:rPr lang="de-DE" dirty="0"/>
              <a:t>Die Stellung erinnert an Holländisch. </a:t>
            </a:r>
          </a:p>
          <a:p>
            <a:pPr marL="457200" indent="-457200">
              <a:buFont typeface="+mj-lt"/>
              <a:buAutoNum type="alphaLcPeriod"/>
            </a:pPr>
            <a:r>
              <a:rPr lang="de-DE" b="1" dirty="0"/>
              <a:t>1. Sf3 d5 2. g3 </a:t>
            </a:r>
            <a:r>
              <a:rPr lang="de-DE" dirty="0"/>
              <a:t>Königsindischer Angriff </a:t>
            </a:r>
            <a:r>
              <a:rPr lang="de-DE" b="1" dirty="0"/>
              <a:t>Sf6 3. Lg2 c6 4. 0-0 Lg4 5. d3 Sbd7 6. Sbd2 e5 </a:t>
            </a:r>
            <a:r>
              <a:rPr lang="de-DE" dirty="0"/>
              <a:t>mit ähnlichen Stellungsbildern wie in Königsindisch. </a:t>
            </a:r>
          </a:p>
          <a:p>
            <a:pPr marL="457200" indent="-457200">
              <a:buFont typeface="+mj-lt"/>
              <a:buAutoNum type="alphaLcPeriod"/>
            </a:pPr>
            <a:r>
              <a:rPr lang="de-DE" b="1" dirty="0"/>
              <a:t>1. d4 Sf6 2. c4 e6 3. Sc3 c5 4. d5 exd5 5. cxd5 g6 6. e4 d6 </a:t>
            </a:r>
            <a:r>
              <a:rPr lang="de-DE" dirty="0"/>
              <a:t>Benoni-Verteidigung </a:t>
            </a:r>
            <a:r>
              <a:rPr lang="de-DE" b="1" dirty="0"/>
              <a:t>7. Sf3 Lg7 8. Le2 0-0 9. 0-0 Te8 10. Sd2 Sbd7 </a:t>
            </a:r>
            <a:r>
              <a:rPr lang="de-DE" dirty="0"/>
              <a:t>Schwarz wird versuchen, durch </a:t>
            </a:r>
            <a:r>
              <a:rPr lang="de-DE" dirty="0" err="1"/>
              <a:t>Fianchetto</a:t>
            </a:r>
            <a:r>
              <a:rPr lang="de-DE" dirty="0"/>
              <a:t>-Läufer und Bauernmajorität Druck auf dem Damenflügel auszuüben. </a:t>
            </a:r>
          </a:p>
          <a:p>
            <a:pPr marL="457200" indent="-457200">
              <a:buFont typeface="+mj-lt"/>
              <a:buAutoNum type="alphaLcPeriod"/>
            </a:pPr>
            <a:r>
              <a:rPr lang="de-DE" b="1" dirty="0"/>
              <a:t>1. d4 Sf6 2. c4 e5 </a:t>
            </a:r>
            <a:r>
              <a:rPr lang="de-DE" dirty="0"/>
              <a:t>Budapester Gambit </a:t>
            </a:r>
            <a:r>
              <a:rPr lang="de-DE" b="1" dirty="0"/>
              <a:t>3. dxe5 Sg4 4. Lf4 Sc6 5. Sf3 Lb4+ 6. Sbd2 De7 </a:t>
            </a:r>
            <a:r>
              <a:rPr lang="de-DE" dirty="0"/>
              <a:t>Schwarz hat gewisse Kompensation für den Bauern. </a:t>
            </a:r>
          </a:p>
          <a:p>
            <a:pPr marL="457200" indent="-457200">
              <a:buFont typeface="+mj-lt"/>
              <a:buAutoNum type="alphaLcPeriod"/>
            </a:pPr>
            <a:r>
              <a:rPr lang="de-DE" b="1" dirty="0"/>
              <a:t>1. d4 d5 2. c4 e5 </a:t>
            </a:r>
            <a:r>
              <a:rPr lang="de-DE" dirty="0"/>
              <a:t>Albins Gegengambit </a:t>
            </a:r>
            <a:r>
              <a:rPr lang="de-DE" b="1" dirty="0"/>
              <a:t>3. dxe5 d4 4. Sf3 </a:t>
            </a:r>
            <a:r>
              <a:rPr lang="de-DE" dirty="0"/>
              <a:t>(e3? Lb4+ 5. Ld2 dxe3 6. Lxb4? exf2 7. 7. Ke2 fxg1S+ 8. Txg1 Lg4+ mit Damengewinn) </a:t>
            </a:r>
            <a:r>
              <a:rPr lang="de-DE" b="1" dirty="0"/>
              <a:t>Sc6 5. g3 Lg4 6. Lg2 Dd7 7. 0-0 0-0-0 8. Sbd2 h5 </a:t>
            </a:r>
            <a:r>
              <a:rPr lang="de-DE" dirty="0"/>
              <a:t>Schwarz hat Gegenspiel. </a:t>
            </a:r>
          </a:p>
          <a:p>
            <a:pPr marL="0" indent="0">
              <a:buNone/>
            </a:pPr>
            <a:endParaRPr lang="de-DE" dirty="0"/>
          </a:p>
        </p:txBody>
      </p:sp>
      <p:pic>
        <p:nvPicPr>
          <p:cNvPr id="6" name="Grafik 5"/>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0775594" y="656624"/>
            <a:ext cx="1249251" cy="1274145"/>
          </a:xfrm>
          <a:prstGeom prst="rect">
            <a:avLst/>
          </a:prstGeom>
        </p:spPr>
      </p:pic>
    </p:spTree>
    <p:extLst>
      <p:ext uri="{BB962C8B-B14F-4D97-AF65-F5344CB8AC3E}">
        <p14:creationId xmlns:p14="http://schemas.microsoft.com/office/powerpoint/2010/main" val="2455221963"/>
      </p:ext>
    </p:extLst>
  </p:cSld>
  <p:clrMapOvr>
    <a:masterClrMapping/>
  </p:clrMapOvr>
</p:sld>
</file>

<file path=ppt/slides/slide1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normAutofit/>
          </a:bodyPr>
          <a:lstStyle/>
          <a:p>
            <a:r>
              <a:rPr lang="de-DE" sz="4400" b="1" dirty="0"/>
              <a:t>Mittelspiel</a:t>
            </a:r>
          </a:p>
        </p:txBody>
      </p:sp>
      <p:sp>
        <p:nvSpPr>
          <p:cNvPr id="3" name="Inhaltsplatzhalter 2"/>
          <p:cNvSpPr>
            <a:spLocks noGrp="1"/>
          </p:cNvSpPr>
          <p:nvPr>
            <p:ph sz="half" idx="1"/>
          </p:nvPr>
        </p:nvSpPr>
        <p:spPr>
          <a:xfrm>
            <a:off x="680320" y="2336873"/>
            <a:ext cx="10329056" cy="3599316"/>
          </a:xfrm>
        </p:spPr>
        <p:txBody>
          <a:bodyPr>
            <a:normAutofit fontScale="92500"/>
          </a:bodyPr>
          <a:lstStyle/>
          <a:p>
            <a:pPr marL="0" indent="0">
              <a:buNone/>
            </a:pPr>
            <a:r>
              <a:rPr lang="de-DE" b="1" i="1" dirty="0"/>
              <a:t>Taktik</a:t>
            </a:r>
          </a:p>
          <a:p>
            <a:r>
              <a:rPr lang="de-DE" dirty="0"/>
              <a:t>Elementare taktische Motive werden früh </a:t>
            </a:r>
            <a:r>
              <a:rPr lang="de-DE" dirty="0" err="1"/>
              <a:t>erlerntund</a:t>
            </a:r>
            <a:r>
              <a:rPr lang="de-DE" dirty="0"/>
              <a:t> sind den Spielern sehr gut bekannt. </a:t>
            </a:r>
          </a:p>
          <a:p>
            <a:r>
              <a:rPr lang="de-DE" dirty="0"/>
              <a:t>In Studien kann man dieses Wissen anwenden, wobei sich der Verteidiger im Gegensatz zu den grundlegenden Taktikaufgaben wehren kann.</a:t>
            </a:r>
          </a:p>
          <a:p>
            <a:r>
              <a:rPr lang="de-DE" dirty="0"/>
              <a:t>Trainingsziele bei der Verwendung dieser Studien sind einerseits das Auffinden von Verteidigungsideen und andererseits sich nichtentmutigen zu lassen, wenn ein taktischer Trick nicht sofort zum gewünschten Ergebnis führt - vielleicht hat man ja noch Ideen, um den Gegner letztlich vor unlösbare Probleme zu stellen.</a:t>
            </a:r>
          </a:p>
          <a:p>
            <a:endParaRPr lang="de-DE" dirty="0"/>
          </a:p>
          <a:p>
            <a:endParaRPr lang="de-DE" dirty="0"/>
          </a:p>
        </p:txBody>
      </p:sp>
      <p:pic>
        <p:nvPicPr>
          <p:cNvPr id="6" name="Grafik 5"/>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0775594" y="656624"/>
            <a:ext cx="1249251" cy="1274145"/>
          </a:xfrm>
          <a:prstGeom prst="rect">
            <a:avLst/>
          </a:prstGeom>
        </p:spPr>
      </p:pic>
    </p:spTree>
    <p:extLst>
      <p:ext uri="{BB962C8B-B14F-4D97-AF65-F5344CB8AC3E}">
        <p14:creationId xmlns:p14="http://schemas.microsoft.com/office/powerpoint/2010/main" val="2456624717"/>
      </p:ext>
    </p:extLst>
  </p:cSld>
  <p:clrMapOvr>
    <a:masterClrMapping/>
  </p:clrMapOvr>
</p:sld>
</file>

<file path=ppt/slides/slide1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normAutofit/>
          </a:bodyPr>
          <a:lstStyle/>
          <a:p>
            <a:r>
              <a:rPr lang="de-DE" sz="4400" b="1" dirty="0"/>
              <a:t>Mittelspiel – Taktische Motive</a:t>
            </a:r>
          </a:p>
        </p:txBody>
      </p:sp>
      <p:sp>
        <p:nvSpPr>
          <p:cNvPr id="3" name="Inhaltsplatzhalter 2"/>
          <p:cNvSpPr>
            <a:spLocks noGrp="1"/>
          </p:cNvSpPr>
          <p:nvPr>
            <p:ph sz="half" idx="1"/>
          </p:nvPr>
        </p:nvSpPr>
        <p:spPr>
          <a:xfrm>
            <a:off x="680320" y="2336873"/>
            <a:ext cx="4943240" cy="3599316"/>
          </a:xfrm>
        </p:spPr>
        <p:txBody>
          <a:bodyPr>
            <a:normAutofit/>
          </a:bodyPr>
          <a:lstStyle/>
          <a:p>
            <a:pPr marL="0" indent="0">
              <a:buNone/>
            </a:pPr>
            <a:r>
              <a:rPr lang="de-DE" b="1" i="1" dirty="0"/>
              <a:t>Taktische Motive – Der Spieß</a:t>
            </a:r>
          </a:p>
          <a:p>
            <a:pPr marL="0" indent="0">
              <a:buNone/>
            </a:pPr>
            <a:endParaRPr lang="de-DE" b="1" dirty="0"/>
          </a:p>
          <a:p>
            <a:pPr marL="0" indent="0">
              <a:buNone/>
            </a:pPr>
            <a:r>
              <a:rPr lang="de-DE" dirty="0"/>
              <a:t>Die folgende Studie ist relativ einfach. Bemerkenswert ist die Vielzahl der auftretenden Spieße. Weiß bringt letztlich die schwarze Dame zur Strecke. Die Aufgabe sollte zuerst vom Blatt gelöst werden.</a:t>
            </a:r>
            <a:endParaRPr lang="de-DE" b="1" dirty="0"/>
          </a:p>
        </p:txBody>
      </p:sp>
      <p:pic>
        <p:nvPicPr>
          <p:cNvPr id="6" name="Grafik 5"/>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0775594" y="656624"/>
            <a:ext cx="1249251" cy="1274145"/>
          </a:xfrm>
          <a:prstGeom prst="rect">
            <a:avLst/>
          </a:prstGeom>
        </p:spPr>
      </p:pic>
      <p:pic>
        <p:nvPicPr>
          <p:cNvPr id="4" name="Grafik 3"/>
          <p:cNvPicPr>
            <a:picLocks noChangeAspect="1"/>
          </p:cNvPicPr>
          <p:nvPr/>
        </p:nvPicPr>
        <p:blipFill>
          <a:blip r:embed="rId3"/>
          <a:stretch>
            <a:fillRect/>
          </a:stretch>
        </p:blipFill>
        <p:spPr>
          <a:xfrm>
            <a:off x="6186346" y="2123694"/>
            <a:ext cx="4107836" cy="4425143"/>
          </a:xfrm>
          <a:prstGeom prst="rect">
            <a:avLst/>
          </a:prstGeom>
        </p:spPr>
      </p:pic>
    </p:spTree>
    <p:extLst>
      <p:ext uri="{BB962C8B-B14F-4D97-AF65-F5344CB8AC3E}">
        <p14:creationId xmlns:p14="http://schemas.microsoft.com/office/powerpoint/2010/main" val="4292781089"/>
      </p:ext>
    </p:extLst>
  </p:cSld>
  <p:clrMapOvr>
    <a:masterClrMapping/>
  </p:clrMapOvr>
</p:sld>
</file>

<file path=ppt/slides/slide1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normAutofit/>
          </a:bodyPr>
          <a:lstStyle/>
          <a:p>
            <a:r>
              <a:rPr lang="de-DE" sz="4400" b="1" dirty="0"/>
              <a:t>Mittelspiel – Taktische Motive: Spieß</a:t>
            </a:r>
          </a:p>
        </p:txBody>
      </p:sp>
      <p:sp>
        <p:nvSpPr>
          <p:cNvPr id="3" name="Inhaltsplatzhalter 2"/>
          <p:cNvSpPr>
            <a:spLocks noGrp="1"/>
          </p:cNvSpPr>
          <p:nvPr>
            <p:ph sz="half" idx="1"/>
          </p:nvPr>
        </p:nvSpPr>
        <p:spPr>
          <a:xfrm>
            <a:off x="680320" y="2336873"/>
            <a:ext cx="5281568" cy="3599316"/>
          </a:xfrm>
        </p:spPr>
        <p:txBody>
          <a:bodyPr>
            <a:noAutofit/>
          </a:bodyPr>
          <a:lstStyle/>
          <a:p>
            <a:pPr marL="0" indent="0">
              <a:buNone/>
            </a:pPr>
            <a:r>
              <a:rPr lang="de-DE" sz="1800" dirty="0"/>
              <a:t>Es ist klar, dass Weiß in Schwierigkeiten steckt, wenn er nicht etwas Direktes vorzuweisen hat.</a:t>
            </a:r>
          </a:p>
          <a:p>
            <a:pPr marL="0" indent="0">
              <a:buNone/>
            </a:pPr>
            <a:r>
              <a:rPr lang="de-DE" sz="1800" b="1" dirty="0"/>
              <a:t>1.Ta8 </a:t>
            </a:r>
            <a:r>
              <a:rPr lang="de-DE" sz="1800" dirty="0"/>
              <a:t>Es zeigt sich, dass die schwarze Dame über kaum sichere Felder verfügt.[1.Lf3+? Kb6 2.Txa4 Df7 3.c4 Kc5 4.Ld5</a:t>
            </a:r>
          </a:p>
          <a:p>
            <a:pPr marL="0" indent="0">
              <a:buNone/>
            </a:pPr>
            <a:r>
              <a:rPr lang="de-DE" sz="1800" dirty="0"/>
              <a:t>Df2 ...und der Vormarsch der schwarzen Bauern sorgt dafür, dass Weiß ums Remis kämpft.]</a:t>
            </a:r>
          </a:p>
          <a:p>
            <a:pPr marL="0" indent="0">
              <a:buNone/>
            </a:pPr>
            <a:r>
              <a:rPr lang="de-DE" sz="1800" b="1" dirty="0"/>
              <a:t>1...Da2! </a:t>
            </a:r>
            <a:r>
              <a:rPr lang="de-DE" sz="1800" dirty="0"/>
              <a:t>[1...De6 2.Ta6++–; 1...Dc4 2.Tc8++–; 1...Dd5 2.Lf3+–; 1...Dh7 2.Lg6 Dxg6 3.Ta6++–]</a:t>
            </a:r>
          </a:p>
          <a:p>
            <a:pPr marL="0" indent="0">
              <a:buNone/>
            </a:pPr>
            <a:r>
              <a:rPr lang="de-DE" sz="1800" b="1" dirty="0"/>
              <a:t>2.Txa4 Dg8 </a:t>
            </a:r>
            <a:r>
              <a:rPr lang="de-DE" sz="1800" dirty="0"/>
              <a:t>[2...Dxa4 3.Le8++–] </a:t>
            </a:r>
            <a:r>
              <a:rPr lang="de-DE" sz="1800" b="1" dirty="0"/>
              <a:t>3.Ta8 </a:t>
            </a:r>
            <a:r>
              <a:rPr lang="de-DE" sz="1800" dirty="0"/>
              <a:t>Der Bauer a4 ist verschwunden und damit das Feld a2 für die schwarze Dame nicht mehr zugänglich.</a:t>
            </a:r>
          </a:p>
          <a:p>
            <a:pPr marL="0" indent="0">
              <a:buNone/>
            </a:pPr>
            <a:r>
              <a:rPr lang="de-DE" sz="1800" b="1" dirty="0"/>
              <a:t>3...Dh7 4.Lg6 Dxg6 5.Ta6++–</a:t>
            </a:r>
          </a:p>
          <a:p>
            <a:pPr marL="0" indent="0">
              <a:buNone/>
            </a:pPr>
            <a:r>
              <a:rPr lang="de-DE" sz="1800" b="1" dirty="0"/>
              <a:t>Lernziel: </a:t>
            </a:r>
            <a:r>
              <a:rPr lang="de-DE" sz="1800" dirty="0"/>
              <a:t>Anwendung der Spießidee</a:t>
            </a:r>
            <a:endParaRPr lang="de-DE" sz="1800" b="1" dirty="0"/>
          </a:p>
        </p:txBody>
      </p:sp>
      <p:pic>
        <p:nvPicPr>
          <p:cNvPr id="6" name="Grafik 5"/>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0775594" y="656624"/>
            <a:ext cx="1249251" cy="1274145"/>
          </a:xfrm>
          <a:prstGeom prst="rect">
            <a:avLst/>
          </a:prstGeom>
        </p:spPr>
      </p:pic>
      <p:pic>
        <p:nvPicPr>
          <p:cNvPr id="7" name="Grafik 6"/>
          <p:cNvPicPr>
            <a:picLocks noChangeAspect="1"/>
          </p:cNvPicPr>
          <p:nvPr/>
        </p:nvPicPr>
        <p:blipFill>
          <a:blip r:embed="rId3"/>
          <a:stretch>
            <a:fillRect/>
          </a:stretch>
        </p:blipFill>
        <p:spPr>
          <a:xfrm>
            <a:off x="6186346" y="2123694"/>
            <a:ext cx="4107836" cy="4425143"/>
          </a:xfrm>
          <a:prstGeom prst="rect">
            <a:avLst/>
          </a:prstGeom>
        </p:spPr>
      </p:pic>
    </p:spTree>
    <p:extLst>
      <p:ext uri="{BB962C8B-B14F-4D97-AF65-F5344CB8AC3E}">
        <p14:creationId xmlns:p14="http://schemas.microsoft.com/office/powerpoint/2010/main" val="4080185782"/>
      </p:ext>
    </p:extLst>
  </p:cSld>
  <p:clrMapOvr>
    <a:masterClrMapping/>
  </p:clrMapOvr>
</p:sld>
</file>

<file path=ppt/slides/slide1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normAutofit/>
          </a:bodyPr>
          <a:lstStyle/>
          <a:p>
            <a:r>
              <a:rPr lang="de-DE" sz="4400" b="1" dirty="0"/>
              <a:t>Mittelspiel – Taktische Motive: Spieß</a:t>
            </a:r>
          </a:p>
        </p:txBody>
      </p:sp>
      <p:sp>
        <p:nvSpPr>
          <p:cNvPr id="3" name="Inhaltsplatzhalter 2"/>
          <p:cNvSpPr>
            <a:spLocks noGrp="1"/>
          </p:cNvSpPr>
          <p:nvPr>
            <p:ph sz="half" idx="1"/>
          </p:nvPr>
        </p:nvSpPr>
        <p:spPr>
          <a:xfrm>
            <a:off x="680320" y="2336873"/>
            <a:ext cx="5281568" cy="3599316"/>
          </a:xfrm>
        </p:spPr>
        <p:txBody>
          <a:bodyPr>
            <a:normAutofit fontScale="77500" lnSpcReduction="20000"/>
          </a:bodyPr>
          <a:lstStyle/>
          <a:p>
            <a:pPr marL="0" indent="0">
              <a:buNone/>
            </a:pPr>
            <a:r>
              <a:rPr lang="de-DE" dirty="0"/>
              <a:t>Wieder wird die schwarze Dame erfolgreich gejagt.</a:t>
            </a:r>
          </a:p>
          <a:p>
            <a:pPr marL="0" indent="0">
              <a:buNone/>
            </a:pPr>
            <a:r>
              <a:rPr lang="de-DE" b="1" dirty="0"/>
              <a:t>1.Td8 Dh7 </a:t>
            </a:r>
            <a:r>
              <a:rPr lang="de-DE" dirty="0"/>
              <a:t>[1...Dxd8 2.Lxh4++–]</a:t>
            </a:r>
          </a:p>
          <a:p>
            <a:pPr marL="0" indent="0">
              <a:buNone/>
            </a:pPr>
            <a:r>
              <a:rPr lang="en-US" b="1" dirty="0"/>
              <a:t>2.Th8 Dg6 </a:t>
            </a:r>
            <a:r>
              <a:rPr lang="en-US" dirty="0"/>
              <a:t>[2...Dxh8 3.Ld4++–]</a:t>
            </a:r>
          </a:p>
          <a:p>
            <a:pPr marL="0" indent="0">
              <a:buNone/>
            </a:pPr>
            <a:r>
              <a:rPr lang="de-DE" b="1" dirty="0"/>
              <a:t>3.Txh6 Dxh6 4.g5+ Dxg5 </a:t>
            </a:r>
            <a:r>
              <a:rPr lang="de-DE" dirty="0"/>
              <a:t>[4...Kxg5 5.Le3++–]</a:t>
            </a:r>
          </a:p>
          <a:p>
            <a:pPr marL="0" indent="0">
              <a:buNone/>
            </a:pPr>
            <a:r>
              <a:rPr lang="de-DE" b="1" dirty="0"/>
              <a:t>5.Lxh4+–</a:t>
            </a:r>
          </a:p>
          <a:p>
            <a:pPr marL="0" indent="0">
              <a:buNone/>
            </a:pPr>
            <a:endParaRPr lang="de-DE" b="1" dirty="0"/>
          </a:p>
          <a:p>
            <a:pPr marL="0" indent="0">
              <a:buNone/>
            </a:pPr>
            <a:r>
              <a:rPr lang="de-DE" b="1" dirty="0"/>
              <a:t>Lernziele:</a:t>
            </a:r>
          </a:p>
          <a:p>
            <a:r>
              <a:rPr lang="de-DE" dirty="0"/>
              <a:t>Anwendung Spieß,</a:t>
            </a:r>
          </a:p>
          <a:p>
            <a:r>
              <a:rPr lang="de-DE" dirty="0"/>
              <a:t>Fesselung</a:t>
            </a:r>
          </a:p>
          <a:p>
            <a:r>
              <a:rPr lang="de-DE" dirty="0"/>
              <a:t>Bauerngabel</a:t>
            </a:r>
            <a:endParaRPr lang="de-DE" b="1" dirty="0"/>
          </a:p>
        </p:txBody>
      </p:sp>
      <p:pic>
        <p:nvPicPr>
          <p:cNvPr id="6" name="Grafik 5"/>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0775594" y="656624"/>
            <a:ext cx="1249251" cy="1274145"/>
          </a:xfrm>
          <a:prstGeom prst="rect">
            <a:avLst/>
          </a:prstGeom>
        </p:spPr>
      </p:pic>
      <p:pic>
        <p:nvPicPr>
          <p:cNvPr id="4" name="Grafik 3"/>
          <p:cNvPicPr>
            <a:picLocks noChangeAspect="1"/>
          </p:cNvPicPr>
          <p:nvPr/>
        </p:nvPicPr>
        <p:blipFill>
          <a:blip r:embed="rId3"/>
          <a:stretch>
            <a:fillRect/>
          </a:stretch>
        </p:blipFill>
        <p:spPr>
          <a:xfrm>
            <a:off x="6208204" y="2049641"/>
            <a:ext cx="4452201" cy="4506607"/>
          </a:xfrm>
          <a:prstGeom prst="rect">
            <a:avLst/>
          </a:prstGeom>
        </p:spPr>
      </p:pic>
    </p:spTree>
    <p:extLst>
      <p:ext uri="{BB962C8B-B14F-4D97-AF65-F5344CB8AC3E}">
        <p14:creationId xmlns:p14="http://schemas.microsoft.com/office/powerpoint/2010/main" val="1559209508"/>
      </p:ext>
    </p:extLst>
  </p:cSld>
  <p:clrMapOvr>
    <a:masterClrMapping/>
  </p:clrMapOvr>
</p:sld>
</file>

<file path=ppt/slides/slide1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noAutofit/>
          </a:bodyPr>
          <a:lstStyle/>
          <a:p>
            <a:r>
              <a:rPr lang="de-DE" sz="4400" b="1" dirty="0"/>
              <a:t>Mittelspiel – Taktische Motive: Fesselung</a:t>
            </a:r>
          </a:p>
        </p:txBody>
      </p:sp>
      <p:sp>
        <p:nvSpPr>
          <p:cNvPr id="3" name="Inhaltsplatzhalter 2"/>
          <p:cNvSpPr>
            <a:spLocks noGrp="1"/>
          </p:cNvSpPr>
          <p:nvPr>
            <p:ph sz="half" idx="1"/>
          </p:nvPr>
        </p:nvSpPr>
        <p:spPr>
          <a:xfrm>
            <a:off x="680320" y="2336873"/>
            <a:ext cx="5281568" cy="3599316"/>
          </a:xfrm>
        </p:spPr>
        <p:txBody>
          <a:bodyPr>
            <a:normAutofit/>
          </a:bodyPr>
          <a:lstStyle/>
          <a:p>
            <a:pPr marL="0" indent="0">
              <a:buNone/>
            </a:pPr>
            <a:r>
              <a:rPr lang="de-DE" dirty="0"/>
              <a:t>Das Konzept der Fesselung ist Spielern gut bekannt. In den folgenden Beispielen können sie dieses Wissen anwenden.</a:t>
            </a:r>
          </a:p>
          <a:p>
            <a:pPr marL="0" indent="0">
              <a:buNone/>
            </a:pPr>
            <a:endParaRPr lang="de-DE" dirty="0"/>
          </a:p>
          <a:p>
            <a:pPr marL="0" indent="0">
              <a:buNone/>
            </a:pPr>
            <a:r>
              <a:rPr lang="de-DE" dirty="0"/>
              <a:t>Beginnen wir mit zwei Studien zum Thema Kreuzfesselung.</a:t>
            </a:r>
            <a:endParaRPr lang="de-DE" b="1" dirty="0"/>
          </a:p>
        </p:txBody>
      </p:sp>
      <p:pic>
        <p:nvPicPr>
          <p:cNvPr id="6" name="Grafik 5"/>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0775594" y="656624"/>
            <a:ext cx="1249251" cy="1274145"/>
          </a:xfrm>
          <a:prstGeom prst="rect">
            <a:avLst/>
          </a:prstGeom>
        </p:spPr>
      </p:pic>
      <p:pic>
        <p:nvPicPr>
          <p:cNvPr id="5" name="Grafik 4"/>
          <p:cNvPicPr>
            <a:picLocks noChangeAspect="1"/>
          </p:cNvPicPr>
          <p:nvPr/>
        </p:nvPicPr>
        <p:blipFill>
          <a:blip r:embed="rId3"/>
          <a:stretch>
            <a:fillRect/>
          </a:stretch>
        </p:blipFill>
        <p:spPr>
          <a:xfrm>
            <a:off x="6068720" y="2123137"/>
            <a:ext cx="4328008" cy="4458370"/>
          </a:xfrm>
          <a:prstGeom prst="rect">
            <a:avLst/>
          </a:prstGeom>
        </p:spPr>
      </p:pic>
    </p:spTree>
    <p:extLst>
      <p:ext uri="{BB962C8B-B14F-4D97-AF65-F5344CB8AC3E}">
        <p14:creationId xmlns:p14="http://schemas.microsoft.com/office/powerpoint/2010/main" val="877380510"/>
      </p:ext>
    </p:extLst>
  </p:cSld>
  <p:clrMapOvr>
    <a:masterClrMapping/>
  </p:clrMapOvr>
</p:sld>
</file>

<file path=ppt/slides/slide2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noAutofit/>
          </a:bodyPr>
          <a:lstStyle/>
          <a:p>
            <a:r>
              <a:rPr lang="de-DE" sz="4400" b="1" dirty="0"/>
              <a:t>Mittelspiel – Taktische Motive: Fesselung</a:t>
            </a:r>
          </a:p>
        </p:txBody>
      </p:sp>
      <p:sp>
        <p:nvSpPr>
          <p:cNvPr id="3" name="Inhaltsplatzhalter 2"/>
          <p:cNvSpPr>
            <a:spLocks noGrp="1"/>
          </p:cNvSpPr>
          <p:nvPr>
            <p:ph sz="half" idx="1"/>
          </p:nvPr>
        </p:nvSpPr>
        <p:spPr>
          <a:xfrm>
            <a:off x="680320" y="2336872"/>
            <a:ext cx="5281568" cy="4219375"/>
          </a:xfrm>
        </p:spPr>
        <p:txBody>
          <a:bodyPr>
            <a:normAutofit fontScale="70000" lnSpcReduction="20000"/>
          </a:bodyPr>
          <a:lstStyle/>
          <a:p>
            <a:pPr marL="0" indent="0">
              <a:buNone/>
            </a:pPr>
            <a:r>
              <a:rPr lang="de-DE" dirty="0"/>
              <a:t>Weiß scheint wegen der Fesselung in der e-Linie in Schwierigkeiten zu stecken. Jedoch fesselt ein schwarzer Turm auf e6 nicht nur die weiße Dame, er ist auch gleichzeitig an seine Dame gefesselt. </a:t>
            </a:r>
          </a:p>
          <a:p>
            <a:pPr marL="0" indent="0">
              <a:buNone/>
            </a:pPr>
            <a:r>
              <a:rPr lang="de-DE" b="1" dirty="0"/>
              <a:t>1.Txe6</a:t>
            </a:r>
            <a:endParaRPr lang="de-DE" dirty="0"/>
          </a:p>
          <a:p>
            <a:pPr marL="0" indent="0">
              <a:buNone/>
            </a:pPr>
            <a:r>
              <a:rPr lang="de-DE" b="1" dirty="0"/>
              <a:t>1...Txe6 2.b6+! </a:t>
            </a:r>
            <a:r>
              <a:rPr lang="de-DE" dirty="0"/>
              <a:t>Der schwarze König wird auf die sechste Reihe gezwungen.</a:t>
            </a:r>
          </a:p>
          <a:p>
            <a:pPr marL="0" indent="0">
              <a:buNone/>
            </a:pPr>
            <a:r>
              <a:rPr lang="en-US" b="1" dirty="0"/>
              <a:t>2...Kxb6 </a:t>
            </a:r>
            <a:r>
              <a:rPr lang="en-US" dirty="0"/>
              <a:t>[2...Kb8 3.Th8+ De8 4.Txe8+ Txe8 </a:t>
            </a:r>
            <a:r>
              <a:rPr lang="de-DE" dirty="0"/>
              <a:t>5.Dxe8#]</a:t>
            </a:r>
          </a:p>
          <a:p>
            <a:pPr marL="0" indent="0">
              <a:buNone/>
            </a:pPr>
            <a:r>
              <a:rPr lang="de-DE" b="1" dirty="0"/>
              <a:t>3.Th6+– </a:t>
            </a:r>
            <a:r>
              <a:rPr lang="de-DE" dirty="0"/>
              <a:t>Die Kreuzfesselung auf den Turm entscheidet. Schwarz ist verloren.</a:t>
            </a:r>
          </a:p>
          <a:p>
            <a:pPr marL="0" indent="0">
              <a:buNone/>
            </a:pPr>
            <a:r>
              <a:rPr lang="de-DE" b="1" dirty="0"/>
              <a:t>Lernziele:</a:t>
            </a:r>
          </a:p>
          <a:p>
            <a:r>
              <a:rPr lang="de-DE" dirty="0"/>
              <a:t>Anwendung Fesselung</a:t>
            </a:r>
          </a:p>
          <a:p>
            <a:r>
              <a:rPr lang="de-DE" dirty="0"/>
              <a:t>Kreuzfesselung</a:t>
            </a:r>
          </a:p>
          <a:p>
            <a:r>
              <a:rPr lang="de-DE" dirty="0"/>
              <a:t>Grundreihenmatt</a:t>
            </a:r>
            <a:endParaRPr lang="de-DE" b="1" dirty="0"/>
          </a:p>
        </p:txBody>
      </p:sp>
      <p:pic>
        <p:nvPicPr>
          <p:cNvPr id="6" name="Grafik 5"/>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0775594" y="656624"/>
            <a:ext cx="1249251" cy="1274145"/>
          </a:xfrm>
          <a:prstGeom prst="rect">
            <a:avLst/>
          </a:prstGeom>
        </p:spPr>
      </p:pic>
      <p:pic>
        <p:nvPicPr>
          <p:cNvPr id="4" name="Grafik 3"/>
          <p:cNvPicPr>
            <a:picLocks noChangeAspect="1"/>
          </p:cNvPicPr>
          <p:nvPr/>
        </p:nvPicPr>
        <p:blipFill>
          <a:blip r:embed="rId3"/>
          <a:stretch>
            <a:fillRect/>
          </a:stretch>
        </p:blipFill>
        <p:spPr>
          <a:xfrm>
            <a:off x="6208204" y="2049641"/>
            <a:ext cx="4452201" cy="4506607"/>
          </a:xfrm>
          <a:prstGeom prst="rect">
            <a:avLst/>
          </a:prstGeom>
        </p:spPr>
      </p:pic>
    </p:spTree>
    <p:extLst>
      <p:ext uri="{BB962C8B-B14F-4D97-AF65-F5344CB8AC3E}">
        <p14:creationId xmlns:p14="http://schemas.microsoft.com/office/powerpoint/2010/main" val="2659561376"/>
      </p:ext>
    </p:extLst>
  </p:cSld>
  <p:clrMapOvr>
    <a:masterClrMapping/>
  </p:clrMapOvr>
</p:sld>
</file>

<file path=ppt/slides/slide2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noAutofit/>
          </a:bodyPr>
          <a:lstStyle/>
          <a:p>
            <a:r>
              <a:rPr lang="de-DE" sz="4400" b="1" dirty="0"/>
              <a:t>Mittelspiel – Taktische Motive: Abzug</a:t>
            </a:r>
          </a:p>
        </p:txBody>
      </p:sp>
      <p:sp>
        <p:nvSpPr>
          <p:cNvPr id="3" name="Inhaltsplatzhalter 2"/>
          <p:cNvSpPr>
            <a:spLocks noGrp="1"/>
          </p:cNvSpPr>
          <p:nvPr>
            <p:ph sz="half" idx="1"/>
          </p:nvPr>
        </p:nvSpPr>
        <p:spPr>
          <a:xfrm>
            <a:off x="680320" y="2336872"/>
            <a:ext cx="5281568" cy="4219375"/>
          </a:xfrm>
        </p:spPr>
        <p:txBody>
          <a:bodyPr>
            <a:normAutofit/>
          </a:bodyPr>
          <a:lstStyle/>
          <a:p>
            <a:pPr marL="0" indent="0">
              <a:buNone/>
            </a:pPr>
            <a:r>
              <a:rPr lang="de-DE" b="1" i="1" dirty="0"/>
              <a:t>Abzug</a:t>
            </a:r>
          </a:p>
          <a:p>
            <a:pPr marL="0" indent="0">
              <a:buNone/>
            </a:pPr>
            <a:r>
              <a:rPr lang="de-DE" dirty="0"/>
              <a:t>In diesem Abschnitt gewinnt zwar jeweils die angreifende Partei durch einen Abzug, jedoch zeigt die verteidigende Seite jeweils, dass es</a:t>
            </a:r>
          </a:p>
          <a:p>
            <a:pPr marL="0" indent="0">
              <a:buNone/>
            </a:pPr>
            <a:r>
              <a:rPr lang="de-DE" dirty="0"/>
              <a:t>durchaus möglich ist, gegen einen drohenden Abzug Widerstand zu leisten.</a:t>
            </a:r>
            <a:endParaRPr lang="de-DE" b="1" dirty="0"/>
          </a:p>
        </p:txBody>
      </p:sp>
      <p:pic>
        <p:nvPicPr>
          <p:cNvPr id="6" name="Grafik 5"/>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0775594" y="656624"/>
            <a:ext cx="1249251" cy="1274145"/>
          </a:xfrm>
          <a:prstGeom prst="rect">
            <a:avLst/>
          </a:prstGeom>
        </p:spPr>
      </p:pic>
      <p:pic>
        <p:nvPicPr>
          <p:cNvPr id="7" name="Grafik 6"/>
          <p:cNvPicPr>
            <a:picLocks noChangeAspect="1"/>
          </p:cNvPicPr>
          <p:nvPr/>
        </p:nvPicPr>
        <p:blipFill>
          <a:blip r:embed="rId3"/>
          <a:stretch>
            <a:fillRect/>
          </a:stretch>
        </p:blipFill>
        <p:spPr>
          <a:xfrm>
            <a:off x="6070244" y="2060447"/>
            <a:ext cx="4705350" cy="4495800"/>
          </a:xfrm>
          <a:prstGeom prst="rect">
            <a:avLst/>
          </a:prstGeom>
        </p:spPr>
      </p:pic>
    </p:spTree>
    <p:extLst>
      <p:ext uri="{BB962C8B-B14F-4D97-AF65-F5344CB8AC3E}">
        <p14:creationId xmlns:p14="http://schemas.microsoft.com/office/powerpoint/2010/main" val="3361743489"/>
      </p:ext>
    </p:extLst>
  </p:cSld>
  <p:clrMapOvr>
    <a:masterClrMapping/>
  </p:clrMapOvr>
</p:sld>
</file>

<file path=ppt/slides/slide2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noAutofit/>
          </a:bodyPr>
          <a:lstStyle/>
          <a:p>
            <a:r>
              <a:rPr lang="de-DE" sz="4400" b="1" dirty="0"/>
              <a:t>Mittelspiel – Taktische Motive: Abzug</a:t>
            </a:r>
          </a:p>
        </p:txBody>
      </p:sp>
      <p:sp>
        <p:nvSpPr>
          <p:cNvPr id="3" name="Inhaltsplatzhalter 2"/>
          <p:cNvSpPr>
            <a:spLocks noGrp="1"/>
          </p:cNvSpPr>
          <p:nvPr>
            <p:ph sz="half" idx="1"/>
          </p:nvPr>
        </p:nvSpPr>
        <p:spPr>
          <a:xfrm>
            <a:off x="680320" y="2336872"/>
            <a:ext cx="5281568" cy="4219375"/>
          </a:xfrm>
        </p:spPr>
        <p:txBody>
          <a:bodyPr>
            <a:normAutofit fontScale="85000" lnSpcReduction="20000"/>
          </a:bodyPr>
          <a:lstStyle/>
          <a:p>
            <a:pPr marL="0" indent="0">
              <a:buNone/>
            </a:pPr>
            <a:r>
              <a:rPr lang="de-DE" b="1" dirty="0"/>
              <a:t>1.Kf3 b3! 2.Lf2!! </a:t>
            </a:r>
            <a:r>
              <a:rPr lang="de-DE" dirty="0"/>
              <a:t>Zugegebenermaßen ist dieser Zug sehr schwer zu finden. Schauen wir uns an, woran andere Versuche scheitern.</a:t>
            </a:r>
          </a:p>
          <a:p>
            <a:pPr marL="0" indent="0">
              <a:buNone/>
            </a:pPr>
            <a:endParaRPr lang="de-DE" dirty="0"/>
          </a:p>
          <a:p>
            <a:pPr marL="0" indent="0">
              <a:buNone/>
            </a:pPr>
            <a:r>
              <a:rPr lang="de-DE" dirty="0"/>
              <a:t>[2.cxb3? Lf2= Der schwarze Läufer räumt alles ab, was sich auf die Diagonale g1–a7 begibt und wenn er geschlagen wird, ist Schwarz patt.;</a:t>
            </a:r>
          </a:p>
          <a:p>
            <a:pPr marL="0" indent="0">
              <a:buNone/>
            </a:pPr>
            <a:r>
              <a:rPr lang="it-IT" dirty="0"/>
              <a:t>2.Le3? bxc2 3.a7 </a:t>
            </a:r>
            <a:r>
              <a:rPr lang="it-IT" i="1" dirty="0"/>
              <a:t>(3.d4 Lf2 4.a7 Lxe3 5.a8D </a:t>
            </a:r>
            <a:r>
              <a:rPr lang="de-DE" i="1" dirty="0"/>
              <a:t>c1D) </a:t>
            </a:r>
            <a:r>
              <a:rPr lang="de-DE" dirty="0"/>
              <a:t>3...c1D 4.a8D Dc4 Im Gegensatz zur Variante 2.Lf2 steht Weiß jetzt nicht der Zug Kg3+ zur Verfügung. 5.d3 Dc2 ...und nun blockiert nichts mehr die zweite Reihe. 6.Kf4+ </a:t>
            </a:r>
            <a:r>
              <a:rPr lang="en-US" dirty="0"/>
              <a:t>Dg2 7.Df3=; 2.Ld4?? bxc2 3.a7 c1D 4.a8D </a:t>
            </a:r>
            <a:r>
              <a:rPr lang="de-DE" dirty="0"/>
              <a:t>Dxd2–+ Erneut beendet der Zug Dg2 alle weißen Mattträume.]</a:t>
            </a:r>
            <a:endParaRPr lang="de-DE" b="1" dirty="0"/>
          </a:p>
        </p:txBody>
      </p:sp>
      <p:pic>
        <p:nvPicPr>
          <p:cNvPr id="6" name="Grafik 5"/>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0775594" y="656624"/>
            <a:ext cx="1249251" cy="1274145"/>
          </a:xfrm>
          <a:prstGeom prst="rect">
            <a:avLst/>
          </a:prstGeom>
        </p:spPr>
      </p:pic>
      <p:pic>
        <p:nvPicPr>
          <p:cNvPr id="5" name="Grafik 4"/>
          <p:cNvPicPr>
            <a:picLocks noChangeAspect="1"/>
          </p:cNvPicPr>
          <p:nvPr/>
        </p:nvPicPr>
        <p:blipFill>
          <a:blip r:embed="rId3"/>
          <a:stretch>
            <a:fillRect/>
          </a:stretch>
        </p:blipFill>
        <p:spPr>
          <a:xfrm>
            <a:off x="6070244" y="2060447"/>
            <a:ext cx="4705350" cy="4495800"/>
          </a:xfrm>
          <a:prstGeom prst="rect">
            <a:avLst/>
          </a:prstGeom>
        </p:spPr>
      </p:pic>
    </p:spTree>
    <p:extLst>
      <p:ext uri="{BB962C8B-B14F-4D97-AF65-F5344CB8AC3E}">
        <p14:creationId xmlns:p14="http://schemas.microsoft.com/office/powerpoint/2010/main" val="3966084615"/>
      </p:ext>
    </p:extLst>
  </p:cSld>
  <p:clrMapOvr>
    <a:masterClrMapping/>
  </p:clrMapOvr>
</p:sld>
</file>

<file path=ppt/slides/slide2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noAutofit/>
          </a:bodyPr>
          <a:lstStyle/>
          <a:p>
            <a:r>
              <a:rPr lang="de-DE" sz="4400" b="1" dirty="0"/>
              <a:t>Mittelspiel – Taktische Motive: Abzug</a:t>
            </a:r>
          </a:p>
        </p:txBody>
      </p:sp>
      <p:sp>
        <p:nvSpPr>
          <p:cNvPr id="3" name="Inhaltsplatzhalter 2"/>
          <p:cNvSpPr>
            <a:spLocks noGrp="1"/>
          </p:cNvSpPr>
          <p:nvPr>
            <p:ph sz="half" idx="1"/>
          </p:nvPr>
        </p:nvSpPr>
        <p:spPr>
          <a:xfrm>
            <a:off x="680320" y="2135696"/>
            <a:ext cx="5574176" cy="4420552"/>
          </a:xfrm>
        </p:spPr>
        <p:txBody>
          <a:bodyPr>
            <a:normAutofit fontScale="70000" lnSpcReduction="20000"/>
          </a:bodyPr>
          <a:lstStyle/>
          <a:p>
            <a:pPr marL="0" indent="0">
              <a:buNone/>
            </a:pPr>
            <a:r>
              <a:rPr lang="de-DE" b="1" dirty="0"/>
              <a:t>2...bxc2 </a:t>
            </a:r>
            <a:r>
              <a:rPr lang="de-DE" dirty="0"/>
              <a:t>[2...Lxf2? Dies verliert ohne nennenswerten Kampf. 3.Kxf2 bxc2 4.a7 c1D 5.a8D+ Dc6 6.Dxc6#]</a:t>
            </a:r>
          </a:p>
          <a:p>
            <a:pPr marL="0" indent="0">
              <a:buNone/>
            </a:pPr>
            <a:r>
              <a:rPr lang="de-DE" b="1" dirty="0"/>
              <a:t>3.a7 c1D</a:t>
            </a:r>
          </a:p>
          <a:p>
            <a:pPr marL="0" indent="0">
              <a:buNone/>
            </a:pPr>
            <a:r>
              <a:rPr lang="de-DE" dirty="0"/>
              <a:t>Um den Schwierigkeitsgrad zu reduzieren, könnte man auch von dieser Stellung aus starten. Die Ideen des folgenden Kampfs sind uns bereits vertraut.</a:t>
            </a:r>
          </a:p>
          <a:p>
            <a:pPr marL="0" indent="0">
              <a:buNone/>
            </a:pPr>
            <a:r>
              <a:rPr lang="de-DE" b="1" dirty="0"/>
              <a:t>4.a8D Da1! 5.Db7! </a:t>
            </a:r>
            <a:r>
              <a:rPr lang="de-DE" dirty="0"/>
              <a:t>Die schwarze Dame träumte davon, über g7 das Feld g2 zu erreichen. [5.Dxa1? patt]</a:t>
            </a:r>
          </a:p>
          <a:p>
            <a:pPr marL="0" indent="0">
              <a:buNone/>
            </a:pPr>
            <a:r>
              <a:rPr lang="de-DE" b="1" dirty="0"/>
              <a:t>5...Db1 6.Dc6! Dc1 7.De4! </a:t>
            </a:r>
            <a:r>
              <a:rPr lang="de-DE" dirty="0"/>
              <a:t>[7.Dd5? Dxd2=]</a:t>
            </a:r>
          </a:p>
          <a:p>
            <a:pPr marL="0" indent="0">
              <a:buNone/>
            </a:pPr>
            <a:r>
              <a:rPr lang="de-DE" b="1" dirty="0"/>
              <a:t>7...Db1 8.d3 Db4 9.d4 Db1 10.Dc6! Dc1</a:t>
            </a:r>
          </a:p>
          <a:p>
            <a:pPr marL="0" indent="0">
              <a:buNone/>
            </a:pPr>
            <a:r>
              <a:rPr lang="de-DE" b="1" dirty="0"/>
              <a:t>11.Dd5!+–</a:t>
            </a:r>
          </a:p>
          <a:p>
            <a:pPr marL="0" indent="0">
              <a:buNone/>
            </a:pPr>
            <a:endParaRPr lang="de-DE" b="1" dirty="0"/>
          </a:p>
          <a:p>
            <a:pPr marL="0" indent="0">
              <a:buNone/>
            </a:pPr>
            <a:r>
              <a:rPr lang="de-DE" b="1" dirty="0"/>
              <a:t>Lernziele:</a:t>
            </a:r>
          </a:p>
          <a:p>
            <a:r>
              <a:rPr lang="de-DE" dirty="0"/>
              <a:t>Abzug</a:t>
            </a:r>
          </a:p>
          <a:p>
            <a:r>
              <a:rPr lang="de-DE" dirty="0"/>
              <a:t>Verteidigung gegen Abzug</a:t>
            </a:r>
            <a:endParaRPr lang="de-DE" b="1" dirty="0"/>
          </a:p>
        </p:txBody>
      </p:sp>
      <p:pic>
        <p:nvPicPr>
          <p:cNvPr id="6" name="Grafik 5"/>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0775594" y="656624"/>
            <a:ext cx="1249251" cy="1274145"/>
          </a:xfrm>
          <a:prstGeom prst="rect">
            <a:avLst/>
          </a:prstGeom>
        </p:spPr>
      </p:pic>
      <p:pic>
        <p:nvPicPr>
          <p:cNvPr id="4" name="Grafik 3"/>
          <p:cNvPicPr>
            <a:picLocks noChangeAspect="1"/>
          </p:cNvPicPr>
          <p:nvPr/>
        </p:nvPicPr>
        <p:blipFill>
          <a:blip r:embed="rId3"/>
          <a:stretch>
            <a:fillRect/>
          </a:stretch>
        </p:blipFill>
        <p:spPr>
          <a:xfrm>
            <a:off x="6254496" y="2135696"/>
            <a:ext cx="5056632" cy="4220419"/>
          </a:xfrm>
          <a:prstGeom prst="rect">
            <a:avLst/>
          </a:prstGeom>
        </p:spPr>
      </p:pic>
    </p:spTree>
    <p:extLst>
      <p:ext uri="{BB962C8B-B14F-4D97-AF65-F5344CB8AC3E}">
        <p14:creationId xmlns:p14="http://schemas.microsoft.com/office/powerpoint/2010/main" val="607121506"/>
      </p:ext>
    </p:extLst>
  </p:cSld>
  <p:clrMapOvr>
    <a:masterClrMapping/>
  </p:clrMapOvr>
</p:sld>
</file>

<file path=ppt/slides/slide2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noAutofit/>
          </a:bodyPr>
          <a:lstStyle/>
          <a:p>
            <a:r>
              <a:rPr lang="de-DE" sz="4400" b="1" dirty="0"/>
              <a:t>Mittelspiel – Taktische Motive: Doppelangriff</a:t>
            </a:r>
          </a:p>
        </p:txBody>
      </p:sp>
      <p:sp>
        <p:nvSpPr>
          <p:cNvPr id="3" name="Inhaltsplatzhalter 2"/>
          <p:cNvSpPr>
            <a:spLocks noGrp="1"/>
          </p:cNvSpPr>
          <p:nvPr>
            <p:ph sz="half" idx="1"/>
          </p:nvPr>
        </p:nvSpPr>
        <p:spPr>
          <a:xfrm>
            <a:off x="680320" y="2135696"/>
            <a:ext cx="5574176" cy="4420552"/>
          </a:xfrm>
        </p:spPr>
        <p:txBody>
          <a:bodyPr>
            <a:normAutofit/>
          </a:bodyPr>
          <a:lstStyle/>
          <a:p>
            <a:pPr marL="0" indent="0">
              <a:buNone/>
            </a:pPr>
            <a:r>
              <a:rPr lang="de-DE" b="1" i="1" dirty="0"/>
              <a:t>Doppelangriff</a:t>
            </a:r>
          </a:p>
          <a:p>
            <a:pPr marL="0" indent="0">
              <a:buNone/>
            </a:pPr>
            <a:endParaRPr lang="de-DE" dirty="0"/>
          </a:p>
          <a:p>
            <a:pPr marL="0" indent="0">
              <a:buNone/>
            </a:pPr>
            <a:r>
              <a:rPr lang="de-DE" dirty="0"/>
              <a:t>Beginnen wir mit einem Springer, der die komplette gegnerische Armee abräumt.</a:t>
            </a:r>
            <a:endParaRPr lang="de-DE" b="1" dirty="0"/>
          </a:p>
        </p:txBody>
      </p:sp>
      <p:pic>
        <p:nvPicPr>
          <p:cNvPr id="6" name="Grafik 5"/>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0775594" y="656624"/>
            <a:ext cx="1249251" cy="1274145"/>
          </a:xfrm>
          <a:prstGeom prst="rect">
            <a:avLst/>
          </a:prstGeom>
        </p:spPr>
      </p:pic>
      <p:pic>
        <p:nvPicPr>
          <p:cNvPr id="5" name="Grafik 4"/>
          <p:cNvPicPr>
            <a:picLocks noChangeAspect="1"/>
          </p:cNvPicPr>
          <p:nvPr/>
        </p:nvPicPr>
        <p:blipFill>
          <a:blip r:embed="rId3"/>
          <a:stretch>
            <a:fillRect/>
          </a:stretch>
        </p:blipFill>
        <p:spPr>
          <a:xfrm>
            <a:off x="6344602" y="2031397"/>
            <a:ext cx="4714875" cy="4629150"/>
          </a:xfrm>
          <a:prstGeom prst="rect">
            <a:avLst/>
          </a:prstGeom>
        </p:spPr>
      </p:pic>
    </p:spTree>
    <p:extLst>
      <p:ext uri="{BB962C8B-B14F-4D97-AF65-F5344CB8AC3E}">
        <p14:creationId xmlns:p14="http://schemas.microsoft.com/office/powerpoint/2010/main" val="1708134992"/>
      </p:ext>
    </p:extLst>
  </p:cSld>
  <p:clrMapOvr>
    <a:masterClrMapping/>
  </p:clrMapOvr>
</p:sld>
</file>

<file path=ppt/slides/slide2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noAutofit/>
          </a:bodyPr>
          <a:lstStyle/>
          <a:p>
            <a:r>
              <a:rPr lang="de-DE" sz="4400" b="1" dirty="0"/>
              <a:t>Mittelspiel – Taktische Motive: Doppelangriff</a:t>
            </a:r>
          </a:p>
        </p:txBody>
      </p:sp>
      <p:sp>
        <p:nvSpPr>
          <p:cNvPr id="3" name="Inhaltsplatzhalter 2"/>
          <p:cNvSpPr>
            <a:spLocks noGrp="1"/>
          </p:cNvSpPr>
          <p:nvPr>
            <p:ph sz="half" idx="1"/>
          </p:nvPr>
        </p:nvSpPr>
        <p:spPr>
          <a:xfrm>
            <a:off x="680320" y="2135696"/>
            <a:ext cx="5574176" cy="4420552"/>
          </a:xfrm>
        </p:spPr>
        <p:txBody>
          <a:bodyPr>
            <a:normAutofit fontScale="70000" lnSpcReduction="20000"/>
          </a:bodyPr>
          <a:lstStyle/>
          <a:p>
            <a:pPr marL="0" indent="0">
              <a:buNone/>
            </a:pPr>
            <a:r>
              <a:rPr lang="de-DE" dirty="0"/>
              <a:t>Weiß kann die größere Aktivität seiner Figuren und die gefährdete Position des schwarzen Königs ausnutzen.</a:t>
            </a:r>
          </a:p>
          <a:p>
            <a:pPr marL="0" indent="0">
              <a:buNone/>
            </a:pPr>
            <a:r>
              <a:rPr lang="sv-SE" b="1" dirty="0"/>
              <a:t>1.De4+ Kb8 </a:t>
            </a:r>
            <a:r>
              <a:rPr lang="sv-SE" dirty="0"/>
              <a:t>[1...Ka7 2.Ta6+ Kb8 3.Ta8#]</a:t>
            </a:r>
            <a:endParaRPr lang="sv-SE" b="1" dirty="0"/>
          </a:p>
          <a:p>
            <a:pPr marL="0" indent="0">
              <a:buNone/>
            </a:pPr>
            <a:r>
              <a:rPr lang="da-DK" b="1" dirty="0"/>
              <a:t>2.Tb6+ Lxb6 </a:t>
            </a:r>
            <a:r>
              <a:rPr lang="da-DK" dirty="0"/>
              <a:t>[2...Kc8 3.Db7+ Kd7 4.Se5+ Ke7 </a:t>
            </a:r>
            <a:r>
              <a:rPr lang="de-DE" dirty="0"/>
              <a:t>5.Dxc7+ Ke8 6.Dc6+ Ke7 7.Sg6+ fxg6 8.De6#]</a:t>
            </a:r>
          </a:p>
          <a:p>
            <a:pPr marL="0" indent="0">
              <a:buNone/>
            </a:pPr>
            <a:r>
              <a:rPr lang="de-DE" b="1" dirty="0"/>
              <a:t>3.Ka6 </a:t>
            </a:r>
            <a:r>
              <a:rPr lang="de-DE" dirty="0"/>
              <a:t>Vermutlich der am schwersten zu findende Zug. Weiß droht matt und Schwarz hat nur eine vernünftig aussehende Verteidigung.</a:t>
            </a:r>
          </a:p>
          <a:p>
            <a:pPr marL="0" indent="0">
              <a:buNone/>
            </a:pPr>
            <a:r>
              <a:rPr lang="de-DE" b="1" dirty="0"/>
              <a:t>3...Td7 </a:t>
            </a:r>
            <a:r>
              <a:rPr lang="de-DE" dirty="0"/>
              <a:t>[3...Td5 4.Sxb6 Dd8 5.Dxd5 Dxd5 6.Sxd5+–]</a:t>
            </a:r>
          </a:p>
          <a:p>
            <a:pPr marL="0" indent="0">
              <a:buNone/>
            </a:pPr>
            <a:r>
              <a:rPr lang="de-DE" b="1" dirty="0"/>
              <a:t>4.Da8+ Kxa8 </a:t>
            </a:r>
            <a:r>
              <a:rPr lang="de-DE" dirty="0"/>
              <a:t>Jetzt trifft der weiße Springer einfach alles.</a:t>
            </a:r>
          </a:p>
          <a:p>
            <a:pPr marL="0" indent="0">
              <a:buNone/>
            </a:pPr>
            <a:r>
              <a:rPr lang="de-DE" b="1" dirty="0"/>
              <a:t>5.Sxb6+ Kb8 6.Sxd7+ Kc7 7.Sxf8+– </a:t>
            </a:r>
            <a:r>
              <a:rPr lang="de-DE" dirty="0"/>
              <a:t>Das Endspiel ist leicht gewonnen für Weiß.</a:t>
            </a:r>
          </a:p>
          <a:p>
            <a:pPr marL="0" indent="0">
              <a:buNone/>
            </a:pPr>
            <a:r>
              <a:rPr lang="de-DE" b="1" dirty="0"/>
              <a:t>Lernziele:</a:t>
            </a:r>
          </a:p>
          <a:p>
            <a:r>
              <a:rPr lang="de-DE" dirty="0"/>
              <a:t>Springergabel</a:t>
            </a:r>
          </a:p>
          <a:p>
            <a:r>
              <a:rPr lang="de-DE" dirty="0"/>
              <a:t>schwer zu parierende Mattdrohung</a:t>
            </a:r>
            <a:endParaRPr lang="de-DE" b="1" dirty="0"/>
          </a:p>
        </p:txBody>
      </p:sp>
      <p:pic>
        <p:nvPicPr>
          <p:cNvPr id="6" name="Grafik 5"/>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0775594" y="656624"/>
            <a:ext cx="1249251" cy="1274145"/>
          </a:xfrm>
          <a:prstGeom prst="rect">
            <a:avLst/>
          </a:prstGeom>
        </p:spPr>
      </p:pic>
      <p:pic>
        <p:nvPicPr>
          <p:cNvPr id="5" name="Grafik 4"/>
          <p:cNvPicPr>
            <a:picLocks noChangeAspect="1"/>
          </p:cNvPicPr>
          <p:nvPr/>
        </p:nvPicPr>
        <p:blipFill>
          <a:blip r:embed="rId3"/>
          <a:stretch>
            <a:fillRect/>
          </a:stretch>
        </p:blipFill>
        <p:spPr>
          <a:xfrm>
            <a:off x="6344602" y="2031397"/>
            <a:ext cx="4714875" cy="4629150"/>
          </a:xfrm>
          <a:prstGeom prst="rect">
            <a:avLst/>
          </a:prstGeom>
        </p:spPr>
      </p:pic>
    </p:spTree>
    <p:extLst>
      <p:ext uri="{BB962C8B-B14F-4D97-AF65-F5344CB8AC3E}">
        <p14:creationId xmlns:p14="http://schemas.microsoft.com/office/powerpoint/2010/main" val="1860806449"/>
      </p:ext>
    </p:extLst>
  </p:cSld>
  <p:clrMapOvr>
    <a:masterClrMapping/>
  </p:clrMapOvr>
</p:sld>
</file>

<file path=ppt/slides/slide2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noAutofit/>
          </a:bodyPr>
          <a:lstStyle/>
          <a:p>
            <a:r>
              <a:rPr lang="de-DE" sz="4400" b="1" dirty="0"/>
              <a:t>Mittelspiel – Taktische Motive: Gabel</a:t>
            </a:r>
          </a:p>
        </p:txBody>
      </p:sp>
      <p:sp>
        <p:nvSpPr>
          <p:cNvPr id="3" name="Inhaltsplatzhalter 2"/>
          <p:cNvSpPr>
            <a:spLocks noGrp="1"/>
          </p:cNvSpPr>
          <p:nvPr>
            <p:ph sz="half" idx="1"/>
          </p:nvPr>
        </p:nvSpPr>
        <p:spPr>
          <a:xfrm>
            <a:off x="680320" y="2135696"/>
            <a:ext cx="5574176" cy="4420552"/>
          </a:xfrm>
        </p:spPr>
        <p:txBody>
          <a:bodyPr>
            <a:normAutofit/>
          </a:bodyPr>
          <a:lstStyle/>
          <a:p>
            <a:pPr marL="0" indent="0">
              <a:buNone/>
            </a:pPr>
            <a:r>
              <a:rPr lang="de-DE" b="1" i="1" dirty="0"/>
              <a:t>Gabel und Hinlenkung</a:t>
            </a:r>
          </a:p>
          <a:p>
            <a:pPr marL="0" indent="0">
              <a:buNone/>
            </a:pPr>
            <a:endParaRPr lang="de-DE" b="1" dirty="0"/>
          </a:p>
          <a:p>
            <a:pPr marL="0" indent="0">
              <a:buNone/>
            </a:pPr>
            <a:r>
              <a:rPr lang="de-DE" dirty="0"/>
              <a:t>Die nächste Studie ist ein Beispiele für einen Springer, der wie eine Krake über das ganze Brett wirkt. Letztlich wird Schwarz Opfer einer Springergabel.</a:t>
            </a:r>
            <a:endParaRPr lang="de-DE" b="1" dirty="0"/>
          </a:p>
        </p:txBody>
      </p:sp>
      <p:pic>
        <p:nvPicPr>
          <p:cNvPr id="6" name="Grafik 5"/>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0775594" y="656624"/>
            <a:ext cx="1249251" cy="1274145"/>
          </a:xfrm>
          <a:prstGeom prst="rect">
            <a:avLst/>
          </a:prstGeom>
        </p:spPr>
      </p:pic>
      <p:pic>
        <p:nvPicPr>
          <p:cNvPr id="4" name="Grafik 3"/>
          <p:cNvPicPr>
            <a:picLocks noChangeAspect="1"/>
          </p:cNvPicPr>
          <p:nvPr/>
        </p:nvPicPr>
        <p:blipFill>
          <a:blip r:embed="rId3"/>
          <a:stretch>
            <a:fillRect/>
          </a:stretch>
        </p:blipFill>
        <p:spPr>
          <a:xfrm>
            <a:off x="6254496" y="2011772"/>
            <a:ext cx="4524756" cy="4668399"/>
          </a:xfrm>
          <a:prstGeom prst="rect">
            <a:avLst/>
          </a:prstGeom>
        </p:spPr>
      </p:pic>
    </p:spTree>
    <p:extLst>
      <p:ext uri="{BB962C8B-B14F-4D97-AF65-F5344CB8AC3E}">
        <p14:creationId xmlns:p14="http://schemas.microsoft.com/office/powerpoint/2010/main" val="3033682809"/>
      </p:ext>
    </p:extLst>
  </p:cSld>
  <p:clrMapOvr>
    <a:masterClrMapping/>
  </p:clrMapOvr>
</p:sld>
</file>

<file path=ppt/slides/slide2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noAutofit/>
          </a:bodyPr>
          <a:lstStyle/>
          <a:p>
            <a:r>
              <a:rPr lang="de-DE" sz="4400" b="1" dirty="0"/>
              <a:t>Mittelspiel – Taktische Motive: Gabel</a:t>
            </a:r>
          </a:p>
        </p:txBody>
      </p:sp>
      <p:sp>
        <p:nvSpPr>
          <p:cNvPr id="3" name="Inhaltsplatzhalter 2"/>
          <p:cNvSpPr>
            <a:spLocks noGrp="1"/>
          </p:cNvSpPr>
          <p:nvPr>
            <p:ph sz="half" idx="1"/>
          </p:nvPr>
        </p:nvSpPr>
        <p:spPr>
          <a:xfrm>
            <a:off x="680320" y="2135696"/>
            <a:ext cx="5574176" cy="4420552"/>
          </a:xfrm>
        </p:spPr>
        <p:txBody>
          <a:bodyPr>
            <a:normAutofit fontScale="70000" lnSpcReduction="20000"/>
          </a:bodyPr>
          <a:lstStyle/>
          <a:p>
            <a:pPr marL="0" indent="0">
              <a:buNone/>
            </a:pPr>
            <a:r>
              <a:rPr lang="de-DE" b="1" dirty="0"/>
              <a:t>1.Tb4 </a:t>
            </a:r>
            <a:r>
              <a:rPr lang="de-DE" dirty="0"/>
              <a:t>Der Turm genießt seine Unterstützung durch die zahlreichen Springergabeln und jagt die Dame über das Brett.</a:t>
            </a:r>
          </a:p>
          <a:p>
            <a:pPr marL="0" indent="0">
              <a:buNone/>
            </a:pPr>
            <a:r>
              <a:rPr lang="de-DE" b="1" dirty="0"/>
              <a:t>1...Dc8 </a:t>
            </a:r>
            <a:r>
              <a:rPr lang="de-DE" dirty="0"/>
              <a:t>[1...Dxb4 2.Sc6++–; 1...Da8 2.Tb8 2.Sc6 nebst 3.Tb8 gewinnt auch. 2...Dxb8 </a:t>
            </a:r>
            <a:r>
              <a:rPr lang="de-DE" i="1" dirty="0"/>
              <a:t>(2...Da7 3.Sc6++–) </a:t>
            </a:r>
            <a:r>
              <a:rPr lang="de-DE" dirty="0"/>
              <a:t>3.Sc6++–]</a:t>
            </a:r>
          </a:p>
          <a:p>
            <a:pPr marL="0" indent="0">
              <a:buNone/>
            </a:pPr>
            <a:r>
              <a:rPr lang="de-DE" b="1" dirty="0"/>
              <a:t>2.Tb8 Dh3 </a:t>
            </a:r>
            <a:r>
              <a:rPr lang="de-DE" dirty="0"/>
              <a:t>[2...Dxb8 3.Sc6++–]</a:t>
            </a:r>
          </a:p>
          <a:p>
            <a:pPr marL="0" indent="0">
              <a:buNone/>
            </a:pPr>
            <a:r>
              <a:rPr lang="en-US" b="1" dirty="0"/>
              <a:t>3.Th8 Sh4 </a:t>
            </a:r>
            <a:r>
              <a:rPr lang="en-US" dirty="0"/>
              <a:t>[3...Dxh8 4.Sg6+ Kd6 5.Sxh8 Se1 </a:t>
            </a:r>
            <a:r>
              <a:rPr lang="de-DE" dirty="0"/>
              <a:t>6.c4 Sd3 7.b3+–]</a:t>
            </a:r>
          </a:p>
          <a:p>
            <a:pPr marL="0" indent="0">
              <a:buNone/>
            </a:pPr>
            <a:r>
              <a:rPr lang="de-DE" b="1" dirty="0"/>
              <a:t>4.Txh4 Dc8 </a:t>
            </a:r>
            <a:r>
              <a:rPr lang="de-DE" dirty="0"/>
              <a:t>[4...Dxh4 5.Sg6++–]</a:t>
            </a:r>
          </a:p>
          <a:p>
            <a:pPr marL="0" indent="0">
              <a:buNone/>
            </a:pPr>
            <a:r>
              <a:rPr lang="en-US" b="1" dirty="0"/>
              <a:t>5.Th8 Db7 6.Tb8 Dxb8 </a:t>
            </a:r>
            <a:r>
              <a:rPr lang="en-US" dirty="0"/>
              <a:t>[6...Da7 7.Sc6++–]</a:t>
            </a:r>
          </a:p>
          <a:p>
            <a:pPr marL="0" indent="0">
              <a:buNone/>
            </a:pPr>
            <a:r>
              <a:rPr lang="de-DE" b="1" dirty="0"/>
              <a:t>7.Sc6++–</a:t>
            </a:r>
          </a:p>
          <a:p>
            <a:pPr marL="0" indent="0">
              <a:buNone/>
            </a:pPr>
            <a:endParaRPr lang="de-DE" b="1" dirty="0"/>
          </a:p>
          <a:p>
            <a:pPr marL="0" indent="0">
              <a:buNone/>
            </a:pPr>
            <a:r>
              <a:rPr lang="de-DE" b="1" dirty="0"/>
              <a:t>Lernziele:</a:t>
            </a:r>
          </a:p>
          <a:p>
            <a:r>
              <a:rPr lang="de-DE" dirty="0"/>
              <a:t>Gabel</a:t>
            </a:r>
          </a:p>
          <a:p>
            <a:r>
              <a:rPr lang="de-DE" dirty="0"/>
              <a:t>Anwendung Doppelangriff (Hinlenken +Material)</a:t>
            </a:r>
            <a:endParaRPr lang="de-DE" b="1" dirty="0"/>
          </a:p>
        </p:txBody>
      </p:sp>
      <p:pic>
        <p:nvPicPr>
          <p:cNvPr id="6" name="Grafik 5"/>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0775594" y="656624"/>
            <a:ext cx="1249251" cy="1274145"/>
          </a:xfrm>
          <a:prstGeom prst="rect">
            <a:avLst/>
          </a:prstGeom>
        </p:spPr>
      </p:pic>
      <p:pic>
        <p:nvPicPr>
          <p:cNvPr id="4" name="Grafik 3"/>
          <p:cNvPicPr>
            <a:picLocks noChangeAspect="1"/>
          </p:cNvPicPr>
          <p:nvPr/>
        </p:nvPicPr>
        <p:blipFill>
          <a:blip r:embed="rId3"/>
          <a:stretch>
            <a:fillRect/>
          </a:stretch>
        </p:blipFill>
        <p:spPr>
          <a:xfrm>
            <a:off x="6254496" y="2011772"/>
            <a:ext cx="4524756" cy="4668399"/>
          </a:xfrm>
          <a:prstGeom prst="rect">
            <a:avLst/>
          </a:prstGeom>
        </p:spPr>
      </p:pic>
    </p:spTree>
    <p:extLst>
      <p:ext uri="{BB962C8B-B14F-4D97-AF65-F5344CB8AC3E}">
        <p14:creationId xmlns:p14="http://schemas.microsoft.com/office/powerpoint/2010/main" val="3888801646"/>
      </p:ext>
    </p:extLst>
  </p:cSld>
  <p:clrMapOvr>
    <a:masterClrMapping/>
  </p:clrMapOvr>
</p:sld>
</file>

<file path=ppt/slides/slide2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noAutofit/>
          </a:bodyPr>
          <a:lstStyle/>
          <a:p>
            <a:r>
              <a:rPr lang="de-DE" sz="4400" b="1" dirty="0"/>
              <a:t>Mittelspiel – Taktische Motive: Treppenmanöver</a:t>
            </a:r>
          </a:p>
        </p:txBody>
      </p:sp>
      <p:sp>
        <p:nvSpPr>
          <p:cNvPr id="3" name="Inhaltsplatzhalter 2"/>
          <p:cNvSpPr>
            <a:spLocks noGrp="1"/>
          </p:cNvSpPr>
          <p:nvPr>
            <p:ph sz="half" idx="1"/>
          </p:nvPr>
        </p:nvSpPr>
        <p:spPr>
          <a:xfrm>
            <a:off x="680320" y="2135696"/>
            <a:ext cx="5574176" cy="4420552"/>
          </a:xfrm>
        </p:spPr>
        <p:txBody>
          <a:bodyPr>
            <a:normAutofit/>
          </a:bodyPr>
          <a:lstStyle/>
          <a:p>
            <a:pPr marL="0" indent="0">
              <a:buNone/>
            </a:pPr>
            <a:r>
              <a:rPr lang="de-DE" b="1" i="1" dirty="0"/>
              <a:t>Treppenmanöver</a:t>
            </a:r>
          </a:p>
          <a:p>
            <a:pPr marL="0" indent="0">
              <a:buNone/>
            </a:pPr>
            <a:endParaRPr lang="de-DE" b="1" dirty="0"/>
          </a:p>
          <a:p>
            <a:pPr marL="0" indent="0">
              <a:buNone/>
            </a:pPr>
            <a:r>
              <a:rPr lang="de-DE" dirty="0"/>
              <a:t>Das Treppenmanöver wird in der Praxis nicht häufig vorkommen. Der große Nutzen für das Training ist jedoch, dass sich die Schüler die Frage stellen sollen, auf welches Feld sich eine Figur wünscht. Diese Fragestellung ist in praktischen Partien häufig sehr nützlich</a:t>
            </a:r>
            <a:endParaRPr lang="de-DE" b="1" dirty="0"/>
          </a:p>
        </p:txBody>
      </p:sp>
      <p:pic>
        <p:nvPicPr>
          <p:cNvPr id="6" name="Grafik 5"/>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0775594" y="656624"/>
            <a:ext cx="1249251" cy="1274145"/>
          </a:xfrm>
          <a:prstGeom prst="rect">
            <a:avLst/>
          </a:prstGeom>
        </p:spPr>
      </p:pic>
      <p:pic>
        <p:nvPicPr>
          <p:cNvPr id="5" name="Grafik 4"/>
          <p:cNvPicPr>
            <a:picLocks noChangeAspect="1"/>
          </p:cNvPicPr>
          <p:nvPr/>
        </p:nvPicPr>
        <p:blipFill>
          <a:blip r:embed="rId3"/>
          <a:stretch>
            <a:fillRect/>
          </a:stretch>
        </p:blipFill>
        <p:spPr>
          <a:xfrm>
            <a:off x="6530721" y="2050447"/>
            <a:ext cx="4781550" cy="4591050"/>
          </a:xfrm>
          <a:prstGeom prst="rect">
            <a:avLst/>
          </a:prstGeom>
        </p:spPr>
      </p:pic>
    </p:spTree>
    <p:extLst>
      <p:ext uri="{BB962C8B-B14F-4D97-AF65-F5344CB8AC3E}">
        <p14:creationId xmlns:p14="http://schemas.microsoft.com/office/powerpoint/2010/main" val="4171245868"/>
      </p:ext>
    </p:extLst>
  </p:cSld>
  <p:clrMapOvr>
    <a:masterClrMapping/>
  </p:clrMapOvr>
</p:sld>
</file>

<file path=ppt/slides/slide2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noAutofit/>
          </a:bodyPr>
          <a:lstStyle/>
          <a:p>
            <a:r>
              <a:rPr lang="de-DE" sz="4400" b="1" dirty="0"/>
              <a:t>Mittelspiel – Taktische Motive: Treppenmanöver</a:t>
            </a:r>
          </a:p>
        </p:txBody>
      </p:sp>
      <p:sp>
        <p:nvSpPr>
          <p:cNvPr id="3" name="Inhaltsplatzhalter 2"/>
          <p:cNvSpPr>
            <a:spLocks noGrp="1"/>
          </p:cNvSpPr>
          <p:nvPr>
            <p:ph sz="half" idx="1"/>
          </p:nvPr>
        </p:nvSpPr>
        <p:spPr>
          <a:xfrm>
            <a:off x="680320" y="2135696"/>
            <a:ext cx="5574176" cy="4420552"/>
          </a:xfrm>
        </p:spPr>
        <p:txBody>
          <a:bodyPr>
            <a:normAutofit fontScale="92500" lnSpcReduction="20000"/>
          </a:bodyPr>
          <a:lstStyle/>
          <a:p>
            <a:pPr marL="0" indent="0">
              <a:buNone/>
            </a:pPr>
            <a:r>
              <a:rPr lang="de-DE" dirty="0"/>
              <a:t>Die schwarzen Bauern sind ziemlich gefährlich.</a:t>
            </a:r>
          </a:p>
          <a:p>
            <a:pPr marL="0" indent="0">
              <a:buNone/>
            </a:pPr>
            <a:r>
              <a:rPr lang="de-DE" dirty="0"/>
              <a:t>Weiß verhindert fortan die Umwandlung und setzt schließlich zum Fangschuss auf der Grundreihe an.</a:t>
            </a:r>
          </a:p>
          <a:p>
            <a:pPr marL="0" indent="0">
              <a:buNone/>
            </a:pPr>
            <a:r>
              <a:rPr lang="de-DE" b="1" dirty="0"/>
              <a:t>1.Dc3 Kb1 2.Dd3+ Ka1 3.Dd4 Kb1 4.De4+ Ka1 5.De5 Kb1 6.Df5+ Ka1 7.Df6 Kb1 8.Dg6+ Ka1 9.Dg7 Kb1 10.Dh7+ Ka1 11.Dh8 Kb1 12.Dh1#</a:t>
            </a:r>
          </a:p>
          <a:p>
            <a:pPr marL="0" indent="0">
              <a:buNone/>
            </a:pPr>
            <a:endParaRPr lang="de-DE" b="1" dirty="0"/>
          </a:p>
          <a:p>
            <a:pPr marL="0" indent="0">
              <a:buNone/>
            </a:pPr>
            <a:r>
              <a:rPr lang="de-DE" b="1" dirty="0"/>
              <a:t>Lernziele:</a:t>
            </a:r>
          </a:p>
          <a:p>
            <a:r>
              <a:rPr lang="de-DE" dirty="0"/>
              <a:t>Treppenmanöver</a:t>
            </a:r>
          </a:p>
          <a:p>
            <a:r>
              <a:rPr lang="de-DE" dirty="0"/>
              <a:t>Fesselung</a:t>
            </a:r>
          </a:p>
          <a:p>
            <a:r>
              <a:rPr lang="de-DE" dirty="0"/>
              <a:t>Matt</a:t>
            </a:r>
            <a:endParaRPr lang="de-DE" b="1" dirty="0"/>
          </a:p>
        </p:txBody>
      </p:sp>
      <p:pic>
        <p:nvPicPr>
          <p:cNvPr id="6" name="Grafik 5"/>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0775594" y="656624"/>
            <a:ext cx="1249251" cy="1274145"/>
          </a:xfrm>
          <a:prstGeom prst="rect">
            <a:avLst/>
          </a:prstGeom>
        </p:spPr>
      </p:pic>
      <p:pic>
        <p:nvPicPr>
          <p:cNvPr id="5" name="Grafik 4"/>
          <p:cNvPicPr>
            <a:picLocks noChangeAspect="1"/>
          </p:cNvPicPr>
          <p:nvPr/>
        </p:nvPicPr>
        <p:blipFill>
          <a:blip r:embed="rId3"/>
          <a:stretch>
            <a:fillRect/>
          </a:stretch>
        </p:blipFill>
        <p:spPr>
          <a:xfrm>
            <a:off x="6530721" y="2050447"/>
            <a:ext cx="4781550" cy="4591050"/>
          </a:xfrm>
          <a:prstGeom prst="rect">
            <a:avLst/>
          </a:prstGeom>
        </p:spPr>
      </p:pic>
    </p:spTree>
    <p:extLst>
      <p:ext uri="{BB962C8B-B14F-4D97-AF65-F5344CB8AC3E}">
        <p14:creationId xmlns:p14="http://schemas.microsoft.com/office/powerpoint/2010/main" val="2967869454"/>
      </p:ext>
    </p:extLst>
  </p:cSld>
  <p:clrMapOvr>
    <a:masterClrMapping/>
  </p:clrMapOvr>
</p:sld>
</file>

<file path=ppt/slides/slide2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normAutofit/>
          </a:bodyPr>
          <a:lstStyle/>
          <a:p>
            <a:r>
              <a:rPr lang="de-DE" sz="4400" b="1" dirty="0"/>
              <a:t>Mittelspiel – Rechentraining</a:t>
            </a:r>
          </a:p>
        </p:txBody>
      </p:sp>
      <p:sp>
        <p:nvSpPr>
          <p:cNvPr id="3" name="Inhaltsplatzhalter 2"/>
          <p:cNvSpPr>
            <a:spLocks noGrp="1"/>
          </p:cNvSpPr>
          <p:nvPr>
            <p:ph sz="half" idx="1"/>
          </p:nvPr>
        </p:nvSpPr>
        <p:spPr>
          <a:xfrm>
            <a:off x="680320" y="2135696"/>
            <a:ext cx="5574176" cy="4420552"/>
          </a:xfrm>
        </p:spPr>
        <p:txBody>
          <a:bodyPr>
            <a:normAutofit fontScale="77500" lnSpcReduction="20000"/>
          </a:bodyPr>
          <a:lstStyle/>
          <a:p>
            <a:pPr marL="0" indent="0">
              <a:buNone/>
            </a:pPr>
            <a:r>
              <a:rPr lang="de-DE" b="1" i="1" dirty="0"/>
              <a:t>Kandidatenzüge</a:t>
            </a:r>
          </a:p>
          <a:p>
            <a:pPr marL="0" indent="0">
              <a:buNone/>
            </a:pPr>
            <a:endParaRPr lang="de-DE" b="1" dirty="0"/>
          </a:p>
          <a:p>
            <a:r>
              <a:rPr lang="de-DE" dirty="0"/>
              <a:t>Diese Studie ist aus praktischer Sicht recht lehrreich. </a:t>
            </a:r>
          </a:p>
          <a:p>
            <a:r>
              <a:rPr lang="de-DE" dirty="0"/>
              <a:t>Es ist gar nicht notwendig, </a:t>
            </a:r>
            <a:r>
              <a:rPr lang="de-DE" dirty="0" err="1"/>
              <a:t>dieVarianten</a:t>
            </a:r>
            <a:r>
              <a:rPr lang="de-DE" dirty="0"/>
              <a:t> bis zum Ende durchzurechnen. </a:t>
            </a:r>
          </a:p>
          <a:p>
            <a:r>
              <a:rPr lang="de-DE" dirty="0"/>
              <a:t>Jedes Mal, wenn Weiß am Zug ist, hat er genau einen Zug, der nicht offensichtlich verliert. Wenn man also nur einen Zug zur Verfügung hat, der wenigstens kämpft, kann man diesen spielen, ohne die Konsequenzen bis ins Detail durchzurechnen (Ausschlussmethode). </a:t>
            </a:r>
          </a:p>
          <a:p>
            <a:r>
              <a:rPr lang="de-DE" dirty="0"/>
              <a:t>Als Starthinweis sollte gesagt werden, dass drei Springer gegen einen für gewöhnlich gewinnen.</a:t>
            </a:r>
          </a:p>
          <a:p>
            <a:r>
              <a:rPr lang="de-DE" b="1" dirty="0"/>
              <a:t>Gemeinsame Erarbeitung eines Variantenbaums</a:t>
            </a:r>
          </a:p>
        </p:txBody>
      </p:sp>
      <p:pic>
        <p:nvPicPr>
          <p:cNvPr id="6" name="Grafik 5"/>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0775594" y="656624"/>
            <a:ext cx="1249251" cy="1274145"/>
          </a:xfrm>
          <a:prstGeom prst="rect">
            <a:avLst/>
          </a:prstGeom>
        </p:spPr>
      </p:pic>
      <p:pic>
        <p:nvPicPr>
          <p:cNvPr id="4" name="Grafik 3"/>
          <p:cNvPicPr>
            <a:picLocks noChangeAspect="1"/>
          </p:cNvPicPr>
          <p:nvPr/>
        </p:nvPicPr>
        <p:blipFill>
          <a:blip r:embed="rId3"/>
          <a:stretch>
            <a:fillRect/>
          </a:stretch>
        </p:blipFill>
        <p:spPr>
          <a:xfrm>
            <a:off x="6437376" y="2135696"/>
            <a:ext cx="4876800" cy="4638675"/>
          </a:xfrm>
          <a:prstGeom prst="rect">
            <a:avLst/>
          </a:prstGeom>
        </p:spPr>
      </p:pic>
    </p:spTree>
    <p:extLst>
      <p:ext uri="{BB962C8B-B14F-4D97-AF65-F5344CB8AC3E}">
        <p14:creationId xmlns:p14="http://schemas.microsoft.com/office/powerpoint/2010/main" val="917826542"/>
      </p:ext>
    </p:extLst>
  </p:cSld>
  <p:clrMapOvr>
    <a:masterClrMapping/>
  </p:clrMapOvr>
</p:sld>
</file>

<file path=ppt/slides/slide2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normAutofit/>
          </a:bodyPr>
          <a:lstStyle/>
          <a:p>
            <a:r>
              <a:rPr lang="de-DE" sz="4400" b="1" dirty="0"/>
              <a:t>Mittelspiel – Rechentraining</a:t>
            </a:r>
          </a:p>
        </p:txBody>
      </p:sp>
      <p:sp>
        <p:nvSpPr>
          <p:cNvPr id="3" name="Inhaltsplatzhalter 2"/>
          <p:cNvSpPr>
            <a:spLocks noGrp="1"/>
          </p:cNvSpPr>
          <p:nvPr>
            <p:ph sz="half" idx="1"/>
          </p:nvPr>
        </p:nvSpPr>
        <p:spPr>
          <a:xfrm>
            <a:off x="680320" y="2135696"/>
            <a:ext cx="5574176" cy="4420552"/>
          </a:xfrm>
        </p:spPr>
        <p:txBody>
          <a:bodyPr>
            <a:normAutofit fontScale="85000" lnSpcReduction="10000"/>
          </a:bodyPr>
          <a:lstStyle/>
          <a:p>
            <a:pPr marL="0" indent="0">
              <a:buNone/>
            </a:pPr>
            <a:r>
              <a:rPr lang="de-DE" b="1" dirty="0"/>
              <a:t>1.Sg1 </a:t>
            </a:r>
            <a:r>
              <a:rPr lang="de-DE" dirty="0"/>
              <a:t>Verhindert e1D/T/L/S wegen der Gabel auf f3 und droht, den Bauern e2 zu eliminieren.</a:t>
            </a:r>
          </a:p>
          <a:p>
            <a:pPr marL="0" indent="0">
              <a:buNone/>
            </a:pPr>
            <a:r>
              <a:rPr lang="de-DE" b="1" dirty="0"/>
              <a:t>1...Se3+ </a:t>
            </a:r>
            <a:r>
              <a:rPr lang="de-DE" dirty="0"/>
              <a:t>[1...Sf4+ 2.Kh1 e1S 3.Sf3+ Sxf3 patt]</a:t>
            </a:r>
          </a:p>
          <a:p>
            <a:pPr marL="0" indent="0">
              <a:buNone/>
            </a:pPr>
            <a:r>
              <a:rPr lang="de-DE" b="1" dirty="0"/>
              <a:t>2.Kh3 Sf4+ </a:t>
            </a:r>
            <a:r>
              <a:rPr lang="de-DE" dirty="0"/>
              <a:t>[2...e1S 3.Sf3+ Sxf3 patt]</a:t>
            </a:r>
          </a:p>
          <a:p>
            <a:pPr marL="0" indent="0">
              <a:buNone/>
            </a:pPr>
            <a:r>
              <a:rPr lang="de-DE" b="1" dirty="0"/>
              <a:t>3.Kh2 </a:t>
            </a:r>
            <a:r>
              <a:rPr lang="de-DE" dirty="0"/>
              <a:t>[3.Kh4 e1D+–+]</a:t>
            </a:r>
          </a:p>
          <a:p>
            <a:pPr marL="0" indent="0">
              <a:buNone/>
            </a:pPr>
            <a:r>
              <a:rPr lang="de-DE" b="1" dirty="0"/>
              <a:t>3...Sg4+ 4.Kh1 Sf2+ </a:t>
            </a:r>
            <a:r>
              <a:rPr lang="de-DE" dirty="0"/>
              <a:t>[4...e1S 5.Sf3+ Sxf3 patt;</a:t>
            </a:r>
          </a:p>
          <a:p>
            <a:pPr marL="0" indent="0">
              <a:buNone/>
            </a:pPr>
            <a:r>
              <a:rPr lang="de-DE" dirty="0"/>
              <a:t>4...e1D patt]</a:t>
            </a:r>
          </a:p>
          <a:p>
            <a:pPr marL="0" indent="0">
              <a:buNone/>
            </a:pPr>
            <a:r>
              <a:rPr lang="de-DE" b="1" dirty="0"/>
              <a:t>5.Kh2 e1S </a:t>
            </a:r>
            <a:r>
              <a:rPr lang="de-DE" dirty="0"/>
              <a:t>Erst hier muss Weiß kreativ werden. Wenn er nichts Direktes vorzuweisen hätte, würde er verlieren.</a:t>
            </a:r>
          </a:p>
          <a:p>
            <a:pPr marL="0" indent="0">
              <a:buNone/>
            </a:pPr>
            <a:r>
              <a:rPr lang="de-DE" b="1" dirty="0"/>
              <a:t>6.Sf3+ </a:t>
            </a:r>
            <a:r>
              <a:rPr lang="de-DE" dirty="0"/>
              <a:t>[6.Kg3? Sed3–+]</a:t>
            </a:r>
          </a:p>
          <a:p>
            <a:pPr marL="0" indent="0">
              <a:buNone/>
            </a:pPr>
            <a:r>
              <a:rPr lang="de-DE" b="1" dirty="0"/>
              <a:t>6...Sxf3+ 7.Kg3 Ke3=</a:t>
            </a:r>
          </a:p>
        </p:txBody>
      </p:sp>
      <p:pic>
        <p:nvPicPr>
          <p:cNvPr id="6" name="Grafik 5"/>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0775594" y="656624"/>
            <a:ext cx="1249251" cy="1274145"/>
          </a:xfrm>
          <a:prstGeom prst="rect">
            <a:avLst/>
          </a:prstGeom>
        </p:spPr>
      </p:pic>
      <p:pic>
        <p:nvPicPr>
          <p:cNvPr id="5" name="Grafik 4"/>
          <p:cNvPicPr>
            <a:picLocks noChangeAspect="1"/>
          </p:cNvPicPr>
          <p:nvPr/>
        </p:nvPicPr>
        <p:blipFill>
          <a:blip r:embed="rId3"/>
          <a:stretch>
            <a:fillRect/>
          </a:stretch>
        </p:blipFill>
        <p:spPr>
          <a:xfrm>
            <a:off x="6566344" y="2135696"/>
            <a:ext cx="5057775" cy="4114800"/>
          </a:xfrm>
          <a:prstGeom prst="rect">
            <a:avLst/>
          </a:prstGeom>
        </p:spPr>
      </p:pic>
    </p:spTree>
    <p:extLst>
      <p:ext uri="{BB962C8B-B14F-4D97-AF65-F5344CB8AC3E}">
        <p14:creationId xmlns:p14="http://schemas.microsoft.com/office/powerpoint/2010/main" val="199849013"/>
      </p:ext>
    </p:extLst>
  </p:cSld>
  <p:clrMapOvr>
    <a:masterClrMapping/>
  </p:clrMapOvr>
</p:sld>
</file>

<file path=ppt/slides/slide2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noAutofit/>
          </a:bodyPr>
          <a:lstStyle/>
          <a:p>
            <a:r>
              <a:rPr lang="de-DE" sz="4400" b="1" dirty="0"/>
              <a:t>Endspiele – Bedeutung der Diagonalen</a:t>
            </a:r>
          </a:p>
        </p:txBody>
      </p:sp>
      <p:sp>
        <p:nvSpPr>
          <p:cNvPr id="3" name="Inhaltsplatzhalter 2"/>
          <p:cNvSpPr>
            <a:spLocks noGrp="1"/>
          </p:cNvSpPr>
          <p:nvPr>
            <p:ph sz="half" idx="1"/>
          </p:nvPr>
        </p:nvSpPr>
        <p:spPr>
          <a:xfrm>
            <a:off x="680320" y="2135696"/>
            <a:ext cx="5574176" cy="4420552"/>
          </a:xfrm>
        </p:spPr>
        <p:txBody>
          <a:bodyPr>
            <a:normAutofit/>
          </a:bodyPr>
          <a:lstStyle/>
          <a:p>
            <a:pPr marL="0" indent="0">
              <a:buNone/>
            </a:pPr>
            <a:r>
              <a:rPr lang="de-DE" b="1" i="1" dirty="0"/>
              <a:t>Bedeutung der Diagonalen</a:t>
            </a:r>
          </a:p>
          <a:p>
            <a:endParaRPr lang="de-DE" dirty="0"/>
          </a:p>
          <a:p>
            <a:pPr marL="0" indent="0">
              <a:buNone/>
            </a:pPr>
            <a:r>
              <a:rPr lang="de-DE" dirty="0"/>
              <a:t>Läufer haben nichts gegen viel Arbeit, so lange diese allesamt auf einer Diagonalen liegt.</a:t>
            </a:r>
          </a:p>
        </p:txBody>
      </p:sp>
      <p:pic>
        <p:nvPicPr>
          <p:cNvPr id="6" name="Grafik 5"/>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0775594" y="656624"/>
            <a:ext cx="1249251" cy="1274145"/>
          </a:xfrm>
          <a:prstGeom prst="rect">
            <a:avLst/>
          </a:prstGeom>
        </p:spPr>
      </p:pic>
      <p:pic>
        <p:nvPicPr>
          <p:cNvPr id="7" name="Grafik 6"/>
          <p:cNvPicPr>
            <a:picLocks noChangeAspect="1"/>
          </p:cNvPicPr>
          <p:nvPr/>
        </p:nvPicPr>
        <p:blipFill>
          <a:blip r:embed="rId3"/>
          <a:stretch>
            <a:fillRect/>
          </a:stretch>
        </p:blipFill>
        <p:spPr>
          <a:xfrm>
            <a:off x="6254496" y="2135696"/>
            <a:ext cx="4791075" cy="4562475"/>
          </a:xfrm>
          <a:prstGeom prst="rect">
            <a:avLst/>
          </a:prstGeom>
        </p:spPr>
      </p:pic>
    </p:spTree>
    <p:extLst>
      <p:ext uri="{BB962C8B-B14F-4D97-AF65-F5344CB8AC3E}">
        <p14:creationId xmlns:p14="http://schemas.microsoft.com/office/powerpoint/2010/main" val="2365951556"/>
      </p:ext>
    </p:extLst>
  </p:cSld>
  <p:clrMapOvr>
    <a:masterClrMapping/>
  </p:clrMapOvr>
</p:sld>
</file>

<file path=ppt/slides/slide2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noAutofit/>
          </a:bodyPr>
          <a:lstStyle/>
          <a:p>
            <a:r>
              <a:rPr lang="de-DE" sz="4400" b="1" dirty="0"/>
              <a:t>Endspiele – Bedeutung der Diagonalen</a:t>
            </a:r>
          </a:p>
        </p:txBody>
      </p:sp>
      <p:sp>
        <p:nvSpPr>
          <p:cNvPr id="3" name="Inhaltsplatzhalter 2"/>
          <p:cNvSpPr>
            <a:spLocks noGrp="1"/>
          </p:cNvSpPr>
          <p:nvPr>
            <p:ph sz="half" idx="1"/>
          </p:nvPr>
        </p:nvSpPr>
        <p:spPr>
          <a:xfrm>
            <a:off x="680320" y="2135696"/>
            <a:ext cx="5574176" cy="4420552"/>
          </a:xfrm>
        </p:spPr>
        <p:txBody>
          <a:bodyPr>
            <a:normAutofit fontScale="85000" lnSpcReduction="20000"/>
          </a:bodyPr>
          <a:lstStyle/>
          <a:p>
            <a:pPr marL="0" indent="0">
              <a:buNone/>
            </a:pPr>
            <a:r>
              <a:rPr lang="de-DE" dirty="0"/>
              <a:t>Weiß kann die schwarze Bauernarmee in Zaum halten.</a:t>
            </a:r>
          </a:p>
          <a:p>
            <a:pPr marL="0" indent="0">
              <a:buNone/>
            </a:pPr>
            <a:r>
              <a:rPr lang="de-DE" b="1" dirty="0"/>
              <a:t>1.Ld7+ </a:t>
            </a:r>
            <a:r>
              <a:rPr lang="de-DE" dirty="0"/>
              <a:t>Dieser Zug lässt den schwarzen König nicht aus seiner misslichen Situation auf der a- Linie entkommen.</a:t>
            </a:r>
          </a:p>
          <a:p>
            <a:pPr marL="0" indent="0">
              <a:buNone/>
            </a:pPr>
            <a:r>
              <a:rPr lang="de-DE" b="1" dirty="0"/>
              <a:t>1...Ka3 2.Lc6 </a:t>
            </a:r>
            <a:r>
              <a:rPr lang="de-DE" dirty="0"/>
              <a:t>Der Läufer hält gleich fünf schwarze Bauern unter Kontrolle. Da er dies auf einer Diagonalen leisten kann, ist das für ihn kein größeres Problem.</a:t>
            </a:r>
          </a:p>
          <a:p>
            <a:pPr marL="0" indent="0">
              <a:buNone/>
            </a:pPr>
            <a:r>
              <a:rPr lang="de-DE" b="1" dirty="0"/>
              <a:t>2...Ka2 3.Kc2 a6 4.Lh1= </a:t>
            </a:r>
            <a:r>
              <a:rPr lang="de-DE" dirty="0"/>
              <a:t>Schwarz kann keine Fortschritte machen.</a:t>
            </a:r>
          </a:p>
          <a:p>
            <a:pPr marL="0" indent="0">
              <a:buNone/>
            </a:pPr>
            <a:endParaRPr lang="de-DE" dirty="0"/>
          </a:p>
          <a:p>
            <a:pPr marL="0" indent="0">
              <a:buNone/>
            </a:pPr>
            <a:r>
              <a:rPr lang="de-DE" b="1" dirty="0"/>
              <a:t>Lernziele:</a:t>
            </a:r>
          </a:p>
          <a:p>
            <a:r>
              <a:rPr lang="de-DE" dirty="0"/>
              <a:t>Prinzip der einen Diagonalen</a:t>
            </a:r>
          </a:p>
          <a:p>
            <a:r>
              <a:rPr lang="de-DE" dirty="0"/>
              <a:t>Blockadefähigkeit des Läufers</a:t>
            </a:r>
          </a:p>
        </p:txBody>
      </p:sp>
      <p:pic>
        <p:nvPicPr>
          <p:cNvPr id="6" name="Grafik 5"/>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0775594" y="656624"/>
            <a:ext cx="1249251" cy="1274145"/>
          </a:xfrm>
          <a:prstGeom prst="rect">
            <a:avLst/>
          </a:prstGeom>
        </p:spPr>
      </p:pic>
      <p:pic>
        <p:nvPicPr>
          <p:cNvPr id="7" name="Grafik 6"/>
          <p:cNvPicPr>
            <a:picLocks noChangeAspect="1"/>
          </p:cNvPicPr>
          <p:nvPr/>
        </p:nvPicPr>
        <p:blipFill>
          <a:blip r:embed="rId3"/>
          <a:stretch>
            <a:fillRect/>
          </a:stretch>
        </p:blipFill>
        <p:spPr>
          <a:xfrm>
            <a:off x="6254496" y="2135696"/>
            <a:ext cx="4791075" cy="4562475"/>
          </a:xfrm>
          <a:prstGeom prst="rect">
            <a:avLst/>
          </a:prstGeom>
        </p:spPr>
      </p:pic>
    </p:spTree>
    <p:extLst>
      <p:ext uri="{BB962C8B-B14F-4D97-AF65-F5344CB8AC3E}">
        <p14:creationId xmlns:p14="http://schemas.microsoft.com/office/powerpoint/2010/main" val="2831828816"/>
      </p:ext>
    </p:extLst>
  </p:cSld>
  <p:clrMapOvr>
    <a:masterClrMapping/>
  </p:clrMapOvr>
</p:sld>
</file>

<file path=ppt/slides/slide2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normAutofit/>
          </a:bodyPr>
          <a:lstStyle/>
          <a:p>
            <a:r>
              <a:rPr lang="de-DE" sz="4400" b="1" dirty="0"/>
              <a:t>Endspiele – Dreiecksmanöver</a:t>
            </a:r>
          </a:p>
        </p:txBody>
      </p:sp>
      <p:sp>
        <p:nvSpPr>
          <p:cNvPr id="3" name="Inhaltsplatzhalter 2"/>
          <p:cNvSpPr>
            <a:spLocks noGrp="1"/>
          </p:cNvSpPr>
          <p:nvPr>
            <p:ph sz="half" idx="1"/>
          </p:nvPr>
        </p:nvSpPr>
        <p:spPr>
          <a:xfrm>
            <a:off x="680320" y="2135696"/>
            <a:ext cx="9963296" cy="4420552"/>
          </a:xfrm>
        </p:spPr>
        <p:txBody>
          <a:bodyPr>
            <a:normAutofit/>
          </a:bodyPr>
          <a:lstStyle/>
          <a:p>
            <a:pPr marL="0" indent="0">
              <a:buNone/>
            </a:pPr>
            <a:r>
              <a:rPr lang="de-DE" b="1" i="1" dirty="0"/>
              <a:t>Dreiecksmanöver</a:t>
            </a:r>
          </a:p>
          <a:p>
            <a:endParaRPr lang="de-DE" dirty="0"/>
          </a:p>
          <a:p>
            <a:pPr marL="0" indent="0">
              <a:buNone/>
            </a:pPr>
            <a:r>
              <a:rPr lang="de-DE" dirty="0"/>
              <a:t>Im Endspiel kommt es immer wieder vor, dass es von Vorteil ist, die Zugpflicht durch den Verlust eines Tempos an den Gegner zu übertragen, da er in der betreffenden Stellung keinen guten Zug zur Verfügung hätte.</a:t>
            </a:r>
          </a:p>
        </p:txBody>
      </p:sp>
      <p:pic>
        <p:nvPicPr>
          <p:cNvPr id="6" name="Grafik 5"/>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0775594" y="656624"/>
            <a:ext cx="1249251" cy="1274145"/>
          </a:xfrm>
          <a:prstGeom prst="rect">
            <a:avLst/>
          </a:prstGeom>
        </p:spPr>
      </p:pic>
    </p:spTree>
    <p:extLst>
      <p:ext uri="{BB962C8B-B14F-4D97-AF65-F5344CB8AC3E}">
        <p14:creationId xmlns:p14="http://schemas.microsoft.com/office/powerpoint/2010/main" val="2166264031"/>
      </p:ext>
    </p:extLst>
  </p:cSld>
  <p:clrMapOvr>
    <a:masterClrMapping/>
  </p:clrMapOvr>
</p:sld>
</file>

<file path=ppt/slides/slide2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normAutofit/>
          </a:bodyPr>
          <a:lstStyle/>
          <a:p>
            <a:r>
              <a:rPr lang="de-DE" sz="4400" b="1" dirty="0"/>
              <a:t>Endspiele – Dreiecksmanöver</a:t>
            </a:r>
          </a:p>
        </p:txBody>
      </p:sp>
      <p:sp>
        <p:nvSpPr>
          <p:cNvPr id="3" name="Inhaltsplatzhalter 2"/>
          <p:cNvSpPr>
            <a:spLocks noGrp="1"/>
          </p:cNvSpPr>
          <p:nvPr>
            <p:ph sz="half" idx="1"/>
          </p:nvPr>
        </p:nvSpPr>
        <p:spPr>
          <a:xfrm>
            <a:off x="680320" y="2135696"/>
            <a:ext cx="5574176" cy="4420552"/>
          </a:xfrm>
        </p:spPr>
        <p:txBody>
          <a:bodyPr>
            <a:normAutofit fontScale="85000" lnSpcReduction="10000"/>
          </a:bodyPr>
          <a:lstStyle/>
          <a:p>
            <a:pPr marL="0" indent="0">
              <a:buNone/>
            </a:pPr>
            <a:r>
              <a:rPr lang="de-DE" dirty="0"/>
              <a:t>Wenn in dieser Stellung Schwarz am Zug wäre, hätte er ein Problem. Auf 1...Ke8 (g8) käme 2.Ke6 Kf8 3.f7 und Weiß gewinnt. </a:t>
            </a:r>
          </a:p>
          <a:p>
            <a:pPr marL="0" indent="0">
              <a:buNone/>
            </a:pPr>
            <a:r>
              <a:rPr lang="de-DE" dirty="0"/>
              <a:t>Auf 1...Kf7 folgt 2.Kf5 und Schwarz muss den weißen König nach g6 lassen, wonach der Bauer h6 fällt. </a:t>
            </a:r>
          </a:p>
          <a:p>
            <a:pPr marL="0" indent="0">
              <a:buNone/>
            </a:pPr>
            <a:r>
              <a:rPr lang="de-DE" dirty="0"/>
              <a:t>Aus letzterem Umstand folgt, dass wenn der weiße König Kontakt zum Feld f5 hält, Schwarz lediglich zwischen den Feldern e8 (g8) und f8 hin- und herpendeln kann und sein König nach einer geraden Anzahl an Zügen immer auf f8 steht. </a:t>
            </a:r>
          </a:p>
          <a:p>
            <a:pPr marL="0" indent="0">
              <a:buNone/>
            </a:pPr>
            <a:r>
              <a:rPr lang="de-DE" dirty="0"/>
              <a:t>Weiß muss also seinen König nach einer ungeraden Anzahl an Zügen wieder nach e5 </a:t>
            </a:r>
            <a:r>
              <a:rPr lang="de-DE" dirty="0" err="1"/>
              <a:t>bringen.Das</a:t>
            </a:r>
            <a:r>
              <a:rPr lang="de-DE" dirty="0"/>
              <a:t> hierzu notwendige Dreieck e4–f4– e5 ist dann schnell gefunden.</a:t>
            </a:r>
          </a:p>
        </p:txBody>
      </p:sp>
      <p:pic>
        <p:nvPicPr>
          <p:cNvPr id="6" name="Grafik 5"/>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0775594" y="656624"/>
            <a:ext cx="1249251" cy="1274145"/>
          </a:xfrm>
          <a:prstGeom prst="rect">
            <a:avLst/>
          </a:prstGeom>
        </p:spPr>
      </p:pic>
      <p:pic>
        <p:nvPicPr>
          <p:cNvPr id="4" name="Grafik 3"/>
          <p:cNvPicPr>
            <a:picLocks noChangeAspect="1"/>
          </p:cNvPicPr>
          <p:nvPr/>
        </p:nvPicPr>
        <p:blipFill>
          <a:blip r:embed="rId3"/>
          <a:stretch>
            <a:fillRect/>
          </a:stretch>
        </p:blipFill>
        <p:spPr>
          <a:xfrm>
            <a:off x="6656769" y="2021872"/>
            <a:ext cx="4743450" cy="4648200"/>
          </a:xfrm>
          <a:prstGeom prst="rect">
            <a:avLst/>
          </a:prstGeom>
        </p:spPr>
      </p:pic>
    </p:spTree>
    <p:extLst>
      <p:ext uri="{BB962C8B-B14F-4D97-AF65-F5344CB8AC3E}">
        <p14:creationId xmlns:p14="http://schemas.microsoft.com/office/powerpoint/2010/main" val="255049349"/>
      </p:ext>
    </p:extLst>
  </p:cSld>
  <p:clrMapOvr>
    <a:masterClrMapping/>
  </p:clrMapOvr>
</p:sld>
</file>

<file path=ppt/slides/slide2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normAutofit/>
          </a:bodyPr>
          <a:lstStyle/>
          <a:p>
            <a:r>
              <a:rPr lang="de-DE" sz="4400" b="1" dirty="0"/>
              <a:t>Endspiele – Dreiecksmanöver</a:t>
            </a:r>
          </a:p>
        </p:txBody>
      </p:sp>
      <p:sp>
        <p:nvSpPr>
          <p:cNvPr id="3" name="Inhaltsplatzhalter 2"/>
          <p:cNvSpPr>
            <a:spLocks noGrp="1"/>
          </p:cNvSpPr>
          <p:nvPr>
            <p:ph sz="half" idx="1"/>
          </p:nvPr>
        </p:nvSpPr>
        <p:spPr>
          <a:xfrm>
            <a:off x="680320" y="2135696"/>
            <a:ext cx="5574176" cy="4420552"/>
          </a:xfrm>
        </p:spPr>
        <p:txBody>
          <a:bodyPr>
            <a:normAutofit/>
          </a:bodyPr>
          <a:lstStyle/>
          <a:p>
            <a:pPr marL="0" indent="0">
              <a:buNone/>
            </a:pPr>
            <a:r>
              <a:rPr lang="de-DE" b="1" dirty="0"/>
              <a:t>1.Ke4 Ke8 2.Kf4 Kf8 3.Ke5 </a:t>
            </a:r>
            <a:r>
              <a:rPr lang="de-DE" dirty="0"/>
              <a:t>Weiß hat sein Ziel erreicht.</a:t>
            </a:r>
          </a:p>
          <a:p>
            <a:pPr marL="0" indent="0">
              <a:buNone/>
            </a:pPr>
            <a:r>
              <a:rPr lang="de-DE" b="1" dirty="0"/>
              <a:t>3...Kf7 </a:t>
            </a:r>
            <a:r>
              <a:rPr lang="de-DE" dirty="0"/>
              <a:t>[3...Ke8 4.Ke6 Kf8 5.f7 Kg7 6.Ke7 Kh7 7.Ke8+–]</a:t>
            </a:r>
          </a:p>
          <a:p>
            <a:pPr marL="0" indent="0">
              <a:buNone/>
            </a:pPr>
            <a:r>
              <a:rPr lang="de-DE" b="1" dirty="0"/>
              <a:t>4.Kf5 Kf8 5.Kg6 Kg8 6.Kxh6 Kf7 7.Kg5+–</a:t>
            </a:r>
          </a:p>
          <a:p>
            <a:pPr marL="0" indent="0">
              <a:buNone/>
            </a:pPr>
            <a:endParaRPr lang="de-DE" b="1" dirty="0"/>
          </a:p>
          <a:p>
            <a:pPr marL="0" indent="0">
              <a:buNone/>
            </a:pPr>
            <a:r>
              <a:rPr lang="de-DE" b="1" dirty="0"/>
              <a:t>Lernziel:</a:t>
            </a:r>
          </a:p>
          <a:p>
            <a:r>
              <a:rPr lang="de-DE" dirty="0"/>
              <a:t>Dreiecksmanöver</a:t>
            </a:r>
          </a:p>
        </p:txBody>
      </p:sp>
      <p:pic>
        <p:nvPicPr>
          <p:cNvPr id="6" name="Grafik 5"/>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0775594" y="656624"/>
            <a:ext cx="1249251" cy="1274145"/>
          </a:xfrm>
          <a:prstGeom prst="rect">
            <a:avLst/>
          </a:prstGeom>
        </p:spPr>
      </p:pic>
      <p:pic>
        <p:nvPicPr>
          <p:cNvPr id="4" name="Grafik 3"/>
          <p:cNvPicPr>
            <a:picLocks noChangeAspect="1"/>
          </p:cNvPicPr>
          <p:nvPr/>
        </p:nvPicPr>
        <p:blipFill>
          <a:blip r:embed="rId3"/>
          <a:stretch>
            <a:fillRect/>
          </a:stretch>
        </p:blipFill>
        <p:spPr>
          <a:xfrm>
            <a:off x="6656769" y="2021872"/>
            <a:ext cx="4743450" cy="4648200"/>
          </a:xfrm>
          <a:prstGeom prst="rect">
            <a:avLst/>
          </a:prstGeom>
        </p:spPr>
      </p:pic>
    </p:spTree>
    <p:extLst>
      <p:ext uri="{BB962C8B-B14F-4D97-AF65-F5344CB8AC3E}">
        <p14:creationId xmlns:p14="http://schemas.microsoft.com/office/powerpoint/2010/main" val="4096569013"/>
      </p:ext>
    </p:extLst>
  </p:cSld>
  <p:clrMapOvr>
    <a:masterClrMapping/>
  </p:clrMapOvr>
</p:sld>
</file>

<file path=ppt/slides/slide2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normAutofit/>
          </a:bodyPr>
          <a:lstStyle/>
          <a:p>
            <a:r>
              <a:rPr lang="de-DE" sz="4400" b="1" dirty="0"/>
              <a:t>Endspiele – Dreiecksmanöver</a:t>
            </a:r>
          </a:p>
        </p:txBody>
      </p:sp>
      <p:sp>
        <p:nvSpPr>
          <p:cNvPr id="3" name="Inhaltsplatzhalter 2"/>
          <p:cNvSpPr>
            <a:spLocks noGrp="1"/>
          </p:cNvSpPr>
          <p:nvPr>
            <p:ph sz="half" idx="1"/>
          </p:nvPr>
        </p:nvSpPr>
        <p:spPr>
          <a:xfrm>
            <a:off x="680320" y="2135696"/>
            <a:ext cx="5574176" cy="4420552"/>
          </a:xfrm>
        </p:spPr>
        <p:txBody>
          <a:bodyPr>
            <a:normAutofit lnSpcReduction="10000"/>
          </a:bodyPr>
          <a:lstStyle/>
          <a:p>
            <a:pPr marL="0" indent="0">
              <a:buNone/>
            </a:pPr>
            <a:r>
              <a:rPr lang="de-DE" dirty="0"/>
              <a:t>Um zu verdeutlichen, dass Dreiecksmanöver auch durch andere Figuren als den König durchgeführt werden können, eignet sich folgendes theoretisch wichtige Endspiel:</a:t>
            </a:r>
          </a:p>
          <a:p>
            <a:r>
              <a:rPr lang="de-DE" dirty="0"/>
              <a:t>Diese Stellung sollte jeder Schüler kennen. </a:t>
            </a:r>
          </a:p>
          <a:p>
            <a:r>
              <a:rPr lang="de-DE" dirty="0"/>
              <a:t>Weiß hat eine Idealposition erreicht. </a:t>
            </a:r>
          </a:p>
          <a:p>
            <a:r>
              <a:rPr lang="de-DE" dirty="0"/>
              <a:t>Wenn Schwarz am Zug wäre, müsste sich der Turm vom König trennen. </a:t>
            </a:r>
          </a:p>
          <a:p>
            <a:r>
              <a:rPr lang="de-DE" dirty="0"/>
              <a:t>Die weiße Aufgabe liegt nun darin, die Zugpflicht an den Gegner zu übertragen.</a:t>
            </a:r>
          </a:p>
        </p:txBody>
      </p:sp>
      <p:pic>
        <p:nvPicPr>
          <p:cNvPr id="6" name="Grafik 5"/>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0775594" y="656624"/>
            <a:ext cx="1249251" cy="1274145"/>
          </a:xfrm>
          <a:prstGeom prst="rect">
            <a:avLst/>
          </a:prstGeom>
        </p:spPr>
      </p:pic>
      <p:pic>
        <p:nvPicPr>
          <p:cNvPr id="5" name="Grafik 4"/>
          <p:cNvPicPr>
            <a:picLocks noChangeAspect="1"/>
          </p:cNvPicPr>
          <p:nvPr/>
        </p:nvPicPr>
        <p:blipFill>
          <a:blip r:embed="rId3"/>
          <a:stretch>
            <a:fillRect/>
          </a:stretch>
        </p:blipFill>
        <p:spPr>
          <a:xfrm>
            <a:off x="6597045" y="2135696"/>
            <a:ext cx="4429465" cy="4420552"/>
          </a:xfrm>
          <a:prstGeom prst="rect">
            <a:avLst/>
          </a:prstGeom>
        </p:spPr>
      </p:pic>
    </p:spTree>
    <p:extLst>
      <p:ext uri="{BB962C8B-B14F-4D97-AF65-F5344CB8AC3E}">
        <p14:creationId xmlns:p14="http://schemas.microsoft.com/office/powerpoint/2010/main" val="3244215194"/>
      </p:ext>
    </p:extLst>
  </p:cSld>
  <p:clrMapOvr>
    <a:masterClrMapping/>
  </p:clrMapOvr>
</p:sld>
</file>

<file path=ppt/slides/slide2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normAutofit/>
          </a:bodyPr>
          <a:lstStyle/>
          <a:p>
            <a:r>
              <a:rPr lang="de-DE" sz="4400" b="1" dirty="0"/>
              <a:t>Endspiele – Dreiecksmanöver</a:t>
            </a:r>
          </a:p>
        </p:txBody>
      </p:sp>
      <p:sp>
        <p:nvSpPr>
          <p:cNvPr id="3" name="Inhaltsplatzhalter 2"/>
          <p:cNvSpPr>
            <a:spLocks noGrp="1"/>
          </p:cNvSpPr>
          <p:nvPr>
            <p:ph sz="half" idx="1"/>
          </p:nvPr>
        </p:nvSpPr>
        <p:spPr>
          <a:xfrm>
            <a:off x="680320" y="2135696"/>
            <a:ext cx="5574176" cy="4420552"/>
          </a:xfrm>
        </p:spPr>
        <p:txBody>
          <a:bodyPr>
            <a:normAutofit fontScale="92500" lnSpcReduction="20000"/>
          </a:bodyPr>
          <a:lstStyle/>
          <a:p>
            <a:pPr marL="0" indent="0">
              <a:buNone/>
            </a:pPr>
            <a:r>
              <a:rPr lang="de-DE" b="1" dirty="0"/>
              <a:t>1.De5+ Ka8 2.Da1+ Kb8 </a:t>
            </a:r>
            <a:r>
              <a:rPr lang="de-DE" dirty="0"/>
              <a:t>[2...Ta7 3.Dh8#]</a:t>
            </a:r>
          </a:p>
          <a:p>
            <a:pPr marL="0" indent="0">
              <a:buNone/>
            </a:pPr>
            <a:r>
              <a:rPr lang="de-DE" b="1" dirty="0"/>
              <a:t>3.Da5 </a:t>
            </a:r>
            <a:r>
              <a:rPr lang="de-DE" dirty="0"/>
              <a:t>Wir haben wieder die Ausgangsstellung erreicht mit dem Unterschied, dass Schwarz am Zug ist.</a:t>
            </a:r>
          </a:p>
          <a:p>
            <a:pPr marL="0" indent="0">
              <a:buNone/>
            </a:pPr>
            <a:r>
              <a:rPr lang="de-DE" b="1" dirty="0"/>
              <a:t>3...Th7 4.De5+ </a:t>
            </a:r>
            <a:r>
              <a:rPr lang="de-DE" dirty="0"/>
              <a:t>Dies geht am schnellsten. Der weißen Dame scheint das Manöver gefallen zu haben.</a:t>
            </a:r>
          </a:p>
          <a:p>
            <a:pPr marL="0" indent="0">
              <a:buNone/>
            </a:pPr>
            <a:r>
              <a:rPr lang="de-DE" b="1" dirty="0"/>
              <a:t>4...Ka8 5.Da1+ Kb8 6.Db1+ Ka8 7.Dxh7+–</a:t>
            </a:r>
          </a:p>
          <a:p>
            <a:pPr marL="0" indent="0">
              <a:buNone/>
            </a:pPr>
            <a:endParaRPr lang="de-DE" b="1" dirty="0"/>
          </a:p>
          <a:p>
            <a:pPr marL="0" indent="0">
              <a:buNone/>
            </a:pPr>
            <a:r>
              <a:rPr lang="de-DE" b="1" dirty="0"/>
              <a:t>Lernziele:</a:t>
            </a:r>
          </a:p>
          <a:p>
            <a:r>
              <a:rPr lang="de-DE" dirty="0"/>
              <a:t>Dreiecksmanöver</a:t>
            </a:r>
          </a:p>
          <a:p>
            <a:r>
              <a:rPr lang="de-DE" dirty="0"/>
              <a:t>Doppelangriff (Dame)</a:t>
            </a:r>
          </a:p>
          <a:p>
            <a:r>
              <a:rPr lang="de-DE" dirty="0"/>
              <a:t>Theorie Endspiel Dame gegen Turm</a:t>
            </a:r>
          </a:p>
        </p:txBody>
      </p:sp>
      <p:pic>
        <p:nvPicPr>
          <p:cNvPr id="6" name="Grafik 5"/>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0775594" y="656624"/>
            <a:ext cx="1249251" cy="1274145"/>
          </a:xfrm>
          <a:prstGeom prst="rect">
            <a:avLst/>
          </a:prstGeom>
        </p:spPr>
      </p:pic>
      <p:pic>
        <p:nvPicPr>
          <p:cNvPr id="5" name="Grafik 4"/>
          <p:cNvPicPr>
            <a:picLocks noChangeAspect="1"/>
          </p:cNvPicPr>
          <p:nvPr/>
        </p:nvPicPr>
        <p:blipFill>
          <a:blip r:embed="rId3"/>
          <a:stretch>
            <a:fillRect/>
          </a:stretch>
        </p:blipFill>
        <p:spPr>
          <a:xfrm>
            <a:off x="6597045" y="2135696"/>
            <a:ext cx="4429465" cy="4420552"/>
          </a:xfrm>
          <a:prstGeom prst="rect">
            <a:avLst/>
          </a:prstGeom>
        </p:spPr>
      </p:pic>
    </p:spTree>
    <p:extLst>
      <p:ext uri="{BB962C8B-B14F-4D97-AF65-F5344CB8AC3E}">
        <p14:creationId xmlns:p14="http://schemas.microsoft.com/office/powerpoint/2010/main" val="4209021510"/>
      </p:ext>
    </p:extLst>
  </p:cSld>
  <p:clrMapOvr>
    <a:masterClrMapping/>
  </p:clrMapOvr>
</p:sld>
</file>

<file path=ppt/slides/slide2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normAutofit/>
          </a:bodyPr>
          <a:lstStyle/>
          <a:p>
            <a:r>
              <a:rPr lang="de-DE" sz="4400" b="1" dirty="0"/>
              <a:t>Endspiele – elementare Endspiele</a:t>
            </a:r>
          </a:p>
        </p:txBody>
      </p:sp>
      <p:sp>
        <p:nvSpPr>
          <p:cNvPr id="3" name="Inhaltsplatzhalter 2"/>
          <p:cNvSpPr>
            <a:spLocks noGrp="1"/>
          </p:cNvSpPr>
          <p:nvPr>
            <p:ph sz="half" idx="1"/>
          </p:nvPr>
        </p:nvSpPr>
        <p:spPr>
          <a:xfrm>
            <a:off x="680320" y="2135696"/>
            <a:ext cx="10511936" cy="4420552"/>
          </a:xfrm>
        </p:spPr>
        <p:txBody>
          <a:bodyPr>
            <a:normAutofit/>
          </a:bodyPr>
          <a:lstStyle/>
          <a:p>
            <a:pPr marL="0" indent="0">
              <a:buNone/>
            </a:pPr>
            <a:r>
              <a:rPr lang="de-DE" b="1" i="1" dirty="0"/>
              <a:t>Elementare Endspiele</a:t>
            </a:r>
          </a:p>
          <a:p>
            <a:pPr marL="0" indent="0">
              <a:buNone/>
            </a:pPr>
            <a:endParaRPr lang="de-DE" dirty="0"/>
          </a:p>
          <a:p>
            <a:pPr marL="0" indent="0">
              <a:buNone/>
            </a:pPr>
            <a:r>
              <a:rPr lang="de-DE" dirty="0"/>
              <a:t>Im folgenden wollen wir uns mit wichtigen elementaren Endspielen beschäftigen. Welche Wendspieltypen kennen Sie?</a:t>
            </a:r>
          </a:p>
          <a:p>
            <a:pPr marL="0" indent="0">
              <a:buNone/>
            </a:pPr>
            <a:endParaRPr lang="de-DE" dirty="0"/>
          </a:p>
          <a:p>
            <a:pPr marL="0" indent="0">
              <a:buNone/>
            </a:pPr>
            <a:r>
              <a:rPr lang="de-DE" dirty="0"/>
              <a:t>Erarbeiten Sie in einer zugeteilten Gruppe eine Endspielart und stellen Diese der gesamten Gruppe vor.</a:t>
            </a:r>
          </a:p>
          <a:p>
            <a:pPr marL="0" indent="0">
              <a:buNone/>
            </a:pPr>
            <a:endParaRPr lang="de-DE" dirty="0"/>
          </a:p>
          <a:p>
            <a:pPr marL="0" indent="0">
              <a:buNone/>
            </a:pPr>
            <a:r>
              <a:rPr lang="de-DE" dirty="0"/>
              <a:t>Zeit: 1 Stunde für die Vorbereitung, 15 Minuten Präsentationszeit</a:t>
            </a:r>
          </a:p>
        </p:txBody>
      </p:sp>
      <p:pic>
        <p:nvPicPr>
          <p:cNvPr id="6" name="Grafik 5"/>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0775594" y="656624"/>
            <a:ext cx="1249251" cy="1274145"/>
          </a:xfrm>
          <a:prstGeom prst="rect">
            <a:avLst/>
          </a:prstGeom>
        </p:spPr>
      </p:pic>
    </p:spTree>
    <p:extLst>
      <p:ext uri="{BB962C8B-B14F-4D97-AF65-F5344CB8AC3E}">
        <p14:creationId xmlns:p14="http://schemas.microsoft.com/office/powerpoint/2010/main" val="3380937664"/>
      </p:ext>
    </p:extLst>
  </p:cSld>
  <p:clrMapOvr>
    <a:masterClrMapping/>
  </p:clrMapOvr>
</p:sld>
</file>

<file path=ppt/slides/slide2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normAutofit/>
          </a:bodyPr>
          <a:lstStyle/>
          <a:p>
            <a:r>
              <a:rPr lang="de-DE" sz="4400" b="1" dirty="0"/>
              <a:t>Modul VI – spezielle Qualifikation</a:t>
            </a:r>
          </a:p>
        </p:txBody>
      </p:sp>
      <p:sp>
        <p:nvSpPr>
          <p:cNvPr id="3" name="Inhaltsplatzhalter 2"/>
          <p:cNvSpPr>
            <a:spLocks noGrp="1"/>
          </p:cNvSpPr>
          <p:nvPr>
            <p:ph idx="1"/>
          </p:nvPr>
        </p:nvSpPr>
        <p:spPr/>
        <p:txBody>
          <a:bodyPr>
            <a:normAutofit fontScale="92500" lnSpcReduction="20000"/>
          </a:bodyPr>
          <a:lstStyle/>
          <a:p>
            <a:pPr marL="0" indent="0">
              <a:buNone/>
            </a:pPr>
            <a:r>
              <a:rPr lang="de-DE" b="1" i="1" dirty="0"/>
              <a:t>13 Lehreinheiten</a:t>
            </a:r>
          </a:p>
          <a:p>
            <a:pPr marL="0" indent="0">
              <a:buNone/>
            </a:pPr>
            <a:r>
              <a:rPr lang="de-DE" dirty="0"/>
              <a:t>Zur speziellen Qualifikation nehmen die Teilnehmenden an einem der folgenden Ausbildungsangebote ihrer Wahl mit Nachweis teil: </a:t>
            </a:r>
          </a:p>
          <a:p>
            <a:pPr lvl="0"/>
            <a:r>
              <a:rPr lang="de-DE" dirty="0"/>
              <a:t>Regelkunde – eine Ausbildung zum Regionalen oder Nationalen Schiedsrichter </a:t>
            </a:r>
          </a:p>
          <a:p>
            <a:pPr lvl="0"/>
            <a:r>
              <a:rPr lang="de-DE" dirty="0"/>
              <a:t>Ausbildungsangebote der Sportbünde, des DSB oder seiner Mitgliedsorganisationen mit mindestens 13 LE</a:t>
            </a:r>
          </a:p>
          <a:p>
            <a:pPr lvl="0"/>
            <a:r>
              <a:rPr lang="de-DE" dirty="0"/>
              <a:t>Kinderschachpatent der DSJ</a:t>
            </a:r>
          </a:p>
          <a:p>
            <a:pPr lvl="0"/>
            <a:r>
              <a:rPr lang="de-DE" dirty="0"/>
              <a:t>Schulschachpatentlehrgang der Deutschen Schulschachstiftung</a:t>
            </a:r>
          </a:p>
          <a:p>
            <a:pPr lvl="0"/>
            <a:r>
              <a:rPr lang="de-DE" dirty="0"/>
              <a:t>Mädchenschachpatent der DSJ</a:t>
            </a:r>
          </a:p>
          <a:p>
            <a:pPr lvl="0"/>
            <a:r>
              <a:rPr lang="de-DE" dirty="0"/>
              <a:t>Mädchenbetreuerinnenausbildung der DSJ</a:t>
            </a:r>
          </a:p>
        </p:txBody>
      </p:sp>
      <p:pic>
        <p:nvPicPr>
          <p:cNvPr id="4" name="Grafik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0775594" y="656624"/>
            <a:ext cx="1249251" cy="1274145"/>
          </a:xfrm>
          <a:prstGeom prst="rect">
            <a:avLst/>
          </a:prstGeom>
        </p:spPr>
      </p:pic>
    </p:spTree>
    <p:extLst>
      <p:ext uri="{BB962C8B-B14F-4D97-AF65-F5344CB8AC3E}">
        <p14:creationId xmlns:p14="http://schemas.microsoft.com/office/powerpoint/2010/main" val="1308844071"/>
      </p:ext>
    </p:extLst>
  </p:cSld>
  <p:clrMapOvr>
    <a:masterClrMapping/>
  </p:clrMapOvr>
</p:sld>
</file>

<file path=ppt/slides/slide2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noAutofit/>
          </a:bodyPr>
          <a:lstStyle/>
          <a:p>
            <a:r>
              <a:rPr lang="de-DE" sz="4400" b="1" dirty="0"/>
              <a:t>kindgerechte Anwendung von Schachregeln</a:t>
            </a:r>
          </a:p>
        </p:txBody>
      </p:sp>
      <p:sp>
        <p:nvSpPr>
          <p:cNvPr id="3" name="Inhaltsplatzhalter 2"/>
          <p:cNvSpPr>
            <a:spLocks noGrp="1"/>
          </p:cNvSpPr>
          <p:nvPr>
            <p:ph idx="1"/>
          </p:nvPr>
        </p:nvSpPr>
        <p:spPr/>
        <p:txBody>
          <a:bodyPr/>
          <a:lstStyle/>
          <a:p>
            <a:pPr marL="0" indent="0">
              <a:buNone/>
            </a:pPr>
            <a:r>
              <a:rPr lang="de-DE" b="1" i="1" dirty="0"/>
              <a:t>Aufgabe der Schiedsrichter</a:t>
            </a:r>
            <a:endParaRPr lang="de-DE" i="1" dirty="0"/>
          </a:p>
          <a:p>
            <a:pPr marL="0" indent="0">
              <a:buNone/>
            </a:pPr>
            <a:r>
              <a:rPr lang="de-DE" dirty="0"/>
              <a:t>Schiedsrichter bei Jugendmeisterschaften müssen einerseits auf die Einhaltung der FIDE-Regeln achten und damit die sportliche Qualität der Meisterschaft sichern. Andererseits dürfen sie nicht vergessen, dass die FIDE-Regeln an den internationalen Spitzensport adressiert sind und sie den Entwicklungsstand der Teilnehmer und den Rahmen der Meisterschaft angemessen zu berücksichtigen haben.</a:t>
            </a:r>
          </a:p>
          <a:p>
            <a:endParaRPr lang="de-DE" dirty="0"/>
          </a:p>
        </p:txBody>
      </p:sp>
      <p:pic>
        <p:nvPicPr>
          <p:cNvPr id="4" name="Grafik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0775594" y="656624"/>
            <a:ext cx="1249251" cy="1274145"/>
          </a:xfrm>
          <a:prstGeom prst="rect">
            <a:avLst/>
          </a:prstGeom>
        </p:spPr>
      </p:pic>
    </p:spTree>
    <p:extLst>
      <p:ext uri="{BB962C8B-B14F-4D97-AF65-F5344CB8AC3E}">
        <p14:creationId xmlns:p14="http://schemas.microsoft.com/office/powerpoint/2010/main" val="916216321"/>
      </p:ext>
    </p:extLst>
  </p:cSld>
  <p:clrMapOvr>
    <a:masterClrMapping/>
  </p:clrMapOvr>
</p:sld>
</file>

<file path=ppt/slides/slide2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noAutofit/>
          </a:bodyPr>
          <a:lstStyle/>
          <a:p>
            <a:r>
              <a:rPr lang="de-DE" sz="4400" b="1" dirty="0"/>
              <a:t>kindgerechte Anwendung von Schachregeln</a:t>
            </a:r>
          </a:p>
        </p:txBody>
      </p:sp>
      <p:sp>
        <p:nvSpPr>
          <p:cNvPr id="3" name="Inhaltsplatzhalter 2"/>
          <p:cNvSpPr>
            <a:spLocks noGrp="1"/>
          </p:cNvSpPr>
          <p:nvPr>
            <p:ph idx="1"/>
          </p:nvPr>
        </p:nvSpPr>
        <p:spPr/>
        <p:txBody>
          <a:bodyPr/>
          <a:lstStyle/>
          <a:p>
            <a:pPr marL="0" indent="0">
              <a:buNone/>
            </a:pPr>
            <a:r>
              <a:rPr lang="de-DE" b="1" i="1" dirty="0"/>
              <a:t>Verbindlichkeit</a:t>
            </a:r>
          </a:p>
          <a:p>
            <a:pPr marL="0" indent="0">
              <a:buNone/>
            </a:pPr>
            <a:r>
              <a:rPr lang="de-DE" dirty="0"/>
              <a:t>Diese Hinweise stellen eine Sammlung typischer Situationen dar, die bei Jugendmeisterschaften auftreten. Sie dienen als verbindliche Leitlinie. Trotzdem: Jeder Fall ist anders und angemessen zu handhaben. Wenn die Umstände es verlangen, ist Abweichung also möglich. Ist von "höheren Altersklassen" die Rede, so zielt die Maßnahme für alle Jugendlichen ab der Altersklasse U14 oder DWZ 1.600 ab.</a:t>
            </a:r>
          </a:p>
          <a:p>
            <a:endParaRPr lang="de-DE" dirty="0"/>
          </a:p>
        </p:txBody>
      </p:sp>
      <p:pic>
        <p:nvPicPr>
          <p:cNvPr id="4" name="Grafik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0775594" y="656624"/>
            <a:ext cx="1249251" cy="1274145"/>
          </a:xfrm>
          <a:prstGeom prst="rect">
            <a:avLst/>
          </a:prstGeom>
        </p:spPr>
      </p:pic>
    </p:spTree>
    <p:extLst>
      <p:ext uri="{BB962C8B-B14F-4D97-AF65-F5344CB8AC3E}">
        <p14:creationId xmlns:p14="http://schemas.microsoft.com/office/powerpoint/2010/main" val="2789373336"/>
      </p:ext>
    </p:extLst>
  </p:cSld>
  <p:clrMapOvr>
    <a:masterClrMapping/>
  </p:clrMapOvr>
</p:sld>
</file>

<file path=ppt/slides/slide2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noAutofit/>
          </a:bodyPr>
          <a:lstStyle/>
          <a:p>
            <a:r>
              <a:rPr lang="de-DE" sz="4400" b="1" dirty="0"/>
              <a:t>kindgerechte Anwendung von Schachregeln</a:t>
            </a:r>
          </a:p>
        </p:txBody>
      </p:sp>
      <p:sp>
        <p:nvSpPr>
          <p:cNvPr id="3" name="Inhaltsplatzhalter 2"/>
          <p:cNvSpPr>
            <a:spLocks noGrp="1"/>
          </p:cNvSpPr>
          <p:nvPr>
            <p:ph idx="1"/>
          </p:nvPr>
        </p:nvSpPr>
        <p:spPr/>
        <p:txBody>
          <a:bodyPr/>
          <a:lstStyle/>
          <a:p>
            <a:pPr marL="0" indent="0">
              <a:buNone/>
            </a:pPr>
            <a:r>
              <a:rPr lang="de-DE" b="1" i="1" dirty="0"/>
              <a:t>Verhältnismäßigkeit</a:t>
            </a:r>
            <a:endParaRPr lang="de-DE" i="1" dirty="0"/>
          </a:p>
          <a:p>
            <a:pPr marL="0" indent="0">
              <a:buNone/>
            </a:pPr>
            <a:r>
              <a:rPr lang="de-DE" dirty="0"/>
              <a:t>Schiedsrichterliche Maßnahmen dienen dazu, eine Turnierstörung zu beheben oder einen Regelverstoß zu sanktionieren. Danach wird auch in diesen Richtlinien unterschieden. Zu ergreifende Maßnahmen orientieren sich immer am Grundsatz der Verhältnismäßigkeit.</a:t>
            </a:r>
          </a:p>
          <a:p>
            <a:endParaRPr lang="de-DE" dirty="0"/>
          </a:p>
        </p:txBody>
      </p:sp>
      <p:pic>
        <p:nvPicPr>
          <p:cNvPr id="4" name="Grafik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0775594" y="656624"/>
            <a:ext cx="1249251" cy="1274145"/>
          </a:xfrm>
          <a:prstGeom prst="rect">
            <a:avLst/>
          </a:prstGeom>
        </p:spPr>
      </p:pic>
    </p:spTree>
    <p:extLst>
      <p:ext uri="{BB962C8B-B14F-4D97-AF65-F5344CB8AC3E}">
        <p14:creationId xmlns:p14="http://schemas.microsoft.com/office/powerpoint/2010/main" val="4075408691"/>
      </p:ext>
    </p:extLst>
  </p:cSld>
  <p:clrMapOvr>
    <a:masterClrMapping/>
  </p:clrMapOvr>
</p:sld>
</file>

<file path=ppt/slides/slide2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noAutofit/>
          </a:bodyPr>
          <a:lstStyle/>
          <a:p>
            <a:r>
              <a:rPr lang="de-DE" sz="4400" b="1" dirty="0"/>
              <a:t>kindgerechte Anwendung von Schachregeln</a:t>
            </a:r>
          </a:p>
        </p:txBody>
      </p:sp>
      <p:sp>
        <p:nvSpPr>
          <p:cNvPr id="3" name="Inhaltsplatzhalter 2"/>
          <p:cNvSpPr>
            <a:spLocks noGrp="1"/>
          </p:cNvSpPr>
          <p:nvPr>
            <p:ph idx="1"/>
          </p:nvPr>
        </p:nvSpPr>
        <p:spPr>
          <a:xfrm>
            <a:off x="680320" y="2034862"/>
            <a:ext cx="10382631" cy="4031087"/>
          </a:xfrm>
        </p:spPr>
        <p:txBody>
          <a:bodyPr>
            <a:normAutofit/>
          </a:bodyPr>
          <a:lstStyle/>
          <a:p>
            <a:pPr marL="0" indent="0">
              <a:buNone/>
            </a:pPr>
            <a:r>
              <a:rPr lang="de-DE" b="1" i="1" dirty="0"/>
              <a:t>Verstöße gegen die FIDE-Regeln</a:t>
            </a:r>
          </a:p>
          <a:p>
            <a:pPr lvl="0"/>
            <a:r>
              <a:rPr lang="de-DE" dirty="0"/>
              <a:t>Spieler haben Partie mit falschen Farben begonnen.</a:t>
            </a:r>
          </a:p>
          <a:p>
            <a:pPr>
              <a:buFont typeface="Symbol" panose="05050102010706020507" pitchFamily="18" charset="2"/>
              <a:buChar char="Þ"/>
            </a:pPr>
            <a:r>
              <a:rPr lang="de-DE" dirty="0"/>
              <a:t>Bis 10 Minuten: neu beginnen. Danach Partie fortsetzen lassen. Dann   unbedingt Farbentausch auf Paarungsliste vermerken!</a:t>
            </a:r>
          </a:p>
          <a:p>
            <a:pPr lvl="0"/>
            <a:r>
              <a:rPr lang="de-DE" dirty="0"/>
              <a:t>Ein Spieler bietet zur Unzeit ein Remis an.</a:t>
            </a:r>
          </a:p>
          <a:p>
            <a:pPr>
              <a:buFont typeface="Symbol" panose="05050102010706020507" pitchFamily="18" charset="2"/>
              <a:buChar char="Þ"/>
            </a:pPr>
            <a:r>
              <a:rPr lang="de-DE" dirty="0"/>
              <a:t>Auf die Regelungslage hinweisen. Bei Störung des Gegners unterbinden.</a:t>
            </a:r>
          </a:p>
          <a:p>
            <a:pPr lvl="0"/>
            <a:r>
              <a:rPr lang="de-DE" dirty="0"/>
              <a:t>Ein Spieler reklamiert Matt, obwohl es keines ist.</a:t>
            </a:r>
          </a:p>
          <a:p>
            <a:pPr>
              <a:buFont typeface="Symbol" panose="05050102010706020507" pitchFamily="18" charset="2"/>
              <a:buChar char="Þ"/>
            </a:pPr>
            <a:r>
              <a:rPr lang="de-DE" dirty="0"/>
              <a:t>Der Gegner soll erklären, ob er die Stellung ebenfalls für Matt hält. Wenn ja, ist die Partie beendet. Keine suggestiven Fragen stellen!</a:t>
            </a:r>
          </a:p>
        </p:txBody>
      </p:sp>
      <p:pic>
        <p:nvPicPr>
          <p:cNvPr id="4" name="Grafik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0775594" y="656624"/>
            <a:ext cx="1249251" cy="1274145"/>
          </a:xfrm>
          <a:prstGeom prst="rect">
            <a:avLst/>
          </a:prstGeom>
        </p:spPr>
      </p:pic>
    </p:spTree>
    <p:extLst>
      <p:ext uri="{BB962C8B-B14F-4D97-AF65-F5344CB8AC3E}">
        <p14:creationId xmlns:p14="http://schemas.microsoft.com/office/powerpoint/2010/main" val="1787621962"/>
      </p:ext>
    </p:extLst>
  </p:cSld>
  <p:clrMapOvr>
    <a:masterClrMapping/>
  </p:clrMapOvr>
</p:sld>
</file>

<file path=ppt/slides/slide2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noAutofit/>
          </a:bodyPr>
          <a:lstStyle/>
          <a:p>
            <a:r>
              <a:rPr lang="de-DE" sz="4400" b="1" dirty="0"/>
              <a:t>kindgerechte Anwendung von Schachregeln</a:t>
            </a:r>
          </a:p>
        </p:txBody>
      </p:sp>
      <p:sp>
        <p:nvSpPr>
          <p:cNvPr id="3" name="Inhaltsplatzhalter 2"/>
          <p:cNvSpPr>
            <a:spLocks noGrp="1"/>
          </p:cNvSpPr>
          <p:nvPr>
            <p:ph idx="1"/>
          </p:nvPr>
        </p:nvSpPr>
        <p:spPr>
          <a:xfrm>
            <a:off x="680321" y="2073498"/>
            <a:ext cx="10640209" cy="4172755"/>
          </a:xfrm>
        </p:spPr>
        <p:txBody>
          <a:bodyPr>
            <a:noAutofit/>
          </a:bodyPr>
          <a:lstStyle/>
          <a:p>
            <a:r>
              <a:rPr lang="de-DE" sz="2200" dirty="0"/>
              <a:t>Ein Spieler schreibt seine Züge im Voraus auf.</a:t>
            </a:r>
          </a:p>
          <a:p>
            <a:pPr>
              <a:buFont typeface="Symbol" panose="05050102010706020507" pitchFamily="18" charset="2"/>
              <a:buChar char="Þ"/>
            </a:pPr>
            <a:r>
              <a:rPr lang="de-DE" sz="2200" dirty="0"/>
              <a:t>Wenn der Gegner sich beschwert, eingreifen. In höheren Altersklassen grundsätzlich eingreifen. In jüngeren nach der Partie auf die Regelungslage hinweisen.</a:t>
            </a:r>
          </a:p>
          <a:p>
            <a:pPr lvl="0"/>
            <a:r>
              <a:rPr lang="de-DE" sz="2200" dirty="0"/>
              <a:t>Ein Spieler reklamiert falsch dreifache Stellungswiederholung oder 50-Züge-Regel.</a:t>
            </a:r>
          </a:p>
          <a:p>
            <a:pPr>
              <a:buFont typeface="Symbol" panose="05050102010706020507" pitchFamily="18" charset="2"/>
              <a:buChar char="Þ"/>
            </a:pPr>
            <a:r>
              <a:rPr lang="de-DE" sz="2200" dirty="0"/>
              <a:t>Abhängig vom Alter muss zumindest sinngemäß die Absicht der Reklamation erkennbar sein. In höheren Altersklassen darf korrekte Reklamation erwartet werden.</a:t>
            </a:r>
          </a:p>
          <a:p>
            <a:pPr lvl="0"/>
            <a:r>
              <a:rPr lang="de-DE" sz="2200" dirty="0"/>
              <a:t>Berührt-Geführt wird missachtet.</a:t>
            </a:r>
          </a:p>
          <a:p>
            <a:pPr lvl="0">
              <a:buFont typeface="Symbol" panose="05050102010706020507" pitchFamily="18" charset="2"/>
              <a:buChar char="Þ"/>
            </a:pPr>
            <a:r>
              <a:rPr lang="de-DE" sz="2200" dirty="0"/>
              <a:t>Keine Lockerung! Schiedsrichter greift immer ein.</a:t>
            </a:r>
          </a:p>
        </p:txBody>
      </p:sp>
      <p:pic>
        <p:nvPicPr>
          <p:cNvPr id="4" name="Grafik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0775594" y="656624"/>
            <a:ext cx="1249251" cy="1274145"/>
          </a:xfrm>
          <a:prstGeom prst="rect">
            <a:avLst/>
          </a:prstGeom>
        </p:spPr>
      </p:pic>
    </p:spTree>
    <p:extLst>
      <p:ext uri="{BB962C8B-B14F-4D97-AF65-F5344CB8AC3E}">
        <p14:creationId xmlns:p14="http://schemas.microsoft.com/office/powerpoint/2010/main" val="246895889"/>
      </p:ext>
    </p:extLst>
  </p:cSld>
  <p:clrMapOvr>
    <a:masterClrMapping/>
  </p:clrMapOvr>
</p:sld>
</file>

<file path=ppt/slides/slide2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noAutofit/>
          </a:bodyPr>
          <a:lstStyle/>
          <a:p>
            <a:r>
              <a:rPr lang="de-DE" sz="4400" b="1" dirty="0"/>
              <a:t>kindgerechte Anwendung von Schachregeln</a:t>
            </a:r>
          </a:p>
        </p:txBody>
      </p:sp>
      <p:sp>
        <p:nvSpPr>
          <p:cNvPr id="3" name="Inhaltsplatzhalter 2"/>
          <p:cNvSpPr>
            <a:spLocks noGrp="1"/>
          </p:cNvSpPr>
          <p:nvPr>
            <p:ph idx="1"/>
          </p:nvPr>
        </p:nvSpPr>
        <p:spPr>
          <a:xfrm>
            <a:off x="680321" y="2137892"/>
            <a:ext cx="10511420" cy="3992451"/>
          </a:xfrm>
        </p:spPr>
        <p:txBody>
          <a:bodyPr>
            <a:normAutofit fontScale="92500" lnSpcReduction="20000"/>
          </a:bodyPr>
          <a:lstStyle/>
          <a:p>
            <a:r>
              <a:rPr lang="de-DE" dirty="0"/>
              <a:t>Bei der Rochade wird der Turm zuerst berührt.</a:t>
            </a:r>
          </a:p>
          <a:p>
            <a:pPr>
              <a:buFont typeface="Symbol" panose="05050102010706020507" pitchFamily="18" charset="2"/>
              <a:buChar char="Þ"/>
            </a:pPr>
            <a:r>
              <a:rPr lang="de-DE" dirty="0"/>
              <a:t>Nur dann und nur erklärend eingreifen, wenn der Gegner reklamiert. In höheren Altersklassen immer eingreifen.</a:t>
            </a:r>
          </a:p>
          <a:p>
            <a:pPr lvl="0"/>
            <a:r>
              <a:rPr lang="de-DE" dirty="0"/>
              <a:t>Die Umwandlung wird nicht korrekt durchgeführt.</a:t>
            </a:r>
          </a:p>
          <a:p>
            <a:pPr lvl="0">
              <a:buFont typeface="Symbol" panose="05050102010706020507" pitchFamily="18" charset="2"/>
              <a:buChar char="Þ"/>
            </a:pPr>
            <a:r>
              <a:rPr lang="de-DE" dirty="0"/>
              <a:t>Korrigierend eingreifen, wenn bspw. Bauer auf dem Brett steht. Ansonsten nur dann und nur erklärend eingreifen, wenn der Gegner reklamiert.</a:t>
            </a:r>
          </a:p>
          <a:p>
            <a:pPr lvl="0"/>
            <a:r>
              <a:rPr lang="de-DE" dirty="0"/>
              <a:t>Ein Spieler begeht einen sonstigen Regelverstoß. </a:t>
            </a:r>
          </a:p>
          <a:p>
            <a:pPr lvl="0">
              <a:buFont typeface="Symbol" panose="05050102010706020507" pitchFamily="18" charset="2"/>
              <a:buChar char="Þ"/>
            </a:pPr>
            <a:r>
              <a:rPr lang="de-DE" dirty="0"/>
              <a:t>Der Schiedsrichter entscheidet, ob ein Eingriff nötig ist. Er greift in jedem Fall ein, wenn ein beteiligter Spieler ihn auf den Verstoß hinweist.</a:t>
            </a:r>
          </a:p>
          <a:p>
            <a:pPr lvl="0"/>
            <a:r>
              <a:rPr lang="de-DE" dirty="0"/>
              <a:t>Personen weisen auf Regelmissachtungen hin.</a:t>
            </a:r>
          </a:p>
          <a:p>
            <a:pPr>
              <a:buFont typeface="Symbol" panose="05050102010706020507" pitchFamily="18" charset="2"/>
              <a:buChar char="Þ"/>
            </a:pPr>
            <a:r>
              <a:rPr lang="de-DE" dirty="0"/>
              <a:t>Spieler sind für Partien selbst verantwortlich. Der Schiedsrichter entscheidet, ob der Hinweis so gewichtig ist, dass er eingreifen muss.</a:t>
            </a:r>
          </a:p>
        </p:txBody>
      </p:sp>
      <p:pic>
        <p:nvPicPr>
          <p:cNvPr id="4" name="Grafik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0775594" y="656624"/>
            <a:ext cx="1249251" cy="1274145"/>
          </a:xfrm>
          <a:prstGeom prst="rect">
            <a:avLst/>
          </a:prstGeom>
        </p:spPr>
      </p:pic>
    </p:spTree>
    <p:extLst>
      <p:ext uri="{BB962C8B-B14F-4D97-AF65-F5344CB8AC3E}">
        <p14:creationId xmlns:p14="http://schemas.microsoft.com/office/powerpoint/2010/main" val="2854516750"/>
      </p:ext>
    </p:extLst>
  </p:cSld>
  <p:clrMapOvr>
    <a:masterClrMapping/>
  </p:clrMapOvr>
</p:sld>
</file>

<file path=ppt/slides/slide2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noAutofit/>
          </a:bodyPr>
          <a:lstStyle/>
          <a:p>
            <a:r>
              <a:rPr lang="de-DE" sz="4400" b="1" dirty="0"/>
              <a:t>kindgerechte Anwendung von Schachregeln</a:t>
            </a:r>
          </a:p>
        </p:txBody>
      </p:sp>
      <p:sp>
        <p:nvSpPr>
          <p:cNvPr id="3" name="Inhaltsplatzhalter 2"/>
          <p:cNvSpPr>
            <a:spLocks noGrp="1"/>
          </p:cNvSpPr>
          <p:nvPr>
            <p:ph idx="1"/>
          </p:nvPr>
        </p:nvSpPr>
        <p:spPr>
          <a:xfrm>
            <a:off x="680321" y="2336872"/>
            <a:ext cx="10459904" cy="3741955"/>
          </a:xfrm>
        </p:spPr>
        <p:txBody>
          <a:bodyPr>
            <a:normAutofit fontScale="92500" lnSpcReduction="20000"/>
          </a:bodyPr>
          <a:lstStyle/>
          <a:p>
            <a:pPr lvl="0"/>
            <a:r>
              <a:rPr lang="de-DE" dirty="0"/>
              <a:t>Das Handy eines Spielers klingelt. </a:t>
            </a:r>
          </a:p>
          <a:p>
            <a:pPr lvl="0">
              <a:buFont typeface="Symbol" panose="05050102010706020507" pitchFamily="18" charset="2"/>
              <a:buChar char="Þ"/>
            </a:pPr>
            <a:r>
              <a:rPr lang="de-DE" dirty="0"/>
              <a:t>Im Grundsatz führt das Handyklingeln - unabhängig, welche technische Funktion dafür verantwortlich ist - zur </a:t>
            </a:r>
            <a:r>
              <a:rPr lang="de-DE" dirty="0" err="1"/>
              <a:t>Nullung</a:t>
            </a:r>
            <a:r>
              <a:rPr lang="de-DE" dirty="0"/>
              <a:t>. Mildere Sanktionen sind bei jungen Spielern möglich und richten sich nach ihrer Reaktion und den Umständen.</a:t>
            </a:r>
          </a:p>
          <a:p>
            <a:pPr lvl="0"/>
            <a:r>
              <a:rPr lang="de-DE" dirty="0"/>
              <a:t>Spieler verspätet sich.</a:t>
            </a:r>
          </a:p>
          <a:p>
            <a:pPr>
              <a:buFont typeface="Symbol" panose="05050102010706020507" pitchFamily="18" charset="2"/>
              <a:buChar char="Þ"/>
            </a:pPr>
            <a:r>
              <a:rPr lang="de-DE" dirty="0"/>
              <a:t>Die DSJ-Regelung lautet: "Bei Meisterschaften, die in einem ununterbrochenen Zeitraum am gleichen Ort stattfinden, erhält jeder Spieler, der nach der </a:t>
            </a:r>
            <a:r>
              <a:rPr lang="de-DE" dirty="0" err="1"/>
              <a:t>Erklarung</a:t>
            </a:r>
            <a:r>
              <a:rPr lang="de-DE" dirty="0"/>
              <a:t> des Schiedsrichters, die Runde sei eröffnet (Spielbeginn), im Spielbereich eintrifft, eine Zeitstrafe von 15 Minuten. Er hat die Partie verloren, wenn er später als 15 Minuten nach Spielbeginn im Spielbereich eintrifft oder im gleichen Turnier bereits eine Zeitstrafe nach Satz 1 erhalten hat. Der Schiedsrichter darf anders entscheiden.„</a:t>
            </a:r>
          </a:p>
        </p:txBody>
      </p:sp>
      <p:pic>
        <p:nvPicPr>
          <p:cNvPr id="4" name="Grafik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0775594" y="656624"/>
            <a:ext cx="1249251" cy="1274145"/>
          </a:xfrm>
          <a:prstGeom prst="rect">
            <a:avLst/>
          </a:prstGeom>
        </p:spPr>
      </p:pic>
    </p:spTree>
    <p:extLst>
      <p:ext uri="{BB962C8B-B14F-4D97-AF65-F5344CB8AC3E}">
        <p14:creationId xmlns:p14="http://schemas.microsoft.com/office/powerpoint/2010/main" val="684003596"/>
      </p:ext>
    </p:extLst>
  </p:cSld>
  <p:clrMapOvr>
    <a:masterClrMapping/>
  </p:clrMapOvr>
</p:sld>
</file>

<file path=ppt/slides/slide2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noAutofit/>
          </a:bodyPr>
          <a:lstStyle/>
          <a:p>
            <a:r>
              <a:rPr lang="de-DE" sz="4400" b="1" dirty="0"/>
              <a:t>kindgerechte Anwendung von Schachregeln</a:t>
            </a:r>
          </a:p>
        </p:txBody>
      </p:sp>
      <p:sp>
        <p:nvSpPr>
          <p:cNvPr id="3" name="Inhaltsplatzhalter 2"/>
          <p:cNvSpPr>
            <a:spLocks noGrp="1"/>
          </p:cNvSpPr>
          <p:nvPr>
            <p:ph idx="1"/>
          </p:nvPr>
        </p:nvSpPr>
        <p:spPr/>
        <p:txBody>
          <a:bodyPr>
            <a:normAutofit lnSpcReduction="10000"/>
          </a:bodyPr>
          <a:lstStyle/>
          <a:p>
            <a:pPr lvl="0"/>
            <a:r>
              <a:rPr lang="de-DE" sz="2200" dirty="0"/>
              <a:t>Spieler schreibt nicht mit.</a:t>
            </a:r>
          </a:p>
          <a:p>
            <a:pPr lvl="0">
              <a:buFont typeface="Symbol" panose="05050102010706020507" pitchFamily="18" charset="2"/>
              <a:buChar char="Þ"/>
            </a:pPr>
            <a:r>
              <a:rPr lang="de-DE" sz="2200" dirty="0"/>
              <a:t>Der Schiedsrichter greift jederzeit sofort ein, insbesondere falls sich bei Zeitnot ein Vorteil verschafft wurde. Es herrscht die gesamte Zeit Mitschreibpflicht.</a:t>
            </a:r>
          </a:p>
          <a:p>
            <a:pPr lvl="0"/>
            <a:r>
              <a:rPr lang="de-DE" sz="2200" dirty="0" err="1"/>
              <a:t>Remisvereinbarung</a:t>
            </a:r>
            <a:r>
              <a:rPr lang="de-DE" sz="2200" dirty="0"/>
              <a:t> vor Vollendung des 20. Zugs.</a:t>
            </a:r>
          </a:p>
          <a:p>
            <a:pPr>
              <a:buFont typeface="Symbol" panose="05050102010706020507" pitchFamily="18" charset="2"/>
              <a:buChar char="Þ"/>
            </a:pPr>
            <a:r>
              <a:rPr lang="de-DE" sz="2200" dirty="0"/>
              <a:t>Abhängig vom Zeitpunkt der Feststellung wird:</a:t>
            </a:r>
          </a:p>
          <a:p>
            <a:pPr lvl="1"/>
            <a:r>
              <a:rPr lang="de-DE" sz="2200" dirty="0"/>
              <a:t>die Partie fortgesetzt,</a:t>
            </a:r>
          </a:p>
          <a:p>
            <a:pPr lvl="1"/>
            <a:r>
              <a:rPr lang="de-DE" sz="2200" dirty="0"/>
              <a:t>die Partie annulliert und neu gespielt,</a:t>
            </a:r>
          </a:p>
          <a:p>
            <a:pPr lvl="1"/>
            <a:r>
              <a:rPr lang="de-DE" sz="2200" dirty="0"/>
              <a:t>die Partie 0:0 gewertet. Hatten die Spieler Gelegenheit, die Partie zu analysieren, wird sie nie fortgesetzt.</a:t>
            </a:r>
          </a:p>
          <a:p>
            <a:pPr marL="0" lvl="0" indent="0">
              <a:buNone/>
            </a:pPr>
            <a:endParaRPr lang="de-DE" dirty="0"/>
          </a:p>
          <a:p>
            <a:endParaRPr lang="de-DE" dirty="0"/>
          </a:p>
        </p:txBody>
      </p:sp>
      <p:pic>
        <p:nvPicPr>
          <p:cNvPr id="4" name="Grafik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0775594" y="656624"/>
            <a:ext cx="1249251" cy="1274145"/>
          </a:xfrm>
          <a:prstGeom prst="rect">
            <a:avLst/>
          </a:prstGeom>
        </p:spPr>
      </p:pic>
    </p:spTree>
    <p:extLst>
      <p:ext uri="{BB962C8B-B14F-4D97-AF65-F5344CB8AC3E}">
        <p14:creationId xmlns:p14="http://schemas.microsoft.com/office/powerpoint/2010/main" val="3950387754"/>
      </p:ext>
    </p:extLst>
  </p:cSld>
  <p:clrMapOvr>
    <a:masterClrMapping/>
  </p:clrMapOvr>
</p:sld>
</file>

<file path=ppt/slides/slide2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noAutofit/>
          </a:bodyPr>
          <a:lstStyle/>
          <a:p>
            <a:r>
              <a:rPr lang="de-DE" sz="4400" b="1" dirty="0"/>
              <a:t>kindgerechte Anwendung von Schachregeln</a:t>
            </a:r>
          </a:p>
        </p:txBody>
      </p:sp>
      <p:sp>
        <p:nvSpPr>
          <p:cNvPr id="3" name="Inhaltsplatzhalter 2"/>
          <p:cNvSpPr>
            <a:spLocks noGrp="1"/>
          </p:cNvSpPr>
          <p:nvPr>
            <p:ph idx="1"/>
          </p:nvPr>
        </p:nvSpPr>
        <p:spPr/>
        <p:txBody>
          <a:bodyPr>
            <a:normAutofit/>
          </a:bodyPr>
          <a:lstStyle/>
          <a:p>
            <a:pPr marL="0" indent="0">
              <a:buNone/>
            </a:pPr>
            <a:r>
              <a:rPr lang="de-DE" b="1" i="1" dirty="0"/>
              <a:t>Störungen</a:t>
            </a:r>
          </a:p>
          <a:p>
            <a:pPr marL="0" indent="0">
              <a:buNone/>
            </a:pPr>
            <a:endParaRPr lang="de-DE" dirty="0"/>
          </a:p>
          <a:p>
            <a:pPr marL="0" indent="0">
              <a:buNone/>
            </a:pPr>
            <a:r>
              <a:rPr lang="de-DE" dirty="0"/>
              <a:t>Es gilt: Eingreifen, sobald eine Störung eintritt! Ggf. Zeitgutschrift für gestörte Spieler.</a:t>
            </a:r>
          </a:p>
        </p:txBody>
      </p:sp>
      <p:pic>
        <p:nvPicPr>
          <p:cNvPr id="4" name="Grafik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0775594" y="656624"/>
            <a:ext cx="1249251" cy="1274145"/>
          </a:xfrm>
          <a:prstGeom prst="rect">
            <a:avLst/>
          </a:prstGeom>
        </p:spPr>
      </p:pic>
    </p:spTree>
    <p:extLst>
      <p:ext uri="{BB962C8B-B14F-4D97-AF65-F5344CB8AC3E}">
        <p14:creationId xmlns:p14="http://schemas.microsoft.com/office/powerpoint/2010/main" val="2385119262"/>
      </p:ext>
    </p:extLst>
  </p:cSld>
  <p:clrMapOvr>
    <a:masterClrMapping/>
  </p:clrMapOvr>
</p:sld>
</file>

<file path=ppt/slides/slide2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noAutofit/>
          </a:bodyPr>
          <a:lstStyle/>
          <a:p>
            <a:r>
              <a:rPr lang="de-DE" sz="4400" b="1" dirty="0"/>
              <a:t>kindgerechte Anwendung von Schachregeln</a:t>
            </a:r>
          </a:p>
        </p:txBody>
      </p:sp>
      <p:sp>
        <p:nvSpPr>
          <p:cNvPr id="3" name="Inhaltsplatzhalter 2"/>
          <p:cNvSpPr>
            <a:spLocks noGrp="1"/>
          </p:cNvSpPr>
          <p:nvPr>
            <p:ph idx="1"/>
          </p:nvPr>
        </p:nvSpPr>
        <p:spPr>
          <a:xfrm>
            <a:off x="680321" y="2073500"/>
            <a:ext cx="9613861" cy="4417452"/>
          </a:xfrm>
        </p:spPr>
        <p:txBody>
          <a:bodyPr>
            <a:normAutofit fontScale="92500" lnSpcReduction="20000"/>
          </a:bodyPr>
          <a:lstStyle/>
          <a:p>
            <a:pPr marL="0" indent="0">
              <a:buNone/>
            </a:pPr>
            <a:r>
              <a:rPr lang="de-DE" b="1" i="1" dirty="0"/>
              <a:t>Störungen durch Zuschauer</a:t>
            </a:r>
            <a:endParaRPr lang="de-DE" i="1" dirty="0"/>
          </a:p>
          <a:p>
            <a:pPr lvl="0"/>
            <a:r>
              <a:rPr lang="de-DE" dirty="0"/>
              <a:t>Personen sammeln sich im Turniersaal, auch im Eingangsbereich.</a:t>
            </a:r>
          </a:p>
          <a:p>
            <a:pPr>
              <a:buFont typeface="Symbol" panose="05050102010706020507" pitchFamily="18" charset="2"/>
              <a:buChar char="Þ"/>
            </a:pPr>
            <a:r>
              <a:rPr lang="de-DE" dirty="0"/>
              <a:t>Der Gruppenbildung folgt i.d.R. Lärm. Daher durchsetzen, dass niemand sitzt (Augenmaß, z.B. Schwangere!) und dass sich Gruppen zügig auflösen.</a:t>
            </a:r>
          </a:p>
          <a:p>
            <a:pPr lvl="0"/>
            <a:r>
              <a:rPr lang="de-DE" dirty="0"/>
              <a:t>Personen unterhalten sich im Turniersaal (ca. 3). </a:t>
            </a:r>
          </a:p>
          <a:p>
            <a:pPr lvl="0">
              <a:buFont typeface="Symbol" panose="05050102010706020507" pitchFamily="18" charset="2"/>
              <a:buChar char="Þ"/>
            </a:pPr>
            <a:r>
              <a:rPr lang="de-DE" dirty="0"/>
              <a:t>Unterbinden</a:t>
            </a:r>
          </a:p>
          <a:p>
            <a:pPr lvl="0"/>
            <a:r>
              <a:rPr lang="de-DE" dirty="0"/>
              <a:t>Personen missachten die Absperrung, auch Dehnung der Seile.</a:t>
            </a:r>
          </a:p>
          <a:p>
            <a:pPr>
              <a:buFont typeface="Symbol" panose="05050102010706020507" pitchFamily="18" charset="2"/>
              <a:buChar char="Þ"/>
            </a:pPr>
            <a:r>
              <a:rPr lang="de-DE" dirty="0"/>
              <a:t>Unterbinden</a:t>
            </a:r>
          </a:p>
          <a:p>
            <a:pPr lvl="0"/>
            <a:r>
              <a:rPr lang="de-DE" dirty="0"/>
              <a:t>Personen beeinflussen die Partie (auch, indem sie Getränken reichen).</a:t>
            </a:r>
          </a:p>
          <a:p>
            <a:pPr>
              <a:buFont typeface="Symbol" panose="05050102010706020507" pitchFamily="18" charset="2"/>
              <a:buChar char="Þ"/>
            </a:pPr>
            <a:r>
              <a:rPr lang="de-DE" dirty="0"/>
              <a:t>Unterbinden. Sollen Dinge ans Brett gereicht werden (etwa vergessene Namensschildchen), so soll dies durch die Schiedsrichter und unmittelbar nach Ausführung des gegnerischen Zugs erfolgen.</a:t>
            </a:r>
          </a:p>
        </p:txBody>
      </p:sp>
      <p:pic>
        <p:nvPicPr>
          <p:cNvPr id="4" name="Grafik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0775594" y="656624"/>
            <a:ext cx="1249251" cy="1274145"/>
          </a:xfrm>
          <a:prstGeom prst="rect">
            <a:avLst/>
          </a:prstGeom>
        </p:spPr>
      </p:pic>
    </p:spTree>
    <p:extLst>
      <p:ext uri="{BB962C8B-B14F-4D97-AF65-F5344CB8AC3E}">
        <p14:creationId xmlns:p14="http://schemas.microsoft.com/office/powerpoint/2010/main" val="4205588916"/>
      </p:ext>
    </p:extLst>
  </p:cSld>
  <p:clrMapOvr>
    <a:masterClrMapping/>
  </p:clrMapOvr>
</p:sld>
</file>

<file path=ppt/slides/slide2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noAutofit/>
          </a:bodyPr>
          <a:lstStyle/>
          <a:p>
            <a:r>
              <a:rPr lang="de-DE" sz="4400" b="1" dirty="0"/>
              <a:t>kindgerechte Anwendung von Schachregeln</a:t>
            </a:r>
          </a:p>
        </p:txBody>
      </p:sp>
      <p:sp>
        <p:nvSpPr>
          <p:cNvPr id="3" name="Inhaltsplatzhalter 2"/>
          <p:cNvSpPr>
            <a:spLocks noGrp="1"/>
          </p:cNvSpPr>
          <p:nvPr>
            <p:ph idx="1"/>
          </p:nvPr>
        </p:nvSpPr>
        <p:spPr/>
        <p:txBody>
          <a:bodyPr>
            <a:normAutofit lnSpcReduction="10000"/>
          </a:bodyPr>
          <a:lstStyle/>
          <a:p>
            <a:pPr lvl="0"/>
            <a:r>
              <a:rPr lang="de-DE" dirty="0"/>
              <a:t>Personen halten sich lange an einem Brett auf.</a:t>
            </a:r>
          </a:p>
          <a:p>
            <a:pPr>
              <a:buFont typeface="Symbol" panose="05050102010706020507" pitchFamily="18" charset="2"/>
              <a:buChar char="Þ"/>
            </a:pPr>
            <a:r>
              <a:rPr lang="de-DE" dirty="0"/>
              <a:t>Auch Schachsport ist öffentlich, Zuschauer sind für Teilnehmer also erst einmal zumutbar. Dies gilt vor allem bei Jugendlichen. Wenn der Schiedsrichter Anhaltspunkte hat, dass sich ein Spieler gestört fühlt, behutsam eingreifen. Ein erklärendes Gespräch reicht meist aus.</a:t>
            </a:r>
          </a:p>
          <a:p>
            <a:pPr lvl="0"/>
            <a:r>
              <a:rPr lang="de-DE" dirty="0"/>
              <a:t>Ein Handy eines Zuschauers oder Betreuers klingelt.</a:t>
            </a:r>
          </a:p>
          <a:p>
            <a:pPr lvl="0">
              <a:buFont typeface="Symbol" panose="05050102010706020507" pitchFamily="18" charset="2"/>
              <a:buChar char="Þ"/>
            </a:pPr>
            <a:r>
              <a:rPr lang="de-DE" dirty="0"/>
              <a:t>Saalverweis für eine Runde, gelbe Karte. Rote Karte, wenn abgehoben wird. Im Wiederholungsfall rote Karte und Turnierverbot.</a:t>
            </a:r>
          </a:p>
        </p:txBody>
      </p:sp>
      <p:pic>
        <p:nvPicPr>
          <p:cNvPr id="4" name="Grafik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0775594" y="656624"/>
            <a:ext cx="1249251" cy="1274145"/>
          </a:xfrm>
          <a:prstGeom prst="rect">
            <a:avLst/>
          </a:prstGeom>
        </p:spPr>
      </p:pic>
    </p:spTree>
    <p:extLst>
      <p:ext uri="{BB962C8B-B14F-4D97-AF65-F5344CB8AC3E}">
        <p14:creationId xmlns:p14="http://schemas.microsoft.com/office/powerpoint/2010/main" val="545709939"/>
      </p:ext>
    </p:extLst>
  </p:cSld>
  <p:clrMapOvr>
    <a:masterClrMapping/>
  </p:clrMapOvr>
</p:sld>
</file>

<file path=ppt/slides/slide2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noAutofit/>
          </a:bodyPr>
          <a:lstStyle/>
          <a:p>
            <a:r>
              <a:rPr lang="de-DE" sz="4400" b="1" dirty="0"/>
              <a:t>kindgerechte Anwendung von Schachregeln</a:t>
            </a:r>
          </a:p>
        </p:txBody>
      </p:sp>
      <p:sp>
        <p:nvSpPr>
          <p:cNvPr id="3" name="Inhaltsplatzhalter 2"/>
          <p:cNvSpPr>
            <a:spLocks noGrp="1"/>
          </p:cNvSpPr>
          <p:nvPr>
            <p:ph idx="1"/>
          </p:nvPr>
        </p:nvSpPr>
        <p:spPr/>
        <p:txBody>
          <a:bodyPr>
            <a:normAutofit/>
          </a:bodyPr>
          <a:lstStyle/>
          <a:p>
            <a:pPr marL="0" indent="0">
              <a:buNone/>
            </a:pPr>
            <a:r>
              <a:rPr lang="de-DE" b="1" i="1" dirty="0"/>
              <a:t>Störungen durch Spieler</a:t>
            </a:r>
          </a:p>
          <a:p>
            <a:pPr lvl="0"/>
            <a:r>
              <a:rPr lang="de-DE" dirty="0"/>
              <a:t>Spieler rennen durch den Turniersaal oder drängeln sich zwischen Tischen hindurch oder behindern andere Spieler.</a:t>
            </a:r>
          </a:p>
          <a:p>
            <a:pPr>
              <a:buFont typeface="Symbol" panose="05050102010706020507" pitchFamily="18" charset="2"/>
              <a:buChar char="Þ"/>
            </a:pPr>
            <a:r>
              <a:rPr lang="de-DE" dirty="0"/>
              <a:t>Unterbinden</a:t>
            </a:r>
          </a:p>
          <a:p>
            <a:pPr lvl="0"/>
            <a:r>
              <a:rPr lang="de-DE" dirty="0"/>
              <a:t>Ein Spieler weint, hat Schmerzen, etc.</a:t>
            </a:r>
          </a:p>
          <a:p>
            <a:pPr>
              <a:buFont typeface="Symbol" panose="05050102010706020507" pitchFamily="18" charset="2"/>
              <a:buChar char="Þ"/>
            </a:pPr>
            <a:r>
              <a:rPr lang="de-DE" dirty="0"/>
              <a:t>Augenmaß! Uhr anhalten, um sich Überblick zu verschaffen. In den unteren Altersklassen ist eine kurze Unterbrechung problemlos möglich. Ggf. Betreuer, auch des Gegners, benachrichtigen. Nötigenfalls Gruppenleiter oder Hauptschiedsrichter hinzuziehen.</a:t>
            </a:r>
          </a:p>
          <a:p>
            <a:endParaRPr lang="de-DE" dirty="0"/>
          </a:p>
        </p:txBody>
      </p:sp>
      <p:pic>
        <p:nvPicPr>
          <p:cNvPr id="4" name="Grafik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0775594" y="656624"/>
            <a:ext cx="1249251" cy="1274145"/>
          </a:xfrm>
          <a:prstGeom prst="rect">
            <a:avLst/>
          </a:prstGeom>
        </p:spPr>
      </p:pic>
    </p:spTree>
    <p:extLst>
      <p:ext uri="{BB962C8B-B14F-4D97-AF65-F5344CB8AC3E}">
        <p14:creationId xmlns:p14="http://schemas.microsoft.com/office/powerpoint/2010/main" val="1765321739"/>
      </p:ext>
    </p:extLst>
  </p:cSld>
  <p:clrMapOvr>
    <a:masterClrMapping/>
  </p:clrMapOvr>
</p:sld>
</file>

<file path=ppt/slides/slide2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noAutofit/>
          </a:bodyPr>
          <a:lstStyle/>
          <a:p>
            <a:r>
              <a:rPr lang="de-DE" sz="4400" b="1" dirty="0"/>
              <a:t>kindgerechte Anwendung von Schachregeln</a:t>
            </a:r>
          </a:p>
        </p:txBody>
      </p:sp>
      <p:sp>
        <p:nvSpPr>
          <p:cNvPr id="3" name="Inhaltsplatzhalter 2"/>
          <p:cNvSpPr>
            <a:spLocks noGrp="1"/>
          </p:cNvSpPr>
          <p:nvPr>
            <p:ph idx="1"/>
          </p:nvPr>
        </p:nvSpPr>
        <p:spPr/>
        <p:txBody>
          <a:bodyPr/>
          <a:lstStyle/>
          <a:p>
            <a:pPr lvl="0"/>
            <a:r>
              <a:rPr lang="de-DE" dirty="0"/>
              <a:t>Spieler unterhalten sich.</a:t>
            </a:r>
            <a:endParaRPr lang="de-DE" sz="2800" dirty="0"/>
          </a:p>
          <a:p>
            <a:pPr>
              <a:buFont typeface="Symbol" panose="05050102010706020507" pitchFamily="18" charset="2"/>
              <a:buChar char="Þ"/>
            </a:pPr>
            <a:r>
              <a:rPr lang="de-DE" dirty="0"/>
              <a:t>Spieler dürfen sich während der Runden nicht unterhalten. Ansprechpartner sind ausschließlich die Schiedsrichter. Durchsetzung mit Augenmaß. Alter des Spielers und Konstellation beachten:</a:t>
            </a:r>
            <a:endParaRPr lang="de-DE" sz="2800" dirty="0"/>
          </a:p>
          <a:p>
            <a:pPr lvl="1"/>
            <a:r>
              <a:rPr lang="de-DE" sz="2200" dirty="0"/>
              <a:t>Gegner untereinander (Spieler hinweisen)</a:t>
            </a:r>
          </a:p>
          <a:p>
            <a:pPr lvl="1"/>
            <a:r>
              <a:rPr lang="de-DE" sz="2200" dirty="0"/>
              <a:t>Spieler mit Eltern (Eltern hinweisen)</a:t>
            </a:r>
          </a:p>
          <a:p>
            <a:pPr lvl="1"/>
            <a:r>
              <a:rPr lang="de-DE" sz="2200" dirty="0"/>
              <a:t>Spieler mit Betreuern/Trainern (Betreuer/Trainer hinweisen)</a:t>
            </a:r>
          </a:p>
          <a:p>
            <a:endParaRPr lang="de-DE" dirty="0"/>
          </a:p>
        </p:txBody>
      </p:sp>
      <p:pic>
        <p:nvPicPr>
          <p:cNvPr id="4" name="Grafik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0775594" y="656624"/>
            <a:ext cx="1249251" cy="1274145"/>
          </a:xfrm>
          <a:prstGeom prst="rect">
            <a:avLst/>
          </a:prstGeom>
        </p:spPr>
      </p:pic>
    </p:spTree>
    <p:extLst>
      <p:ext uri="{BB962C8B-B14F-4D97-AF65-F5344CB8AC3E}">
        <p14:creationId xmlns:p14="http://schemas.microsoft.com/office/powerpoint/2010/main" val="2461655084"/>
      </p:ext>
    </p:extLst>
  </p:cSld>
  <p:clrMapOvr>
    <a:masterClrMapping/>
  </p:clrMapOvr>
</p:sld>
</file>

<file path=ppt/slides/slide2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noAutofit/>
          </a:bodyPr>
          <a:lstStyle/>
          <a:p>
            <a:r>
              <a:rPr lang="de-DE" sz="4400" b="1" dirty="0"/>
              <a:t>kindgerechte Anwendung von Schachregeln</a:t>
            </a:r>
          </a:p>
        </p:txBody>
      </p:sp>
      <p:sp>
        <p:nvSpPr>
          <p:cNvPr id="3" name="Inhaltsplatzhalter 2"/>
          <p:cNvSpPr>
            <a:spLocks noGrp="1"/>
          </p:cNvSpPr>
          <p:nvPr>
            <p:ph idx="1"/>
          </p:nvPr>
        </p:nvSpPr>
        <p:spPr>
          <a:xfrm>
            <a:off x="680321" y="2336872"/>
            <a:ext cx="10601572" cy="3793471"/>
          </a:xfrm>
        </p:spPr>
        <p:txBody>
          <a:bodyPr>
            <a:normAutofit fontScale="92500" lnSpcReduction="10000"/>
          </a:bodyPr>
          <a:lstStyle/>
          <a:p>
            <a:pPr marL="0" indent="0">
              <a:buNone/>
            </a:pPr>
            <a:r>
              <a:rPr lang="de-DE" b="1" i="1" dirty="0"/>
              <a:t>Handlungsempfehlungen für Schiedsrichter</a:t>
            </a:r>
          </a:p>
          <a:p>
            <a:pPr lvl="0"/>
            <a:r>
              <a:rPr lang="de-DE" dirty="0"/>
              <a:t>Prüfen der Anwesenheit zu Rundenbeginn.</a:t>
            </a:r>
          </a:p>
          <a:p>
            <a:pPr>
              <a:buFont typeface="Symbol" panose="05050102010706020507" pitchFamily="18" charset="2"/>
              <a:buChar char="Þ"/>
            </a:pPr>
            <a:r>
              <a:rPr lang="de-DE" dirty="0"/>
              <a:t>Schiedsrichter oder Helfer positionieren sich an den Spielsaaleingängen und erfassen alle Spieler, die nach Rundenbeginn eintreffen.</a:t>
            </a:r>
          </a:p>
          <a:p>
            <a:pPr lvl="0"/>
            <a:r>
              <a:rPr lang="de-DE" dirty="0"/>
              <a:t>Die Partienotationen differieren wegen eines Schreibfehlers.</a:t>
            </a:r>
          </a:p>
          <a:p>
            <a:pPr>
              <a:buFont typeface="Symbol" panose="05050102010706020507" pitchFamily="18" charset="2"/>
              <a:buChar char="Þ"/>
            </a:pPr>
            <a:r>
              <a:rPr lang="de-DE" dirty="0"/>
              <a:t>Beobachten. Im Falle einer noch ausstehenden Zeitkontrolle schon mal im Hintergrund prüfen, wo der Fehler liegen könnte. Bei </a:t>
            </a:r>
            <a:r>
              <a:rPr lang="de-DE" dirty="0" err="1"/>
              <a:t>Plättchenfall</a:t>
            </a:r>
            <a:r>
              <a:rPr lang="de-DE" dirty="0"/>
              <a:t> und klar geschaffter </a:t>
            </a:r>
            <a:r>
              <a:rPr lang="de-DE" dirty="0" err="1"/>
              <a:t>Zugzahl</a:t>
            </a:r>
            <a:r>
              <a:rPr lang="de-DE" dirty="0"/>
              <a:t> die Partie weiterlaufen lassen, Notationen nach Partieende korrigieren lassen. Bei </a:t>
            </a:r>
            <a:r>
              <a:rPr lang="de-DE" dirty="0" err="1"/>
              <a:t>Plättchenfall</a:t>
            </a:r>
            <a:r>
              <a:rPr lang="de-DE" dirty="0"/>
              <a:t> und unklarer Zeitkontrolle Uhren anhalten und prüfen. Wenn offensichtlich ist, welcher Spieler sich verschrieben hat, muss dieser auf seine Zeit korrigieren. In der U10 gelten großzügigere Maßstäbe.</a:t>
            </a:r>
          </a:p>
          <a:p>
            <a:endParaRPr lang="de-DE" dirty="0"/>
          </a:p>
        </p:txBody>
      </p:sp>
      <p:pic>
        <p:nvPicPr>
          <p:cNvPr id="4" name="Grafik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0775594" y="656624"/>
            <a:ext cx="1249251" cy="1274145"/>
          </a:xfrm>
          <a:prstGeom prst="rect">
            <a:avLst/>
          </a:prstGeom>
        </p:spPr>
      </p:pic>
    </p:spTree>
    <p:extLst>
      <p:ext uri="{BB962C8B-B14F-4D97-AF65-F5344CB8AC3E}">
        <p14:creationId xmlns:p14="http://schemas.microsoft.com/office/powerpoint/2010/main" val="2033867225"/>
      </p:ext>
    </p:extLst>
  </p:cSld>
  <p:clrMapOvr>
    <a:masterClrMapping/>
  </p:clrMapOvr>
</p:sld>
</file>

<file path=ppt/slides/slide2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noAutofit/>
          </a:bodyPr>
          <a:lstStyle/>
          <a:p>
            <a:r>
              <a:rPr lang="de-DE" sz="4400" b="1" dirty="0"/>
              <a:t>kindgerechte Anwendung von Schachregeln</a:t>
            </a:r>
          </a:p>
        </p:txBody>
      </p:sp>
      <p:sp>
        <p:nvSpPr>
          <p:cNvPr id="3" name="Inhaltsplatzhalter 2"/>
          <p:cNvSpPr>
            <a:spLocks noGrp="1"/>
          </p:cNvSpPr>
          <p:nvPr>
            <p:ph idx="1"/>
          </p:nvPr>
        </p:nvSpPr>
        <p:spPr>
          <a:xfrm>
            <a:off x="680321" y="2336872"/>
            <a:ext cx="10382631" cy="3832107"/>
          </a:xfrm>
        </p:spPr>
        <p:txBody>
          <a:bodyPr>
            <a:normAutofit fontScale="92500" lnSpcReduction="10000"/>
          </a:bodyPr>
          <a:lstStyle/>
          <a:p>
            <a:pPr lvl="0"/>
            <a:r>
              <a:rPr lang="de-DE" dirty="0" err="1"/>
              <a:t>Remisreklamation</a:t>
            </a:r>
            <a:r>
              <a:rPr lang="de-DE" dirty="0"/>
              <a:t> wegen dreifacher Stellungswiederholung, 50-Züge-Regel, tote Stellung.</a:t>
            </a:r>
          </a:p>
          <a:p>
            <a:pPr>
              <a:buFont typeface="Symbol" panose="05050102010706020507" pitchFamily="18" charset="2"/>
              <a:buChar char="Þ"/>
            </a:pPr>
            <a:r>
              <a:rPr lang="de-DE" dirty="0"/>
              <a:t>Vor Eintritt in die Klärung wird ein zweiter Schiedsrichter hinzugezogen, der die Klärung beobachtet und nur im Falle von Bedenken eingreift. Vor Eintritt in die Klärung sind die Uhrzeit und Spielerzeiten zu notieren.</a:t>
            </a:r>
          </a:p>
          <a:p>
            <a:pPr lvl="0"/>
            <a:r>
              <a:rPr lang="de-DE" dirty="0"/>
              <a:t>Fünffache Zugwiederholung, 75 Züge ohne Schlagen oder Bauernzug.</a:t>
            </a:r>
          </a:p>
          <a:p>
            <a:pPr>
              <a:buFont typeface="Symbol" panose="05050102010706020507" pitchFamily="18" charset="2"/>
              <a:buChar char="Þ"/>
            </a:pPr>
            <a:r>
              <a:rPr lang="de-DE" dirty="0"/>
              <a:t>Bei sicherem Sachverhalt die Partie remis erklären, andernfalls nicht eingreifen.</a:t>
            </a:r>
          </a:p>
          <a:p>
            <a:pPr lvl="0"/>
            <a:r>
              <a:rPr lang="de-DE" dirty="0"/>
              <a:t>Ein Spieler kann dauerhaft nicht mitschreiben oder die Uhr nicht drücken.</a:t>
            </a:r>
          </a:p>
          <a:p>
            <a:pPr>
              <a:buFont typeface="Symbol" panose="05050102010706020507" pitchFamily="18" charset="2"/>
              <a:buChar char="Þ"/>
            </a:pPr>
            <a:r>
              <a:rPr lang="de-DE" dirty="0"/>
              <a:t>Geeigneten Mitschreibenden stellen lassen, 10 Minuten </a:t>
            </a:r>
            <a:r>
              <a:rPr lang="de-DE" dirty="0" err="1"/>
              <a:t>Bedenkzeitabzug</a:t>
            </a:r>
            <a:r>
              <a:rPr lang="de-DE" dirty="0"/>
              <a:t> vor Partiebeginn. Kein Zeitabzug bei Spielern mit Behinderung.</a:t>
            </a:r>
          </a:p>
          <a:p>
            <a:endParaRPr lang="de-DE" dirty="0"/>
          </a:p>
        </p:txBody>
      </p:sp>
      <p:pic>
        <p:nvPicPr>
          <p:cNvPr id="4" name="Grafik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0775594" y="656624"/>
            <a:ext cx="1249251" cy="1274145"/>
          </a:xfrm>
          <a:prstGeom prst="rect">
            <a:avLst/>
          </a:prstGeom>
        </p:spPr>
      </p:pic>
    </p:spTree>
    <p:extLst>
      <p:ext uri="{BB962C8B-B14F-4D97-AF65-F5344CB8AC3E}">
        <p14:creationId xmlns:p14="http://schemas.microsoft.com/office/powerpoint/2010/main" val="3222108074"/>
      </p:ext>
    </p:extLst>
  </p:cSld>
  <p:clrMapOvr>
    <a:masterClrMapping/>
  </p:clrMapOvr>
</p:sld>
</file>

<file path=ppt/slides/slide2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noAutofit/>
          </a:bodyPr>
          <a:lstStyle/>
          <a:p>
            <a:r>
              <a:rPr lang="de-DE" sz="4400" b="1" dirty="0"/>
              <a:t>kindgerechte Anwendung von Schachregeln</a:t>
            </a:r>
          </a:p>
        </p:txBody>
      </p:sp>
      <p:sp>
        <p:nvSpPr>
          <p:cNvPr id="3" name="Inhaltsplatzhalter 2"/>
          <p:cNvSpPr>
            <a:spLocks noGrp="1"/>
          </p:cNvSpPr>
          <p:nvPr>
            <p:ph idx="1"/>
          </p:nvPr>
        </p:nvSpPr>
        <p:spPr>
          <a:xfrm>
            <a:off x="680321" y="2137892"/>
            <a:ext cx="10562935" cy="3940935"/>
          </a:xfrm>
        </p:spPr>
        <p:txBody>
          <a:bodyPr>
            <a:normAutofit fontScale="92500" lnSpcReduction="20000"/>
          </a:bodyPr>
          <a:lstStyle/>
          <a:p>
            <a:pPr lvl="0"/>
            <a:r>
              <a:rPr lang="de-DE" dirty="0"/>
              <a:t>Uhrenkontrolle</a:t>
            </a:r>
          </a:p>
          <a:p>
            <a:pPr>
              <a:buFont typeface="Symbol" panose="05050102010706020507" pitchFamily="18" charset="2"/>
              <a:buChar char="Þ"/>
            </a:pPr>
            <a:r>
              <a:rPr lang="de-DE" dirty="0"/>
              <a:t>Alle volle Stunde sollten die </a:t>
            </a:r>
            <a:r>
              <a:rPr lang="de-DE" dirty="0" err="1"/>
              <a:t>Bedenkzeiten</a:t>
            </a:r>
            <a:r>
              <a:rPr lang="de-DE" dirty="0"/>
              <a:t> notiert werden.</a:t>
            </a:r>
          </a:p>
          <a:p>
            <a:pPr lvl="0"/>
            <a:r>
              <a:rPr lang="de-DE" dirty="0"/>
              <a:t>Ergebnismeldung</a:t>
            </a:r>
          </a:p>
          <a:p>
            <a:pPr lvl="0">
              <a:buFont typeface="Symbol" panose="05050102010706020507" pitchFamily="18" charset="2"/>
              <a:buChar char="Þ"/>
            </a:pPr>
            <a:r>
              <a:rPr lang="de-DE" dirty="0"/>
              <a:t>Die Spieler geben die Partieformulare beim Schiedsrichter oder in einem vorgesehen Behältnis ab. Das Liegenlassen der Partieformulare auf dem Brett soll unterbleiben. In der U10 und U12 sollen die Spieler sich melden, der Schiedsrichter kontrolliert, ob auf beiden Partieformularen das selbe Ergebnis steht und die Formulare unterschrieben wurden.</a:t>
            </a:r>
          </a:p>
          <a:p>
            <a:pPr lvl="0"/>
            <a:r>
              <a:rPr lang="de-DE" dirty="0"/>
              <a:t>Uhren nicht ausstellen</a:t>
            </a:r>
          </a:p>
          <a:p>
            <a:pPr lvl="0">
              <a:buFont typeface="Symbol" panose="05050102010706020507" pitchFamily="18" charset="2"/>
              <a:buChar char="Þ"/>
            </a:pPr>
            <a:r>
              <a:rPr lang="de-DE" dirty="0"/>
              <a:t>Die Uhren werden erst mit Rundenende, d.h. nicht unmittelbar nach Beendigung der Partie abgestellt. Muss eine Partie wieder aufgenommen werden, kann mit der bekannten Zeit fortgesetzt werden.</a:t>
            </a:r>
          </a:p>
          <a:p>
            <a:endParaRPr lang="de-DE" dirty="0"/>
          </a:p>
        </p:txBody>
      </p:sp>
      <p:pic>
        <p:nvPicPr>
          <p:cNvPr id="4" name="Grafik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0775594" y="656624"/>
            <a:ext cx="1249251" cy="1274145"/>
          </a:xfrm>
          <a:prstGeom prst="rect">
            <a:avLst/>
          </a:prstGeom>
        </p:spPr>
      </p:pic>
    </p:spTree>
    <p:extLst>
      <p:ext uri="{BB962C8B-B14F-4D97-AF65-F5344CB8AC3E}">
        <p14:creationId xmlns:p14="http://schemas.microsoft.com/office/powerpoint/2010/main" val="2695793045"/>
      </p:ext>
    </p:extLst>
  </p:cSld>
  <p:clrMapOvr>
    <a:masterClrMapping/>
  </p:clrMapOvr>
</p:sld>
</file>

<file path=ppt/slides/slide2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noAutofit/>
          </a:bodyPr>
          <a:lstStyle/>
          <a:p>
            <a:r>
              <a:rPr lang="de-DE" sz="4400" b="1" dirty="0"/>
              <a:t>kindgerechte Anwendung von Schachregeln</a:t>
            </a:r>
          </a:p>
        </p:txBody>
      </p:sp>
      <p:sp>
        <p:nvSpPr>
          <p:cNvPr id="3" name="Inhaltsplatzhalter 2"/>
          <p:cNvSpPr>
            <a:spLocks noGrp="1"/>
          </p:cNvSpPr>
          <p:nvPr>
            <p:ph idx="1"/>
          </p:nvPr>
        </p:nvSpPr>
        <p:spPr>
          <a:xfrm>
            <a:off x="680321" y="2336872"/>
            <a:ext cx="10095273" cy="3793471"/>
          </a:xfrm>
        </p:spPr>
        <p:txBody>
          <a:bodyPr>
            <a:normAutofit fontScale="92500" lnSpcReduction="20000"/>
          </a:bodyPr>
          <a:lstStyle/>
          <a:p>
            <a:pPr lvl="0"/>
            <a:r>
              <a:rPr lang="de-DE" dirty="0"/>
              <a:t>Fehlerhafte Partieübertragung</a:t>
            </a:r>
          </a:p>
          <a:p>
            <a:pPr>
              <a:buFont typeface="Symbol" panose="05050102010706020507" pitchFamily="18" charset="2"/>
              <a:buChar char="Þ"/>
            </a:pPr>
            <a:r>
              <a:rPr lang="de-DE" dirty="0"/>
              <a:t>Eine fehlerfreie Partieübertragung ist anzustreben, darf aber nicht zu Lasten der Spieler gehen. Allenfalls am Anfang darf kurz in die Partie eingegriffen werden um die Übertragung zu gewährleisten.</a:t>
            </a:r>
          </a:p>
          <a:p>
            <a:pPr lvl="0"/>
            <a:r>
              <a:rPr lang="de-DE" dirty="0"/>
              <a:t>Fotos</a:t>
            </a:r>
          </a:p>
          <a:p>
            <a:pPr lvl="0">
              <a:buFont typeface="Symbol" panose="05050102010706020507" pitchFamily="18" charset="2"/>
              <a:buChar char="Þ"/>
            </a:pPr>
            <a:r>
              <a:rPr lang="de-DE" dirty="0"/>
              <a:t>Fotos dürfen in der ersten Viertelstunde geschossen werden. Blitz ist mit Augenmaß gestattet. Handys dürfen nicht genutzt werden.</a:t>
            </a:r>
          </a:p>
          <a:p>
            <a:pPr lvl="0"/>
            <a:r>
              <a:rPr lang="de-DE" dirty="0"/>
              <a:t>Rauchen</a:t>
            </a:r>
          </a:p>
          <a:p>
            <a:pPr>
              <a:buFont typeface="Symbol" panose="05050102010706020507" pitchFamily="18" charset="2"/>
              <a:buChar char="Þ"/>
            </a:pPr>
            <a:r>
              <a:rPr lang="de-DE" dirty="0"/>
              <a:t>Es gilt das </a:t>
            </a:r>
            <a:r>
              <a:rPr lang="de-DE" dirty="0" err="1"/>
              <a:t>JuSchG</a:t>
            </a:r>
            <a:r>
              <a:rPr lang="de-DE" dirty="0"/>
              <a:t> als Maßstab. Die Regelungen sind seit 2007 recht streng, sie lauten: "Tabakwaren dürfen an Kinder und Jugendliche (also bis 18 Jahre) weder abgegeben noch darf ihnen das Rauchen in der Öffentlichkeit gestattet werden.„</a:t>
            </a:r>
          </a:p>
          <a:p>
            <a:endParaRPr lang="de-DE" dirty="0"/>
          </a:p>
        </p:txBody>
      </p:sp>
      <p:pic>
        <p:nvPicPr>
          <p:cNvPr id="4" name="Grafik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0775594" y="656624"/>
            <a:ext cx="1249251" cy="1274145"/>
          </a:xfrm>
          <a:prstGeom prst="rect">
            <a:avLst/>
          </a:prstGeom>
        </p:spPr>
      </p:pic>
    </p:spTree>
    <p:extLst>
      <p:ext uri="{BB962C8B-B14F-4D97-AF65-F5344CB8AC3E}">
        <p14:creationId xmlns:p14="http://schemas.microsoft.com/office/powerpoint/2010/main" val="1585893940"/>
      </p:ext>
    </p:extLst>
  </p:cSld>
  <p:clrMapOvr>
    <a:masterClrMapping/>
  </p:clrMapOvr>
</p:sld>
</file>

<file path=ppt/slides/slide2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normAutofit/>
          </a:bodyPr>
          <a:lstStyle/>
          <a:p>
            <a:r>
              <a:rPr lang="de-DE" sz="4400" b="1" dirty="0"/>
              <a:t>Modul VII - Lernerfolgskontrolle</a:t>
            </a:r>
          </a:p>
        </p:txBody>
      </p:sp>
      <p:sp>
        <p:nvSpPr>
          <p:cNvPr id="3" name="Inhaltsplatzhalter 2"/>
          <p:cNvSpPr>
            <a:spLocks noGrp="1"/>
          </p:cNvSpPr>
          <p:nvPr>
            <p:ph idx="1"/>
          </p:nvPr>
        </p:nvSpPr>
        <p:spPr/>
        <p:txBody>
          <a:bodyPr/>
          <a:lstStyle/>
          <a:p>
            <a:pPr lvl="0"/>
            <a:r>
              <a:rPr lang="de-DE" dirty="0"/>
              <a:t>Lehr- und Unterrichtsversuche zu ausgewählten oder vorgegebenen Themen/Zielgruppen</a:t>
            </a:r>
          </a:p>
          <a:p>
            <a:pPr lvl="0"/>
            <a:r>
              <a:rPr lang="de-DE" dirty="0"/>
              <a:t>Erarbeitung einer eigenen in Schriftform erbrachten Unterrichtskonzeption</a:t>
            </a:r>
          </a:p>
          <a:p>
            <a:pPr lvl="0"/>
            <a:r>
              <a:rPr lang="de-DE" dirty="0"/>
              <a:t>Auswertung der Ausarbeitungen und der Lehrproben</a:t>
            </a:r>
          </a:p>
          <a:p>
            <a:endParaRPr lang="de-DE" dirty="0"/>
          </a:p>
        </p:txBody>
      </p:sp>
      <p:pic>
        <p:nvPicPr>
          <p:cNvPr id="4" name="Grafik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0775594" y="656624"/>
            <a:ext cx="1249251" cy="1274145"/>
          </a:xfrm>
          <a:prstGeom prst="rect">
            <a:avLst/>
          </a:prstGeom>
        </p:spPr>
      </p:pic>
    </p:spTree>
    <p:extLst>
      <p:ext uri="{BB962C8B-B14F-4D97-AF65-F5344CB8AC3E}">
        <p14:creationId xmlns:p14="http://schemas.microsoft.com/office/powerpoint/2010/main" val="2967026958"/>
      </p:ext>
    </p:extLst>
  </p:cSld>
  <p:clrMapOvr>
    <a:masterClrMapping/>
  </p:clrMapOvr>
</p:sld>
</file>

<file path=ppt/slides/slide2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normAutofit/>
          </a:bodyPr>
          <a:lstStyle/>
          <a:p>
            <a:r>
              <a:rPr lang="de-DE" sz="4400" b="1" dirty="0"/>
              <a:t>Ihre Lehrprobe</a:t>
            </a:r>
          </a:p>
        </p:txBody>
      </p:sp>
      <p:sp>
        <p:nvSpPr>
          <p:cNvPr id="3" name="Inhaltsplatzhalter 2"/>
          <p:cNvSpPr>
            <a:spLocks noGrp="1"/>
          </p:cNvSpPr>
          <p:nvPr>
            <p:ph idx="1"/>
          </p:nvPr>
        </p:nvSpPr>
        <p:spPr/>
        <p:txBody>
          <a:bodyPr>
            <a:normAutofit/>
          </a:bodyPr>
          <a:lstStyle/>
          <a:p>
            <a:r>
              <a:rPr lang="de-DE" dirty="0"/>
              <a:t>Erarbeiten Sie eine Lehrprobe zu einem ausgewählten Thema</a:t>
            </a:r>
          </a:p>
          <a:p>
            <a:r>
              <a:rPr lang="de-DE" dirty="0"/>
              <a:t>Das Thema soll in 45 Minuten aufbereitet werden</a:t>
            </a:r>
          </a:p>
          <a:p>
            <a:r>
              <a:rPr lang="de-DE" dirty="0"/>
              <a:t>Verschriftlichen Sie diese Lehrprobe mit Quellenangabe</a:t>
            </a:r>
          </a:p>
          <a:p>
            <a:r>
              <a:rPr lang="de-DE" dirty="0"/>
              <a:t>Verwenden Sie bei der Ausarbeitung der Lehrprobe auch Zielformulierungen</a:t>
            </a:r>
          </a:p>
          <a:p>
            <a:r>
              <a:rPr lang="de-DE" dirty="0"/>
              <a:t>Verwenden Sie für die Lehrprobe Medien</a:t>
            </a:r>
          </a:p>
          <a:p>
            <a:r>
              <a:rPr lang="de-DE" dirty="0"/>
              <a:t>Präsentieren Sie die Lehrprobe im echten Zeitrahmen von 20 Minuten</a:t>
            </a:r>
          </a:p>
        </p:txBody>
      </p:sp>
      <p:pic>
        <p:nvPicPr>
          <p:cNvPr id="4" name="Grafik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0775594" y="656624"/>
            <a:ext cx="1249251" cy="1274145"/>
          </a:xfrm>
          <a:prstGeom prst="rect">
            <a:avLst/>
          </a:prstGeom>
        </p:spPr>
      </p:pic>
    </p:spTree>
    <p:extLst>
      <p:ext uri="{BB962C8B-B14F-4D97-AF65-F5344CB8AC3E}">
        <p14:creationId xmlns:p14="http://schemas.microsoft.com/office/powerpoint/2010/main" val="3119152144"/>
      </p:ext>
    </p:extLst>
  </p:cSld>
  <p:clrMapOvr>
    <a:masterClrMapping/>
  </p:clrMapOvr>
</p:sld>
</file>

<file path=ppt/slides/slide2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sz="4400" b="1" dirty="0"/>
              <a:t>Auswertung von Lehrproben</a:t>
            </a:r>
            <a:r>
              <a:rPr lang="de-DE" dirty="0"/>
              <a:t>	</a:t>
            </a:r>
          </a:p>
        </p:txBody>
      </p:sp>
      <p:sp>
        <p:nvSpPr>
          <p:cNvPr id="3" name="Inhaltsplatzhalter 2"/>
          <p:cNvSpPr>
            <a:spLocks noGrp="1"/>
          </p:cNvSpPr>
          <p:nvPr>
            <p:ph idx="1"/>
          </p:nvPr>
        </p:nvSpPr>
        <p:spPr/>
        <p:txBody>
          <a:bodyPr/>
          <a:lstStyle/>
          <a:p>
            <a:pPr marL="0" indent="0">
              <a:buNone/>
            </a:pPr>
            <a:r>
              <a:rPr lang="de-DE" b="1" i="1" dirty="0"/>
              <a:t>aus Sicht des Prüflings</a:t>
            </a:r>
          </a:p>
          <a:p>
            <a:r>
              <a:rPr lang="de-DE" dirty="0"/>
              <a:t>Wie haben Sie sich während der Lehrprobe gefühlt?</a:t>
            </a:r>
          </a:p>
          <a:p>
            <a:r>
              <a:rPr lang="de-DE" dirty="0"/>
              <a:t>Gab es Unvorhergesehenes?</a:t>
            </a:r>
          </a:p>
          <a:p>
            <a:r>
              <a:rPr lang="de-DE" dirty="0"/>
              <a:t>Haben Sich Ihre Erwartungen erfüllt?</a:t>
            </a:r>
          </a:p>
          <a:p>
            <a:r>
              <a:rPr lang="de-DE" dirty="0"/>
              <a:t>Hat der Zeitrahmen ausgereicht?</a:t>
            </a:r>
          </a:p>
          <a:p>
            <a:pPr marL="0" indent="0">
              <a:buNone/>
            </a:pPr>
            <a:endParaRPr lang="de-DE" dirty="0"/>
          </a:p>
          <a:p>
            <a:endParaRPr lang="de-DE" dirty="0"/>
          </a:p>
          <a:p>
            <a:endParaRPr lang="de-DE" dirty="0"/>
          </a:p>
        </p:txBody>
      </p:sp>
      <p:pic>
        <p:nvPicPr>
          <p:cNvPr id="4" name="Grafik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0775594" y="656624"/>
            <a:ext cx="1249251" cy="1274145"/>
          </a:xfrm>
          <a:prstGeom prst="rect">
            <a:avLst/>
          </a:prstGeom>
        </p:spPr>
      </p:pic>
    </p:spTree>
    <p:extLst>
      <p:ext uri="{BB962C8B-B14F-4D97-AF65-F5344CB8AC3E}">
        <p14:creationId xmlns:p14="http://schemas.microsoft.com/office/powerpoint/2010/main" val="2599035825"/>
      </p:ext>
    </p:extLst>
  </p:cSld>
  <p:clrMapOvr>
    <a:masterClrMapping/>
  </p:clrMapOvr>
</p:sld>
</file>

<file path=ppt/slides/slide2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sz="4400" b="1" dirty="0"/>
              <a:t>Auswertung von Lehrproben</a:t>
            </a:r>
            <a:r>
              <a:rPr lang="de-DE" dirty="0"/>
              <a:t>	</a:t>
            </a:r>
          </a:p>
        </p:txBody>
      </p:sp>
      <p:sp>
        <p:nvSpPr>
          <p:cNvPr id="3" name="Inhaltsplatzhalter 2"/>
          <p:cNvSpPr>
            <a:spLocks noGrp="1"/>
          </p:cNvSpPr>
          <p:nvPr>
            <p:ph idx="1"/>
          </p:nvPr>
        </p:nvSpPr>
        <p:spPr/>
        <p:txBody>
          <a:bodyPr/>
          <a:lstStyle/>
          <a:p>
            <a:pPr marL="0" indent="0">
              <a:buNone/>
            </a:pPr>
            <a:r>
              <a:rPr lang="de-DE" b="1" i="1" dirty="0"/>
              <a:t>aus Sicht der Gruppe</a:t>
            </a:r>
          </a:p>
          <a:p>
            <a:r>
              <a:rPr lang="de-DE" dirty="0"/>
              <a:t>Was war besonders gut?</a:t>
            </a:r>
          </a:p>
          <a:p>
            <a:r>
              <a:rPr lang="de-DE" dirty="0"/>
              <a:t>Wie schätzen Sie der Lehrerpersönlichkeit ein?</a:t>
            </a:r>
          </a:p>
          <a:p>
            <a:r>
              <a:rPr lang="de-DE" dirty="0"/>
              <a:t>Wie war die Umsetzung der Planung</a:t>
            </a:r>
          </a:p>
          <a:p>
            <a:r>
              <a:rPr lang="de-DE" dirty="0"/>
              <a:t>Wo gab es Schwierigkeiten?</a:t>
            </a:r>
          </a:p>
          <a:p>
            <a:r>
              <a:rPr lang="de-DE" dirty="0"/>
              <a:t>Wurden die Ziele klar definiert bzw. später erreicht?</a:t>
            </a:r>
          </a:p>
          <a:p>
            <a:r>
              <a:rPr lang="de-DE" dirty="0"/>
              <a:t>Was ist Ihnen noch aufgefallen?</a:t>
            </a:r>
          </a:p>
        </p:txBody>
      </p:sp>
      <p:pic>
        <p:nvPicPr>
          <p:cNvPr id="4" name="Grafik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0775594" y="656624"/>
            <a:ext cx="1249251" cy="1274145"/>
          </a:xfrm>
          <a:prstGeom prst="rect">
            <a:avLst/>
          </a:prstGeom>
        </p:spPr>
      </p:pic>
    </p:spTree>
    <p:extLst>
      <p:ext uri="{BB962C8B-B14F-4D97-AF65-F5344CB8AC3E}">
        <p14:creationId xmlns:p14="http://schemas.microsoft.com/office/powerpoint/2010/main" val="799013541"/>
      </p:ext>
    </p:extLst>
  </p:cSld>
  <p:clrMapOvr>
    <a:masterClrMapping/>
  </p:clrMapOvr>
</p:sld>
</file>

<file path=ppt/slides/slide2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normAutofit/>
          </a:bodyPr>
          <a:lstStyle/>
          <a:p>
            <a:r>
              <a:rPr lang="de-DE" sz="4400" b="1" dirty="0"/>
              <a:t>schriftliche Prüfung</a:t>
            </a:r>
          </a:p>
        </p:txBody>
      </p:sp>
      <p:sp>
        <p:nvSpPr>
          <p:cNvPr id="3" name="Inhaltsplatzhalter 2"/>
          <p:cNvSpPr>
            <a:spLocks noGrp="1"/>
          </p:cNvSpPr>
          <p:nvPr>
            <p:ph idx="1"/>
          </p:nvPr>
        </p:nvSpPr>
        <p:spPr/>
        <p:txBody>
          <a:bodyPr>
            <a:normAutofit fontScale="92500" lnSpcReduction="10000"/>
          </a:bodyPr>
          <a:lstStyle/>
          <a:p>
            <a:pPr marL="0" indent="0">
              <a:buNone/>
            </a:pPr>
            <a:r>
              <a:rPr lang="de-DE" i="1" dirty="0"/>
              <a:t>Bitte lesen Sie sich zuerst alle Fragen genau durch, bevor Sie diese beantworten. Die Fragen können zum Teil auch in Stichpunkten beantwortet werden. Sie haben 120 Minuten Zeit.</a:t>
            </a:r>
          </a:p>
          <a:p>
            <a:pPr marL="0" indent="0">
              <a:buNone/>
            </a:pPr>
            <a:endParaRPr lang="de-DE" i="1" dirty="0"/>
          </a:p>
          <a:p>
            <a:pPr marL="0" indent="0">
              <a:buNone/>
            </a:pPr>
            <a:r>
              <a:rPr lang="de-DE" i="1" dirty="0"/>
              <a:t>Hilfsmittel (z.B. Unterlagen, Mitschriften, Bücher, Handys, Tablets, PCs. und weitere) sind während der Prüfungszeit nicht erlaubt und können bei Zuwiderhandlungen zum vorzeitigen Ende der Prüfung führen</a:t>
            </a:r>
          </a:p>
          <a:p>
            <a:pPr marL="0" indent="0">
              <a:buNone/>
            </a:pPr>
            <a:endParaRPr lang="de-DE" i="1" dirty="0"/>
          </a:p>
          <a:p>
            <a:pPr marL="0" indent="0">
              <a:buNone/>
            </a:pPr>
            <a:r>
              <a:rPr lang="de-DE" i="1" dirty="0"/>
              <a:t>Fühlen Sie sich gesundheitlich in der Lage, jetzt an der schriftlichen Prüfung teilzunehmen?</a:t>
            </a:r>
          </a:p>
          <a:p>
            <a:pPr marL="0" indent="0">
              <a:buNone/>
            </a:pPr>
            <a:endParaRPr lang="de-DE" i="1" dirty="0"/>
          </a:p>
          <a:p>
            <a:pPr marL="0" indent="0">
              <a:buNone/>
            </a:pPr>
            <a:endParaRPr lang="de-DE" dirty="0"/>
          </a:p>
          <a:p>
            <a:endParaRPr lang="de-DE" dirty="0"/>
          </a:p>
        </p:txBody>
      </p:sp>
      <p:pic>
        <p:nvPicPr>
          <p:cNvPr id="19" name="Grafik 18"/>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0775594" y="656624"/>
            <a:ext cx="1249251" cy="1274145"/>
          </a:xfrm>
          <a:prstGeom prst="rect">
            <a:avLst/>
          </a:prstGeom>
        </p:spPr>
      </p:pic>
    </p:spTree>
    <p:extLst>
      <p:ext uri="{BB962C8B-B14F-4D97-AF65-F5344CB8AC3E}">
        <p14:creationId xmlns:p14="http://schemas.microsoft.com/office/powerpoint/2010/main" val="3274240902"/>
      </p:ext>
    </p:extLst>
  </p:cSld>
  <p:clrMapOvr>
    <a:masterClrMapping/>
  </p:clrMapOvr>
</p:sld>
</file>

<file path=ppt/slides/slide2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normAutofit/>
          </a:bodyPr>
          <a:lstStyle/>
          <a:p>
            <a:r>
              <a:rPr lang="de-DE" sz="4400" b="1" dirty="0"/>
              <a:t>Prüfungsgespräch I </a:t>
            </a:r>
          </a:p>
        </p:txBody>
      </p:sp>
      <p:sp>
        <p:nvSpPr>
          <p:cNvPr id="3" name="Inhaltsplatzhalter 2"/>
          <p:cNvSpPr>
            <a:spLocks noGrp="1"/>
          </p:cNvSpPr>
          <p:nvPr>
            <p:ph idx="1"/>
          </p:nvPr>
        </p:nvSpPr>
        <p:spPr/>
        <p:txBody>
          <a:bodyPr>
            <a:normAutofit fontScale="92500" lnSpcReduction="20000"/>
          </a:bodyPr>
          <a:lstStyle/>
          <a:p>
            <a:pPr marL="0" indent="0">
              <a:buNone/>
            </a:pPr>
            <a:r>
              <a:rPr lang="de-DE" b="1" dirty="0"/>
              <a:t>20 Minuten Durchführung und 20 Minuten Vorbereitung</a:t>
            </a:r>
          </a:p>
          <a:p>
            <a:pPr marL="0" indent="0">
              <a:buNone/>
            </a:pPr>
            <a:r>
              <a:rPr lang="de-DE" dirty="0"/>
              <a:t>Sie haben eine Schachgruppe von 10 Kindern. Davon sind zwei Kinder 12 Jahre alt, drei Kinder 13 Jahre alt und der Rest der Gruppe hat gerade das 14. Lebensjahr vollendet. Das Leistungsniveau ist bei allen ähnlich gleich.</a:t>
            </a:r>
          </a:p>
          <a:p>
            <a:pPr marL="0" indent="0">
              <a:buNone/>
            </a:pPr>
            <a:endParaRPr lang="de-DE" dirty="0"/>
          </a:p>
          <a:p>
            <a:pPr marL="0" indent="0">
              <a:buNone/>
            </a:pPr>
            <a:r>
              <a:rPr lang="de-DE" b="1" i="1" dirty="0"/>
              <a:t>Beschreiben Sie Ihre Arbeitsweise bzw. Ihren Umgang mit solch einer Gruppe. Berücksichtigen Sie dabei Folgende Fragestellungen: </a:t>
            </a:r>
          </a:p>
          <a:p>
            <a:r>
              <a:rPr lang="de-DE" b="1" i="1" dirty="0"/>
              <a:t>Worauf ist bei der dieser Gruppenzusammensetzung besonders zu achten? </a:t>
            </a:r>
          </a:p>
          <a:p>
            <a:r>
              <a:rPr lang="de-DE" b="1" i="1" dirty="0"/>
              <a:t>Wie gehen Sie auf die unterschiedlichen Konzentrationsfähigkeiten ein? Welche Vor- und Nachteile hat die Gruppenzusammensetzung?</a:t>
            </a:r>
            <a:endParaRPr lang="de-DE" dirty="0"/>
          </a:p>
        </p:txBody>
      </p:sp>
      <p:pic>
        <p:nvPicPr>
          <p:cNvPr id="4" name="Grafik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0775594" y="656624"/>
            <a:ext cx="1249251" cy="1274145"/>
          </a:xfrm>
          <a:prstGeom prst="rect">
            <a:avLst/>
          </a:prstGeom>
        </p:spPr>
      </p:pic>
    </p:spTree>
    <p:extLst>
      <p:ext uri="{BB962C8B-B14F-4D97-AF65-F5344CB8AC3E}">
        <p14:creationId xmlns:p14="http://schemas.microsoft.com/office/powerpoint/2010/main" val="1050881246"/>
      </p:ext>
    </p:extLst>
  </p:cSld>
  <p:clrMapOvr>
    <a:masterClrMapping/>
  </p:clrMapOvr>
</p:sld>
</file>

<file path=ppt/slides/slide2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normAutofit/>
          </a:bodyPr>
          <a:lstStyle/>
          <a:p>
            <a:r>
              <a:rPr lang="de-DE" sz="4400" b="1" dirty="0"/>
              <a:t>Prüfungsgespräch II</a:t>
            </a:r>
          </a:p>
        </p:txBody>
      </p:sp>
      <p:sp>
        <p:nvSpPr>
          <p:cNvPr id="3" name="Inhaltsplatzhalter 2"/>
          <p:cNvSpPr>
            <a:spLocks noGrp="1"/>
          </p:cNvSpPr>
          <p:nvPr>
            <p:ph idx="1"/>
          </p:nvPr>
        </p:nvSpPr>
        <p:spPr/>
        <p:txBody>
          <a:bodyPr>
            <a:normAutofit fontScale="85000" lnSpcReduction="20000"/>
          </a:bodyPr>
          <a:lstStyle/>
          <a:p>
            <a:pPr marL="0" indent="0">
              <a:buNone/>
            </a:pPr>
            <a:r>
              <a:rPr lang="de-DE" b="1" dirty="0"/>
              <a:t>20 Minuten Durchführung und 20 Minuten Vorbereitung</a:t>
            </a:r>
          </a:p>
          <a:p>
            <a:pPr marL="0" indent="0">
              <a:buNone/>
            </a:pPr>
            <a:r>
              <a:rPr lang="de-DE" dirty="0"/>
              <a:t>Sie haben eine Schachgruppe von 10 Kindern. Das Alter der Gruppe ist zwischen 10 Jahren und 11 Jahren. Drei Kinder sind Mädchen und haben gegenüber den Jungs deutliche Defizite im Taktikbereich. Die sieben Jungs haben ein ähnliches Leistungsniveau. Allerdings ist ein Junge (Hans) nicht besonders motiviert, da er eigentlich Fußball viel lieber spielen würde.</a:t>
            </a:r>
          </a:p>
          <a:p>
            <a:pPr marL="0" indent="0">
              <a:buNone/>
            </a:pPr>
            <a:endParaRPr lang="de-DE" dirty="0"/>
          </a:p>
          <a:p>
            <a:pPr marL="0" indent="0">
              <a:buNone/>
            </a:pPr>
            <a:r>
              <a:rPr lang="de-DE" b="1" i="1" dirty="0"/>
              <a:t>Beschreiben Sie Ihre Arbeitsweise bzw. Ihren Umgang mit solch einer Gruppe. Berücksichtigen Sie dabei Folgende Fragestellungen:</a:t>
            </a:r>
          </a:p>
          <a:p>
            <a:r>
              <a:rPr lang="de-DE" b="1" i="1" dirty="0"/>
              <a:t>Worauf ist bei der dieser Gruppenzusammensetzung besonders zu achten? </a:t>
            </a:r>
          </a:p>
          <a:p>
            <a:r>
              <a:rPr lang="de-DE" b="1" i="1" dirty="0"/>
              <a:t>Wie ist mit dem unterschiedlichen Leistungsniveau umzugehen? Welche Vor- und Nachteile hat die Gruppenzusammensetzung?</a:t>
            </a:r>
            <a:endParaRPr lang="de-DE" dirty="0"/>
          </a:p>
        </p:txBody>
      </p:sp>
      <p:pic>
        <p:nvPicPr>
          <p:cNvPr id="4" name="Grafik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0775594" y="656624"/>
            <a:ext cx="1249251" cy="1274145"/>
          </a:xfrm>
          <a:prstGeom prst="rect">
            <a:avLst/>
          </a:prstGeom>
        </p:spPr>
      </p:pic>
    </p:spTree>
    <p:extLst>
      <p:ext uri="{BB962C8B-B14F-4D97-AF65-F5344CB8AC3E}">
        <p14:creationId xmlns:p14="http://schemas.microsoft.com/office/powerpoint/2010/main" val="2112811440"/>
      </p:ext>
    </p:extLst>
  </p:cSld>
  <p:clrMapOvr>
    <a:masterClrMapping/>
  </p:clrMapOvr>
</p:sld>
</file>

<file path=ppt/slides/slide2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normAutofit/>
          </a:bodyPr>
          <a:lstStyle/>
          <a:p>
            <a:r>
              <a:rPr lang="de-DE" sz="4400" b="1" dirty="0"/>
              <a:t>Prüfungsgespräch III</a:t>
            </a:r>
          </a:p>
        </p:txBody>
      </p:sp>
      <p:sp>
        <p:nvSpPr>
          <p:cNvPr id="3" name="Inhaltsplatzhalter 2"/>
          <p:cNvSpPr>
            <a:spLocks noGrp="1"/>
          </p:cNvSpPr>
          <p:nvPr>
            <p:ph idx="1"/>
          </p:nvPr>
        </p:nvSpPr>
        <p:spPr/>
        <p:txBody>
          <a:bodyPr>
            <a:normAutofit fontScale="85000" lnSpcReduction="20000"/>
          </a:bodyPr>
          <a:lstStyle/>
          <a:p>
            <a:pPr marL="0" indent="0">
              <a:buNone/>
            </a:pPr>
            <a:r>
              <a:rPr lang="de-DE" b="1" dirty="0"/>
              <a:t>20 Minuten Durchführung und 20 Minuten Vorbereitung</a:t>
            </a:r>
          </a:p>
          <a:p>
            <a:pPr marL="0" indent="0">
              <a:buNone/>
            </a:pPr>
            <a:r>
              <a:rPr lang="de-DE" dirty="0"/>
              <a:t>Sie haben eine Trainingsgruppe an einer Grundschule 1. Klasse. Insgesamt besteht die Gruppe aus 20 Kindern. Sie stehen vor Ihrer ersten Stunde und kennen die Kinder, das Leistungsniveau und die Vorkenntnisse nicht. Ebenso kennen Sie auch nicht die Anzahl der Jungs und Mädchen innerhalb der 20 Kinder. Jedoch haben Sie von einer Lehrerin im Vorfeld erfahren, das zwei Kinder ADHS haben und besonders verhaltensauffällig sind.</a:t>
            </a:r>
          </a:p>
          <a:p>
            <a:pPr marL="0" indent="0">
              <a:buNone/>
            </a:pPr>
            <a:endParaRPr lang="de-DE" dirty="0"/>
          </a:p>
          <a:p>
            <a:pPr marL="0" indent="0">
              <a:buNone/>
            </a:pPr>
            <a:r>
              <a:rPr lang="de-DE" b="1" i="1" dirty="0"/>
              <a:t>Beschreiben Sie Ihre Arbeitsweise bzw. Ihren Umgang mit solch einer Gruppe. Berücksichtigen Sie dabei Folgende Fragestellungen:</a:t>
            </a:r>
          </a:p>
          <a:p>
            <a:r>
              <a:rPr lang="de-DE" b="1" i="1" dirty="0"/>
              <a:t>Welche Vor- und Nachteile hat die Gruppenzusammensetzung? </a:t>
            </a:r>
          </a:p>
          <a:p>
            <a:r>
              <a:rPr lang="de-DE" b="1" i="1" dirty="0"/>
              <a:t>Wie gehen Sie mit der Vorinformation um und wie wollen Sie mit der unbekannten Leistungszusammensetzung arbeiten?</a:t>
            </a:r>
            <a:endParaRPr lang="de-DE" dirty="0"/>
          </a:p>
        </p:txBody>
      </p:sp>
      <p:pic>
        <p:nvPicPr>
          <p:cNvPr id="4" name="Grafik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0775594" y="656624"/>
            <a:ext cx="1249251" cy="1274145"/>
          </a:xfrm>
          <a:prstGeom prst="rect">
            <a:avLst/>
          </a:prstGeom>
        </p:spPr>
      </p:pic>
    </p:spTree>
    <p:extLst>
      <p:ext uri="{BB962C8B-B14F-4D97-AF65-F5344CB8AC3E}">
        <p14:creationId xmlns:p14="http://schemas.microsoft.com/office/powerpoint/2010/main" val="552727579"/>
      </p:ext>
    </p:extLst>
  </p:cSld>
  <p:clrMapOvr>
    <a:masterClrMapping/>
  </p:clrMapOvr>
</p:sld>
</file>

<file path=ppt/slides/slide2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normAutofit/>
          </a:bodyPr>
          <a:lstStyle/>
          <a:p>
            <a:r>
              <a:rPr lang="de-DE" sz="4400" b="1" dirty="0"/>
              <a:t>Prüfungsgespräch IV</a:t>
            </a:r>
          </a:p>
        </p:txBody>
      </p:sp>
      <p:sp>
        <p:nvSpPr>
          <p:cNvPr id="3" name="Inhaltsplatzhalter 2"/>
          <p:cNvSpPr>
            <a:spLocks noGrp="1"/>
          </p:cNvSpPr>
          <p:nvPr>
            <p:ph idx="1"/>
          </p:nvPr>
        </p:nvSpPr>
        <p:spPr/>
        <p:txBody>
          <a:bodyPr>
            <a:normAutofit fontScale="77500" lnSpcReduction="20000"/>
          </a:bodyPr>
          <a:lstStyle/>
          <a:p>
            <a:pPr marL="0" indent="0">
              <a:buNone/>
            </a:pPr>
            <a:r>
              <a:rPr lang="de-DE" b="1" dirty="0"/>
              <a:t>20 Minuten Durchführung und 20 Minuten Vorbereitung</a:t>
            </a:r>
          </a:p>
          <a:p>
            <a:pPr marL="0" indent="0">
              <a:buNone/>
            </a:pPr>
            <a:r>
              <a:rPr lang="de-DE" dirty="0"/>
              <a:t>Sie haben eine Schachgruppe im Verein. Das Alter dieser Gruppe beträgt 10 bis 12 Jahre. Davon sind 3 Mädchen. Das Leistungsniveau hält sich zwischen einer DWZ von 1.000 und 1.550 auf. Grundkenntnisse der Eröffnungslehre wurden ausführlich in den letzten Wochen besprochen. Nun haben die beiden spielstärksten Spieler Sie darum gebeten, die hochkomplexe Variante des Grünfeldindischen in einer der nächsten Trainingseinheiten zu demonstrieren bzw. zu üben. Die anderen Kinder interessieren sich nicht für diese Eröffnung, sondern für ein kleines Kinderturnier.</a:t>
            </a:r>
          </a:p>
          <a:p>
            <a:pPr marL="0" indent="0">
              <a:buNone/>
            </a:pPr>
            <a:endParaRPr lang="de-DE" dirty="0"/>
          </a:p>
          <a:p>
            <a:pPr marL="0" indent="0">
              <a:buNone/>
            </a:pPr>
            <a:r>
              <a:rPr lang="de-DE" b="1" i="1" dirty="0"/>
              <a:t>Beschreiben Sie Ihre Arbeitsweise bzw. Ihren Umgang mit solch einer Gruppe.</a:t>
            </a:r>
          </a:p>
          <a:p>
            <a:pPr marL="0" indent="0">
              <a:buNone/>
            </a:pPr>
            <a:r>
              <a:rPr lang="de-DE" b="1" i="1" dirty="0"/>
              <a:t>Berücksichtigen Sie dabei Folgende Fragestellungen:</a:t>
            </a:r>
          </a:p>
          <a:p>
            <a:r>
              <a:rPr lang="de-DE" b="1" i="1" dirty="0"/>
              <a:t>Welche Vor- und Nachteile hat die Gruppenzusammensetzung? </a:t>
            </a:r>
          </a:p>
          <a:p>
            <a:r>
              <a:rPr lang="de-DE" b="1" i="1" dirty="0"/>
              <a:t>Wie gehen Sie mit den unterschiedlichen Wünschen der Gruppe um?</a:t>
            </a:r>
            <a:endParaRPr lang="de-DE" dirty="0"/>
          </a:p>
        </p:txBody>
      </p:sp>
      <p:pic>
        <p:nvPicPr>
          <p:cNvPr id="4" name="Grafik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0775594" y="656624"/>
            <a:ext cx="1249251" cy="1274145"/>
          </a:xfrm>
          <a:prstGeom prst="rect">
            <a:avLst/>
          </a:prstGeom>
        </p:spPr>
      </p:pic>
    </p:spTree>
    <p:extLst>
      <p:ext uri="{BB962C8B-B14F-4D97-AF65-F5344CB8AC3E}">
        <p14:creationId xmlns:p14="http://schemas.microsoft.com/office/powerpoint/2010/main" val="2357881098"/>
      </p:ext>
    </p:extLst>
  </p:cSld>
  <p:clrMapOvr>
    <a:masterClrMapping/>
  </p:clrMapOvr>
</p:sld>
</file>

<file path=ppt/slides/slide2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normAutofit/>
          </a:bodyPr>
          <a:lstStyle/>
          <a:p>
            <a:r>
              <a:rPr lang="de-DE" sz="4400" b="1" dirty="0"/>
              <a:t>Prüfungsgespräch V</a:t>
            </a:r>
          </a:p>
        </p:txBody>
      </p:sp>
      <p:sp>
        <p:nvSpPr>
          <p:cNvPr id="3" name="Inhaltsplatzhalter 2"/>
          <p:cNvSpPr>
            <a:spLocks noGrp="1"/>
          </p:cNvSpPr>
          <p:nvPr>
            <p:ph idx="1"/>
          </p:nvPr>
        </p:nvSpPr>
        <p:spPr/>
        <p:txBody>
          <a:bodyPr>
            <a:normAutofit fontScale="77500" lnSpcReduction="20000"/>
          </a:bodyPr>
          <a:lstStyle/>
          <a:p>
            <a:pPr marL="0" indent="0">
              <a:buNone/>
            </a:pPr>
            <a:r>
              <a:rPr lang="de-DE" b="1" dirty="0"/>
              <a:t>20 Minuten Durchführung und 20 Minuten Vorbereitung</a:t>
            </a:r>
          </a:p>
          <a:p>
            <a:pPr marL="0" indent="0">
              <a:buNone/>
            </a:pPr>
            <a:r>
              <a:rPr lang="de-DE" dirty="0"/>
              <a:t>Sie haben eine Schachgruppe bestehend aus 10 Kindern. Die Eltern der Kinder haben um eine Elternversammlung gebeten, da die Qualifikationen zur Landeseinzelmeisterschaft anstehen. Die Eltern wollen von Ihnen wissen, wie der Leistungsstand der einzelnen Kinder derzeit aussieht und wie es mit der Disziplin bestellt ist. Sie wissen, dass von den 10 Kindern zwei Mädchen für das Schachspiel kaum einen Zugang haben, ein Mädchen hochtalentiert ist, aber selten Lust im Training verspürt und zwei Jungs kaum Disziplin vorweisen können.</a:t>
            </a:r>
          </a:p>
          <a:p>
            <a:pPr marL="0" indent="0">
              <a:buNone/>
            </a:pPr>
            <a:endParaRPr lang="de-DE" dirty="0"/>
          </a:p>
          <a:p>
            <a:pPr marL="0" indent="0">
              <a:buNone/>
            </a:pPr>
            <a:r>
              <a:rPr lang="de-DE" b="1" i="1" dirty="0"/>
              <a:t>Beschreiben Sie Ihre Arbeitsweise bzw. Ihren Umgang mit solch einer Gruppe. Berücksichtigen Sie dabei Folgende Fragestellungen:</a:t>
            </a:r>
          </a:p>
          <a:p>
            <a:r>
              <a:rPr lang="de-DE" b="1" i="1" dirty="0"/>
              <a:t>Wie bereiten Sie eine solche Elternversammlung vor? </a:t>
            </a:r>
          </a:p>
          <a:p>
            <a:r>
              <a:rPr lang="de-DE" b="1" i="1" dirty="0"/>
              <a:t>Wie ist mit den unterschiedlichen Gegebenheiten umzugehen? Was wollen Sie den Eltern sagen?</a:t>
            </a:r>
            <a:endParaRPr lang="de-DE" dirty="0"/>
          </a:p>
        </p:txBody>
      </p:sp>
      <p:pic>
        <p:nvPicPr>
          <p:cNvPr id="4" name="Grafik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0775594" y="656624"/>
            <a:ext cx="1249251" cy="1274145"/>
          </a:xfrm>
          <a:prstGeom prst="rect">
            <a:avLst/>
          </a:prstGeom>
        </p:spPr>
      </p:pic>
    </p:spTree>
    <p:extLst>
      <p:ext uri="{BB962C8B-B14F-4D97-AF65-F5344CB8AC3E}">
        <p14:creationId xmlns:p14="http://schemas.microsoft.com/office/powerpoint/2010/main" val="796226041"/>
      </p:ext>
    </p:extLst>
  </p:cSld>
  <p:clrMapOvr>
    <a:masterClrMapping/>
  </p:clrMapOvr>
</p:sld>
</file>

<file path=ppt/slides/slide2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normAutofit/>
          </a:bodyPr>
          <a:lstStyle/>
          <a:p>
            <a:r>
              <a:rPr lang="de-DE" sz="4400" b="1" dirty="0"/>
              <a:t>Feedback</a:t>
            </a:r>
          </a:p>
        </p:txBody>
      </p:sp>
      <p:sp>
        <p:nvSpPr>
          <p:cNvPr id="3" name="Inhaltsplatzhalter 2"/>
          <p:cNvSpPr>
            <a:spLocks noGrp="1"/>
          </p:cNvSpPr>
          <p:nvPr>
            <p:ph idx="1"/>
          </p:nvPr>
        </p:nvSpPr>
        <p:spPr/>
        <p:txBody>
          <a:bodyPr>
            <a:normAutofit/>
          </a:bodyPr>
          <a:lstStyle/>
          <a:p>
            <a:r>
              <a:rPr lang="de-DE" dirty="0"/>
              <a:t>Was hat Ihnen an den Inhalten gut gefallen?</a:t>
            </a:r>
          </a:p>
          <a:p>
            <a:r>
              <a:rPr lang="de-DE" dirty="0"/>
              <a:t>Was hat Ihnen inhaltlich missfallen?</a:t>
            </a:r>
          </a:p>
          <a:p>
            <a:r>
              <a:rPr lang="de-DE" dirty="0"/>
              <a:t>Was machen Sie mit dem erlernten und geübten Wissen?</a:t>
            </a:r>
          </a:p>
          <a:p>
            <a:r>
              <a:rPr lang="de-DE" dirty="0"/>
              <a:t>Wie bewerten Sie die Struktur und Gestaltung der Ausbildung?</a:t>
            </a:r>
          </a:p>
          <a:p>
            <a:r>
              <a:rPr lang="de-DE" dirty="0"/>
              <a:t>Wie bewerten Sie Ihren Referenten?</a:t>
            </a:r>
          </a:p>
          <a:p>
            <a:pPr marL="0" indent="0">
              <a:buNone/>
            </a:pPr>
            <a:endParaRPr lang="de-DE" dirty="0"/>
          </a:p>
          <a:p>
            <a:pPr>
              <a:buFont typeface="Symbol" panose="05050102010706020507" pitchFamily="18" charset="2"/>
              <a:buChar char="Þ"/>
            </a:pPr>
            <a:r>
              <a:rPr lang="de-DE" dirty="0"/>
              <a:t>Vielen Dank für Ihre Rückmeldungen!</a:t>
            </a:r>
          </a:p>
          <a:p>
            <a:pPr marL="0" indent="0">
              <a:buNone/>
            </a:pPr>
            <a:endParaRPr lang="de-DE" dirty="0"/>
          </a:p>
        </p:txBody>
      </p:sp>
      <p:pic>
        <p:nvPicPr>
          <p:cNvPr id="4" name="Grafik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0775594" y="656624"/>
            <a:ext cx="1249251" cy="1274145"/>
          </a:xfrm>
          <a:prstGeom prst="rect">
            <a:avLst/>
          </a:prstGeom>
        </p:spPr>
      </p:pic>
    </p:spTree>
    <p:extLst>
      <p:ext uri="{BB962C8B-B14F-4D97-AF65-F5344CB8AC3E}">
        <p14:creationId xmlns:p14="http://schemas.microsoft.com/office/powerpoint/2010/main" val="1658024108"/>
      </p:ext>
    </p:extLst>
  </p:cSld>
  <p:clrMapOvr>
    <a:masterClrMapping/>
  </p:clrMapOvr>
</p:sld>
</file>

<file path=ppt/slides/slide2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el 3"/>
          <p:cNvSpPr>
            <a:spLocks noGrp="1"/>
          </p:cNvSpPr>
          <p:nvPr>
            <p:ph type="ctrTitle"/>
          </p:nvPr>
        </p:nvSpPr>
        <p:spPr/>
        <p:txBody>
          <a:bodyPr/>
          <a:lstStyle/>
          <a:p>
            <a:r>
              <a:rPr lang="de-DE" b="1" dirty="0"/>
              <a:t>Herzlichen Dank für Ihre Teilnahme</a:t>
            </a:r>
          </a:p>
        </p:txBody>
      </p:sp>
      <p:sp>
        <p:nvSpPr>
          <p:cNvPr id="5" name="Untertitel 4"/>
          <p:cNvSpPr>
            <a:spLocks noGrp="1"/>
          </p:cNvSpPr>
          <p:nvPr>
            <p:ph type="subTitle" idx="1"/>
          </p:nvPr>
        </p:nvSpPr>
        <p:spPr/>
        <p:txBody>
          <a:bodyPr/>
          <a:lstStyle/>
          <a:p>
            <a:r>
              <a:rPr lang="de-DE" dirty="0"/>
              <a:t>Landesschachverband Mecklenburg-Vorpommern e.V.</a:t>
            </a:r>
          </a:p>
        </p:txBody>
      </p:sp>
      <p:pic>
        <p:nvPicPr>
          <p:cNvPr id="6" name="Grafik 5"/>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0028619" y="2733709"/>
            <a:ext cx="1249251" cy="1274145"/>
          </a:xfrm>
          <a:prstGeom prst="rect">
            <a:avLst/>
          </a:prstGeom>
        </p:spPr>
      </p:pic>
    </p:spTree>
    <p:extLst>
      <p:ext uri="{BB962C8B-B14F-4D97-AF65-F5344CB8AC3E}">
        <p14:creationId xmlns:p14="http://schemas.microsoft.com/office/powerpoint/2010/main" val="1135220913"/>
      </p:ext>
    </p:extLst>
  </p:cSld>
  <p:clrMapOvr>
    <a:masterClrMapping/>
  </p:clrMapOvr>
</p:sld>
</file>

<file path=ppt/theme/theme1.xml><?xml version="1.0" encoding="utf-8"?>
<a:theme xmlns:a="http://schemas.openxmlformats.org/drawingml/2006/main" name="Berlin">
  <a:themeElements>
    <a:clrScheme name="Berlin">
      <a:dk1>
        <a:sysClr val="windowText" lastClr="000000"/>
      </a:dk1>
      <a:lt1>
        <a:sysClr val="window" lastClr="FFFFFF"/>
      </a:lt1>
      <a:dk2>
        <a:srgbClr val="9D360E"/>
      </a:dk2>
      <a:lt2>
        <a:srgbClr val="E7E6E6"/>
      </a:lt2>
      <a:accent1>
        <a:srgbClr val="F09415"/>
      </a:accent1>
      <a:accent2>
        <a:srgbClr val="C1B56B"/>
      </a:accent2>
      <a:accent3>
        <a:srgbClr val="4BAF73"/>
      </a:accent3>
      <a:accent4>
        <a:srgbClr val="5AA6C0"/>
      </a:accent4>
      <a:accent5>
        <a:srgbClr val="D17DF9"/>
      </a:accent5>
      <a:accent6>
        <a:srgbClr val="FA7E5C"/>
      </a:accent6>
      <a:hlink>
        <a:srgbClr val="FFAE3E"/>
      </a:hlink>
      <a:folHlink>
        <a:srgbClr val="FCC77E"/>
      </a:folHlink>
    </a:clrScheme>
    <a:fontScheme name="Berlin">
      <a:majorFont>
        <a:latin typeface="Trebuchet MS" panose="020B060302020202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Trebuchet MS" panose="020B060302020202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Berlin">
      <a:fillStyleLst>
        <a:solidFill>
          <a:schemeClr val="phClr"/>
        </a:solidFill>
        <a:gradFill rotWithShape="1">
          <a:gsLst>
            <a:gs pos="0">
              <a:schemeClr val="phClr">
                <a:tint val="60000"/>
                <a:satMod val="100000"/>
                <a:lumMod val="110000"/>
              </a:schemeClr>
            </a:gs>
            <a:gs pos="100000">
              <a:schemeClr val="phClr">
                <a:tint val="70000"/>
                <a:satMod val="100000"/>
                <a:lumMod val="100000"/>
              </a:schemeClr>
            </a:gs>
          </a:gsLst>
          <a:lin ang="5400000" scaled="0"/>
        </a:gradFill>
        <a:gradFill rotWithShape="1">
          <a:gsLst>
            <a:gs pos="0">
              <a:schemeClr val="phClr">
                <a:tint val="94000"/>
                <a:satMod val="103000"/>
                <a:lumMod val="102000"/>
              </a:schemeClr>
            </a:gs>
            <a:gs pos="50000">
              <a:schemeClr val="phClr">
                <a:shade val="100000"/>
                <a:satMod val="110000"/>
                <a:lumMod val="100000"/>
              </a:schemeClr>
            </a:gs>
            <a:gs pos="100000">
              <a:schemeClr val="phClr">
                <a:shade val="78000"/>
                <a:satMod val="120000"/>
                <a:lumMod val="99000"/>
              </a:schemeClr>
            </a:gs>
          </a:gsLst>
          <a:lin ang="5400000" scaled="0"/>
        </a:gradFill>
      </a:fillStyleLst>
      <a:lnStyleLst>
        <a:ln w="9525" cap="flat" cmpd="sng" algn="ctr">
          <a:solidFill>
            <a:schemeClr val="phClr"/>
          </a:solidFill>
          <a:prstDash val="solid"/>
        </a:ln>
        <a:ln w="12700" cap="flat" cmpd="sng" algn="ctr">
          <a:solidFill>
            <a:schemeClr val="phClr"/>
          </a:solidFill>
          <a:prstDash val="solid"/>
        </a:ln>
        <a:ln w="19050" cap="flat" cmpd="sng" algn="ctr">
          <a:solidFill>
            <a:schemeClr val="phClr"/>
          </a:solidFill>
          <a:prstDash val="solid"/>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6000"/>
                <a:shade val="100000"/>
                <a:hueMod val="270000"/>
                <a:satMod val="200000"/>
                <a:lumMod val="128000"/>
              </a:schemeClr>
            </a:gs>
            <a:gs pos="50000">
              <a:schemeClr val="phClr">
                <a:shade val="100000"/>
                <a:hueMod val="100000"/>
                <a:satMod val="110000"/>
                <a:lumMod val="130000"/>
              </a:schemeClr>
            </a:gs>
            <a:gs pos="100000">
              <a:schemeClr val="phClr">
                <a:shade val="78000"/>
                <a:hueMod val="44000"/>
                <a:satMod val="200000"/>
                <a:lumMod val="69000"/>
              </a:schemeClr>
            </a:gs>
          </a:gsLst>
          <a:lin ang="2520000" scaled="0"/>
        </a:gradFill>
      </a:bgFillStyleLst>
    </a:fmtScheme>
  </a:themeElements>
  <a:objectDefaults/>
  <a:extraClrSchemeLst/>
  <a:extLst>
    <a:ext uri="{05A4C25C-085E-4340-85A3-A5531E510DB2}">
      <thm15:themeFamily xmlns:thm15="http://schemas.microsoft.com/office/thememl/2012/main" name="Berlin" id="{7B5DBA9E-B069-418E-9360-A61BDD0615A4}" vid="{C0CBE056-4EF4-4D92-969E-947779DA7AAA}"/>
    </a:ext>
  </a:extLst>
</a:theme>
</file>

<file path=docProps/app.xml><?xml version="1.0" encoding="utf-8"?>
<Properties xmlns="http://schemas.openxmlformats.org/officeDocument/2006/extended-properties" xmlns:vt="http://schemas.openxmlformats.org/officeDocument/2006/docPropsVTypes">
  <Template>Berlin</Template>
  <TotalTime>0</TotalTime>
  <Words>15857</Words>
  <Application>Microsoft Office PowerPoint</Application>
  <PresentationFormat>Breitbild</PresentationFormat>
  <Paragraphs>1832</Paragraphs>
  <Slides>249</Slides>
  <Notes>0</Notes>
  <HiddenSlides>0</HiddenSlides>
  <MMClips>0</MMClips>
  <ScaleCrop>false</ScaleCrop>
  <HeadingPairs>
    <vt:vector size="8" baseType="variant">
      <vt:variant>
        <vt:lpstr>Verwendete Schriftarten</vt:lpstr>
      </vt:variant>
      <vt:variant>
        <vt:i4>11</vt:i4>
      </vt:variant>
      <vt:variant>
        <vt:lpstr>Design</vt:lpstr>
      </vt:variant>
      <vt:variant>
        <vt:i4>1</vt:i4>
      </vt:variant>
      <vt:variant>
        <vt:lpstr>Eingebettete OLE-Server</vt:lpstr>
      </vt:variant>
      <vt:variant>
        <vt:i4>1</vt:i4>
      </vt:variant>
      <vt:variant>
        <vt:lpstr>Folientitel</vt:lpstr>
      </vt:variant>
      <vt:variant>
        <vt:i4>249</vt:i4>
      </vt:variant>
    </vt:vector>
  </HeadingPairs>
  <TitlesOfParts>
    <vt:vector size="262" baseType="lpstr">
      <vt:lpstr>Arial</vt:lpstr>
      <vt:lpstr>Calibri</vt:lpstr>
      <vt:lpstr>Humnst777 BT</vt:lpstr>
      <vt:lpstr>Lato</vt:lpstr>
      <vt:lpstr>MetaPro-Bold</vt:lpstr>
      <vt:lpstr>Norddruck</vt:lpstr>
      <vt:lpstr>Symbol</vt:lpstr>
      <vt:lpstr>Times New Roman</vt:lpstr>
      <vt:lpstr>Trebuchet MS</vt:lpstr>
      <vt:lpstr>Verdana</vt:lpstr>
      <vt:lpstr>Wingdings</vt:lpstr>
      <vt:lpstr>Berlin</vt:lpstr>
      <vt:lpstr>MS Org Chart</vt:lpstr>
      <vt:lpstr> C-Trainer Ausbildung</vt:lpstr>
      <vt:lpstr>Lehrgangsplan</vt:lpstr>
      <vt:lpstr>Lehrgangsplan</vt:lpstr>
      <vt:lpstr>Lehrgangsplan</vt:lpstr>
      <vt:lpstr>Lehrgangsplan</vt:lpstr>
      <vt:lpstr>Lehrgangsplan</vt:lpstr>
      <vt:lpstr>Lehrgangsplan</vt:lpstr>
      <vt:lpstr>Lehrgangsplan</vt:lpstr>
      <vt:lpstr>Zeitplanung an den Präsenzwochenenden</vt:lpstr>
      <vt:lpstr>Der Weg zum Lizenzerwerb Teil I</vt:lpstr>
      <vt:lpstr>Der Weg zum Lizenzerwerb Teil I</vt:lpstr>
      <vt:lpstr>Regeln – was wünscht sich der Referent</vt:lpstr>
      <vt:lpstr>Erwartungen – was wünschen Sie sich? </vt:lpstr>
      <vt:lpstr>Modul I – überfachlicher Teil</vt:lpstr>
      <vt:lpstr>Schach ist Sport</vt:lpstr>
      <vt:lpstr>Schach ist Sport</vt:lpstr>
      <vt:lpstr>Explosion der Zugvarianten</vt:lpstr>
      <vt:lpstr>Definition Breitensport</vt:lpstr>
      <vt:lpstr>Deutscher Schachbund</vt:lpstr>
      <vt:lpstr>Die drei Säulen des Vereins</vt:lpstr>
      <vt:lpstr>Der Vereinsabend</vt:lpstr>
      <vt:lpstr>Koordination</vt:lpstr>
      <vt:lpstr>Mischung Jung/Alt</vt:lpstr>
      <vt:lpstr>Mischung Schach/Treffpunkt</vt:lpstr>
      <vt:lpstr>Das Vereinsfest</vt:lpstr>
      <vt:lpstr>Weitere Aktivitäten</vt:lpstr>
      <vt:lpstr>Schach in der Öffentlichkeit</vt:lpstr>
      <vt:lpstr>Schach in der Öffentlichkeit</vt:lpstr>
      <vt:lpstr>Ideen</vt:lpstr>
      <vt:lpstr>Was ist zu beachten?</vt:lpstr>
      <vt:lpstr>Veränderung im Ehrenamt</vt:lpstr>
      <vt:lpstr>Der Ehrenamtszyklus</vt:lpstr>
      <vt:lpstr>Gewinnung Ehrenamtlicher</vt:lpstr>
      <vt:lpstr>Möglichkeiten der Einbindungen</vt:lpstr>
      <vt:lpstr>Umgang mit jungen Ehrenamtlichen</vt:lpstr>
      <vt:lpstr>Anerkennung von Ehrenamt</vt:lpstr>
      <vt:lpstr>Kontakt halten / Wiedergewinnung</vt:lpstr>
      <vt:lpstr>Modul II – Sportwissenschaftlicher Teil</vt:lpstr>
      <vt:lpstr>Durchlauf eines talentierten Spielers</vt:lpstr>
      <vt:lpstr>Durchlauf eines talentierten Spielers</vt:lpstr>
      <vt:lpstr>Kennenlernspiele</vt:lpstr>
      <vt:lpstr>Kennenlernspiele</vt:lpstr>
      <vt:lpstr>Kennenlernspiele</vt:lpstr>
      <vt:lpstr>Kennenlernspiele</vt:lpstr>
      <vt:lpstr>Was macht Sportpsychologie?</vt:lpstr>
      <vt:lpstr>Mentale Stärke</vt:lpstr>
      <vt:lpstr>Mentale Stärke</vt:lpstr>
      <vt:lpstr>Mentale Stärke</vt:lpstr>
      <vt:lpstr>Mentale Stärke</vt:lpstr>
      <vt:lpstr>Modul III – Allgemeine Didaktik und Pädagogik</vt:lpstr>
      <vt:lpstr>Entwicklungspsychologie</vt:lpstr>
      <vt:lpstr>Begriffsbestimmung Kindheit</vt:lpstr>
      <vt:lpstr>Kindheit und geistige Entwicklung</vt:lpstr>
      <vt:lpstr>Kindheit und Konzentration</vt:lpstr>
      <vt:lpstr>Kindheit und Konzentration</vt:lpstr>
      <vt:lpstr>Kindheit und Konzentration</vt:lpstr>
      <vt:lpstr>Kindheit und Motivation</vt:lpstr>
      <vt:lpstr>Kindheit und Motivation</vt:lpstr>
      <vt:lpstr>Kindheit und Motivation</vt:lpstr>
      <vt:lpstr>Methodische Vorgehensweisen</vt:lpstr>
      <vt:lpstr>Methodische Vorgehensweisen</vt:lpstr>
      <vt:lpstr>Methodische Vorgehensweisen</vt:lpstr>
      <vt:lpstr>Methodische Einsichten</vt:lpstr>
      <vt:lpstr>Methodische Einsichten</vt:lpstr>
      <vt:lpstr>Abhängigkeit Lernleistung</vt:lpstr>
      <vt:lpstr>Abhängigkeit Lernleistung</vt:lpstr>
      <vt:lpstr>Abhängigkeit Lernleistung</vt:lpstr>
      <vt:lpstr>Pädagogik</vt:lpstr>
      <vt:lpstr>Pädagogische Grundbegriffe</vt:lpstr>
      <vt:lpstr>Pädagogische Grundbegriffe</vt:lpstr>
      <vt:lpstr>Pädagogische Grundbegriffe</vt:lpstr>
      <vt:lpstr>Stundenaufbau</vt:lpstr>
      <vt:lpstr>Didaktische Zielsetzungen</vt:lpstr>
      <vt:lpstr>Didaktische Zielsetzungen</vt:lpstr>
      <vt:lpstr>Methodische Formen</vt:lpstr>
      <vt:lpstr>Methodische Formen</vt:lpstr>
      <vt:lpstr>Sozialformen</vt:lpstr>
      <vt:lpstr>Kriterien guten Unterrichts</vt:lpstr>
      <vt:lpstr>Didaktisches Dreieck</vt:lpstr>
      <vt:lpstr>Didaktisches Viereck</vt:lpstr>
      <vt:lpstr>Formulierung von Lernzielen </vt:lpstr>
      <vt:lpstr>PowerPoint-Präsentation</vt:lpstr>
      <vt:lpstr>PowerPoint-Präsentation</vt:lpstr>
      <vt:lpstr>PowerPoint-Präsentation</vt:lpstr>
      <vt:lpstr>Kriterien für die Beurteilung von Unterricht</vt:lpstr>
      <vt:lpstr>Kriterien für die Beurteilung von Unterricht</vt:lpstr>
      <vt:lpstr>Kriterien für die Beurteilung von Unterricht</vt:lpstr>
      <vt:lpstr>Kriterien für die Beurteilung von Unterricht</vt:lpstr>
      <vt:lpstr>Feedback einsammeln – Schüler</vt:lpstr>
      <vt:lpstr>Der Übungsberg</vt:lpstr>
      <vt:lpstr>Wiederholung - Test</vt:lpstr>
      <vt:lpstr>Wiederholung - Test</vt:lpstr>
      <vt:lpstr>Wiederholung - Test</vt:lpstr>
      <vt:lpstr>Wiederholung – Test</vt:lpstr>
      <vt:lpstr>Modul IV – spezielle Didaktik und Safe Sport</vt:lpstr>
      <vt:lpstr>Lehrplan – wichtige Erkenntnisse</vt:lpstr>
      <vt:lpstr>Lehrplan – wichtige Erkenntnisse</vt:lpstr>
      <vt:lpstr>Lehrplan – wichtige Erkenntnisse</vt:lpstr>
      <vt:lpstr>Trainingsziele - Lehrplan</vt:lpstr>
      <vt:lpstr>Trainingsziele - Lehrplan</vt:lpstr>
      <vt:lpstr>Trainingsziele - Lehrplan</vt:lpstr>
      <vt:lpstr>Trainingsziele - Lehrplan</vt:lpstr>
      <vt:lpstr>Trainingsziele - Lehrplan</vt:lpstr>
      <vt:lpstr>Trainingsziele - Lehrplan</vt:lpstr>
      <vt:lpstr>Trainingsziele - Lehrplan</vt:lpstr>
      <vt:lpstr>Trainingsziele - Lehrplan</vt:lpstr>
      <vt:lpstr>Trainingsziele - Lehrplan</vt:lpstr>
      <vt:lpstr>Trainingsziele - Lehrplan</vt:lpstr>
      <vt:lpstr>Trainingsziele - Lehrplan</vt:lpstr>
      <vt:lpstr>Trainingsziele - Lehrplan</vt:lpstr>
      <vt:lpstr>Trainingsziele - Lehrplan</vt:lpstr>
      <vt:lpstr>Trainingsziele - Lehrplan</vt:lpstr>
      <vt:lpstr>Einsatz von Medien</vt:lpstr>
      <vt:lpstr>Arbeitshefte und Arbeitsblätter</vt:lpstr>
      <vt:lpstr>Safe Sport </vt:lpstr>
      <vt:lpstr>Safe Sport</vt:lpstr>
      <vt:lpstr>Safe Sport</vt:lpstr>
      <vt:lpstr>Safe Sport</vt:lpstr>
      <vt:lpstr>Safe Sport</vt:lpstr>
      <vt:lpstr>Safe Sport</vt:lpstr>
      <vt:lpstr>Safe Sport</vt:lpstr>
      <vt:lpstr>Cybergrooming – was ist das?</vt:lpstr>
      <vt:lpstr>Zahlen, Daten und Fakten</vt:lpstr>
      <vt:lpstr>Was ist Cybergrooming?</vt:lpstr>
      <vt:lpstr>Was ist Cybergrooming?</vt:lpstr>
      <vt:lpstr>Was sind die Folgen?</vt:lpstr>
      <vt:lpstr>Was sind die Folgen?</vt:lpstr>
      <vt:lpstr>PowerPoint-Präsentation</vt:lpstr>
      <vt:lpstr>Was können wir tun?</vt:lpstr>
      <vt:lpstr>Was können wir tun?</vt:lpstr>
      <vt:lpstr>So kommst Du durchs Netz </vt:lpstr>
      <vt:lpstr>So kommst Du durchs Netz</vt:lpstr>
      <vt:lpstr>So kommst Du durchs Netz</vt:lpstr>
      <vt:lpstr>Dos an Don`ts beim Chatten</vt:lpstr>
      <vt:lpstr>Typische Anmachsprüche von Pädokriminellen</vt:lpstr>
      <vt:lpstr>Weitere Infos und Links</vt:lpstr>
      <vt:lpstr>Quellen</vt:lpstr>
      <vt:lpstr>Modul V – spezielle Methodik</vt:lpstr>
      <vt:lpstr>Die Gangart der Figuren –  Der Springer</vt:lpstr>
      <vt:lpstr>Die Gangart der Figuren –  Der Springer</vt:lpstr>
      <vt:lpstr>Die Gangart der Figuren –  Der Springer</vt:lpstr>
      <vt:lpstr>Die Gangart der Figuren –  Der Springer</vt:lpstr>
      <vt:lpstr>Die Gangart der Figuren –  Der Springer</vt:lpstr>
      <vt:lpstr>Die Gangart der Figuren –  Der Springer</vt:lpstr>
      <vt:lpstr>Die Gangart der Figuren –  Der Springer</vt:lpstr>
      <vt:lpstr>Die Gangart der Figuren –  Der Springer</vt:lpstr>
      <vt:lpstr>Eröffnungen</vt:lpstr>
      <vt:lpstr>Eröffnungen</vt:lpstr>
      <vt:lpstr>Eröffnungen – offene Spiele</vt:lpstr>
      <vt:lpstr>Eröffnungen – offene Spiele</vt:lpstr>
      <vt:lpstr>Eröffnungen – offene Spiele</vt:lpstr>
      <vt:lpstr>Eröffnungen – offene Spiele</vt:lpstr>
      <vt:lpstr>Eröffnungen – offene Spiele</vt:lpstr>
      <vt:lpstr>Eröffnungen – offene Spiele</vt:lpstr>
      <vt:lpstr>Eröffnungen – offene Spiele</vt:lpstr>
      <vt:lpstr>Eröffnungen – offene Spiele</vt:lpstr>
      <vt:lpstr>Eröffnungen – offene Spiele</vt:lpstr>
      <vt:lpstr>Eröffnungen – offene Spiele</vt:lpstr>
      <vt:lpstr>Eröffnungen – offene Spiele</vt:lpstr>
      <vt:lpstr>Eröffnungen – offene Spiele</vt:lpstr>
      <vt:lpstr>Eröffnungen – offene Spiele</vt:lpstr>
      <vt:lpstr>Eröffnungen – offene Spiele</vt:lpstr>
      <vt:lpstr>Eröffnungen – offene Spiele</vt:lpstr>
      <vt:lpstr>Eröffnungen – offene Spiele</vt:lpstr>
      <vt:lpstr>Eröffnungen – offene Spiele</vt:lpstr>
      <vt:lpstr>Eröffnungen</vt:lpstr>
      <vt:lpstr>Eröffnungen – Halboffene Spiele</vt:lpstr>
      <vt:lpstr>Eröffnungen – Halboffene Spiele</vt:lpstr>
      <vt:lpstr>Eröffnungen – Halboffene Spiele</vt:lpstr>
      <vt:lpstr>Eröffnungen – Halboffene Spiele</vt:lpstr>
      <vt:lpstr>Eröffnungen – Halboffene Spiele</vt:lpstr>
      <vt:lpstr>Eröffnungen – Halboffene Spiele</vt:lpstr>
      <vt:lpstr>Eröffnungen – Halboffene Spiele</vt:lpstr>
      <vt:lpstr>Eröffnungen – Halboffene Spiele</vt:lpstr>
      <vt:lpstr>Eröffnungen – Halboffene Spiele</vt:lpstr>
      <vt:lpstr>Eröffnungen – Halboffene Spiele</vt:lpstr>
      <vt:lpstr>Eröffnungen – Halboffene Spiele</vt:lpstr>
      <vt:lpstr>Eröffnungen – Halboffene Spiele</vt:lpstr>
      <vt:lpstr>Eröffnungen – Geschlossene Spiele</vt:lpstr>
      <vt:lpstr>Eröffnungen – Geschlossene Spiele</vt:lpstr>
      <vt:lpstr>Eröffnungen – Geschlossene Spiele</vt:lpstr>
      <vt:lpstr>Eröffnungen – Geschlossene Spiele</vt:lpstr>
      <vt:lpstr>Eröffnungen – Geschlossene Spiele</vt:lpstr>
      <vt:lpstr>Eröffnungen – Geschlossene Spiele</vt:lpstr>
      <vt:lpstr>Eröffnungen – Geschlossene Spiele</vt:lpstr>
      <vt:lpstr>Eröffnungen – Geschlossene Spiele</vt:lpstr>
      <vt:lpstr>Eröffnungen – Geschlossene Spiele</vt:lpstr>
      <vt:lpstr>Eröffnungen – Geschlossene Spiele</vt:lpstr>
      <vt:lpstr>Eröffnungen – Geschlossene Spiele</vt:lpstr>
      <vt:lpstr>Eröffnungen – Geschlossene Spiele</vt:lpstr>
      <vt:lpstr>Eröffnungen – Geschlossene Spiele</vt:lpstr>
      <vt:lpstr>Eröffnungen – Geschlossene Spiele</vt:lpstr>
      <vt:lpstr>Eröffnungen – Geschlossene Spiele</vt:lpstr>
      <vt:lpstr>Eröffnungen – Geschlossene Spiele</vt:lpstr>
      <vt:lpstr>Mittelspiel</vt:lpstr>
      <vt:lpstr>Mittelspiel – Taktische Motive</vt:lpstr>
      <vt:lpstr>Mittelspiel – Taktische Motive: Spieß</vt:lpstr>
      <vt:lpstr>Mittelspiel – Taktische Motive: Spieß</vt:lpstr>
      <vt:lpstr>Mittelspiel – Taktische Motive: Fesselung</vt:lpstr>
      <vt:lpstr>Mittelspiel – Taktische Motive: Fesselung</vt:lpstr>
      <vt:lpstr>Mittelspiel – Taktische Motive: Abzug</vt:lpstr>
      <vt:lpstr>Mittelspiel – Taktische Motive: Abzug</vt:lpstr>
      <vt:lpstr>Mittelspiel – Taktische Motive: Abzug</vt:lpstr>
      <vt:lpstr>Mittelspiel – Taktische Motive: Doppelangriff</vt:lpstr>
      <vt:lpstr>Mittelspiel – Taktische Motive: Doppelangriff</vt:lpstr>
      <vt:lpstr>Mittelspiel – Taktische Motive: Gabel</vt:lpstr>
      <vt:lpstr>Mittelspiel – Taktische Motive: Gabel</vt:lpstr>
      <vt:lpstr>Mittelspiel – Taktische Motive: Treppenmanöver</vt:lpstr>
      <vt:lpstr>Mittelspiel – Taktische Motive: Treppenmanöver</vt:lpstr>
      <vt:lpstr>Mittelspiel – Rechentraining</vt:lpstr>
      <vt:lpstr>Mittelspiel – Rechentraining</vt:lpstr>
      <vt:lpstr>Endspiele – Bedeutung der Diagonalen</vt:lpstr>
      <vt:lpstr>Endspiele – Bedeutung der Diagonalen</vt:lpstr>
      <vt:lpstr>Endspiele – Dreiecksmanöver</vt:lpstr>
      <vt:lpstr>Endspiele – Dreiecksmanöver</vt:lpstr>
      <vt:lpstr>Endspiele – Dreiecksmanöver</vt:lpstr>
      <vt:lpstr>Endspiele – Dreiecksmanöver</vt:lpstr>
      <vt:lpstr>Endspiele – Dreiecksmanöver</vt:lpstr>
      <vt:lpstr>Endspiele – elementare Endspiele</vt:lpstr>
      <vt:lpstr>Modul VI – spezielle Qualifikation</vt:lpstr>
      <vt:lpstr>kindgerechte Anwendung von Schachregeln</vt:lpstr>
      <vt:lpstr>kindgerechte Anwendung von Schachregeln</vt:lpstr>
      <vt:lpstr>kindgerechte Anwendung von Schachregeln</vt:lpstr>
      <vt:lpstr>kindgerechte Anwendung von Schachregeln</vt:lpstr>
      <vt:lpstr>kindgerechte Anwendung von Schachregeln</vt:lpstr>
      <vt:lpstr>kindgerechte Anwendung von Schachregeln</vt:lpstr>
      <vt:lpstr>kindgerechte Anwendung von Schachregeln</vt:lpstr>
      <vt:lpstr>kindgerechte Anwendung von Schachregeln</vt:lpstr>
      <vt:lpstr>kindgerechte Anwendung von Schachregeln</vt:lpstr>
      <vt:lpstr>kindgerechte Anwendung von Schachregeln</vt:lpstr>
      <vt:lpstr>kindgerechte Anwendung von Schachregeln</vt:lpstr>
      <vt:lpstr>kindgerechte Anwendung von Schachregeln</vt:lpstr>
      <vt:lpstr>kindgerechte Anwendung von Schachregeln</vt:lpstr>
      <vt:lpstr>kindgerechte Anwendung von Schachregeln</vt:lpstr>
      <vt:lpstr>kindgerechte Anwendung von Schachregeln</vt:lpstr>
      <vt:lpstr>kindgerechte Anwendung von Schachregeln</vt:lpstr>
      <vt:lpstr>kindgerechte Anwendung von Schachregeln</vt:lpstr>
      <vt:lpstr>Modul VII - Lernerfolgskontrolle</vt:lpstr>
      <vt:lpstr>Ihre Lehrprobe</vt:lpstr>
      <vt:lpstr>Auswertung von Lehrproben </vt:lpstr>
      <vt:lpstr>Auswertung von Lehrproben </vt:lpstr>
      <vt:lpstr>schriftliche Prüfung</vt:lpstr>
      <vt:lpstr>Prüfungsgespräch I </vt:lpstr>
      <vt:lpstr>Prüfungsgespräch II</vt:lpstr>
      <vt:lpstr>Prüfungsgespräch III</vt:lpstr>
      <vt:lpstr>Prüfungsgespräch IV</vt:lpstr>
      <vt:lpstr>Prüfungsgespräch V</vt:lpstr>
      <vt:lpstr>Feedback</vt:lpstr>
      <vt:lpstr>Herzlichen Dank für Ihre Teilnahme</vt:lpstr>
    </vt:vector>
  </TitlesOfParts>
  <Company>W&amp;W Informatik GmbH</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C-Trainer Lehrgang</dc:title>
  <dc:creator>Rickmann, Niklas (BSW/DN1-ST)</dc:creator>
  <cp:lastModifiedBy>Rickmann, Niklas (BSW/AO2-11)</cp:lastModifiedBy>
  <cp:revision>78</cp:revision>
  <cp:lastPrinted>2021-06-02T12:29:38Z</cp:lastPrinted>
  <dcterms:created xsi:type="dcterms:W3CDTF">2018-09-28T08:32:37Z</dcterms:created>
  <dcterms:modified xsi:type="dcterms:W3CDTF">2026-09-16T08:51:19Z</dcterms:modified>
</cp:coreProperties>
</file>